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8" r:id="rId3"/>
    <p:sldId id="259" r:id="rId4"/>
    <p:sldId id="260" r:id="rId5"/>
    <p:sldId id="261" r:id="rId6"/>
    <p:sldId id="263" r:id="rId7"/>
    <p:sldId id="268" r:id="rId8"/>
    <p:sldId id="262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DDEE"/>
    <a:srgbClr val="EED48A"/>
    <a:srgbClr val="F0C6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98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373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1110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769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971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2218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9071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3253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5059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378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894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71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1EE791C0-5F9E-3598-8EB3-299029136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697" y="0"/>
            <a:ext cx="9376610" cy="685800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0" y="6561222"/>
            <a:ext cx="914400" cy="2967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prechblase: oval 3">
            <a:extLst>
              <a:ext uri="{FF2B5EF4-FFF2-40B4-BE49-F238E27FC236}">
                <a16:creationId xmlns:a16="http://schemas.microsoft.com/office/drawing/2014/main" id="{774D1A96-9F0F-2FFD-DA1E-C608E8610ACB}"/>
              </a:ext>
            </a:extLst>
          </p:cNvPr>
          <p:cNvSpPr/>
          <p:nvPr/>
        </p:nvSpPr>
        <p:spPr>
          <a:xfrm>
            <a:off x="5734373" y="4324027"/>
            <a:ext cx="3177153" cy="1620038"/>
          </a:xfrm>
          <a:prstGeom prst="wedgeEllipseCallout">
            <a:avLst>
              <a:gd name="adj1" fmla="val -35955"/>
              <a:gd name="adj2" fmla="val -68563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Arial" panose="020B0604020202020204" pitchFamily="34" charset="0"/>
              </a:rPr>
              <a:t>Quiz 1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072BECF4-AF86-0085-70D6-D9508080D723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Unterstützt mit KI 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ChatGPT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64556E65-1640-2D06-1148-6201B740501A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KG-Ref.AF </a:t>
            </a:r>
          </a:p>
        </p:txBody>
      </p:sp>
      <p:pic>
        <p:nvPicPr>
          <p:cNvPr id="14" name="Grafik 13" descr="image001">
            <a:extLst>
              <a:ext uri="{FF2B5EF4-FFF2-40B4-BE49-F238E27FC236}">
                <a16:creationId xmlns:a16="http://schemas.microsoft.com/office/drawing/2014/main" id="{4DE65915-92ED-ACD4-7240-6163BF76D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44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>
            <a:extLst>
              <a:ext uri="{FF2B5EF4-FFF2-40B4-BE49-F238E27FC236}">
                <a16:creationId xmlns:a16="http://schemas.microsoft.com/office/drawing/2014/main" id="{553ABF84-4CE4-4BC2-AC4A-3162644A69D2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17358B0-C36D-7B8F-EE16-495AE26214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41" y="23737"/>
            <a:ext cx="10017243" cy="6858000"/>
          </a:xfrm>
          <a:prstGeom prst="rect">
            <a:avLst/>
          </a:prstGeom>
        </p:spPr>
      </p:pic>
      <p:sp>
        <p:nvSpPr>
          <p:cNvPr id="4" name="Abgerundetes Rechteck 3"/>
          <p:cNvSpPr/>
          <p:nvPr/>
        </p:nvSpPr>
        <p:spPr>
          <a:xfrm>
            <a:off x="2019974" y="1209032"/>
            <a:ext cx="8367715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Fälligkeit, Vorauszahlungs- und Vorschusspflicht 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5138638" y="2399126"/>
            <a:ext cx="5855321" cy="142493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Gebühren werden grundsätzlich mit Antragstellung (also Antragseingang) fällig.</a:t>
            </a:r>
            <a:br>
              <a:rPr lang="de-DE" sz="2800" dirty="0">
                <a:solidFill>
                  <a:schemeClr val="accent1">
                    <a:lumMod val="50000"/>
                  </a:schemeClr>
                </a:solidFill>
              </a:rPr>
            </a:br>
            <a:endParaRPr lang="de-DE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Gefaltete Ecke 9"/>
          <p:cNvSpPr/>
          <p:nvPr/>
        </p:nvSpPr>
        <p:spPr>
          <a:xfrm rot="20054298">
            <a:off x="10635321" y="2487550"/>
            <a:ext cx="1359153" cy="1248084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vorher</a:t>
            </a:r>
          </a:p>
        </p:txBody>
      </p:sp>
      <p:grpSp>
        <p:nvGrpSpPr>
          <p:cNvPr id="11" name="Gruppieren 10"/>
          <p:cNvGrpSpPr/>
          <p:nvPr/>
        </p:nvGrpSpPr>
        <p:grpSpPr>
          <a:xfrm>
            <a:off x="1359774" y="2510475"/>
            <a:ext cx="3778864" cy="914400"/>
            <a:chOff x="389357" y="3014504"/>
            <a:chExt cx="3778864" cy="914400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6" name="Pfeil nach rechts 5"/>
            <p:cNvSpPr/>
            <p:nvPr/>
          </p:nvSpPr>
          <p:spPr>
            <a:xfrm>
              <a:off x="3189813" y="3273807"/>
              <a:ext cx="978408" cy="484632"/>
            </a:xfrm>
            <a:prstGeom prst="rightArrow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5" name="Abgerundetes Rechteck 4"/>
            <p:cNvSpPr/>
            <p:nvPr/>
          </p:nvSpPr>
          <p:spPr>
            <a:xfrm>
              <a:off x="389357" y="3014504"/>
              <a:ext cx="3304380" cy="914400"/>
            </a:xfrm>
            <a:prstGeom prst="round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§ 6 Abs. 1 S. 1 Nr. 1 GKG</a:t>
              </a:r>
            </a:p>
          </p:txBody>
        </p:sp>
      </p:grpSp>
      <p:sp>
        <p:nvSpPr>
          <p:cNvPr id="15" name="Abgerundetes Rechteck 14"/>
          <p:cNvSpPr/>
          <p:nvPr/>
        </p:nvSpPr>
        <p:spPr>
          <a:xfrm>
            <a:off x="5138639" y="4150959"/>
            <a:ext cx="5855320" cy="261339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Auslagen werden mit Erlass einer Kostenentscheidung oder bei anderweitiger Verfahrensbeendigung fällig, die Dokumenten- sowie die Aktenversendungspauschale sofort mit Entstehung.</a:t>
            </a:r>
            <a:br>
              <a:rPr lang="de-DE" sz="2800" dirty="0">
                <a:solidFill>
                  <a:schemeClr val="accent1">
                    <a:lumMod val="50000"/>
                  </a:schemeClr>
                </a:solidFill>
              </a:rPr>
            </a:br>
            <a:endParaRPr lang="de-DE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2" name="Gruppieren 11"/>
          <p:cNvGrpSpPr/>
          <p:nvPr/>
        </p:nvGrpSpPr>
        <p:grpSpPr>
          <a:xfrm>
            <a:off x="1365231" y="4416163"/>
            <a:ext cx="3778864" cy="914400"/>
            <a:chOff x="389357" y="3014504"/>
            <a:chExt cx="3778864" cy="914400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3" name="Pfeil nach rechts 12"/>
            <p:cNvSpPr/>
            <p:nvPr/>
          </p:nvSpPr>
          <p:spPr>
            <a:xfrm>
              <a:off x="3189813" y="3273807"/>
              <a:ext cx="978408" cy="484632"/>
            </a:xfrm>
            <a:prstGeom prst="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Abgerundetes Rechteck 13"/>
            <p:cNvSpPr/>
            <p:nvPr/>
          </p:nvSpPr>
          <p:spPr>
            <a:xfrm>
              <a:off x="389357" y="3014504"/>
              <a:ext cx="3304380" cy="9144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§ 9 Abs. 3 und 4 GKG</a:t>
              </a:r>
            </a:p>
          </p:txBody>
        </p:sp>
      </p:grpSp>
      <p:grpSp>
        <p:nvGrpSpPr>
          <p:cNvPr id="22" name="Gruppieren 21"/>
          <p:cNvGrpSpPr/>
          <p:nvPr/>
        </p:nvGrpSpPr>
        <p:grpSpPr>
          <a:xfrm>
            <a:off x="9105249" y="4312279"/>
            <a:ext cx="1282440" cy="1211005"/>
            <a:chOff x="8925862" y="4967894"/>
            <a:chExt cx="1367266" cy="1248084"/>
          </a:xfrm>
        </p:grpSpPr>
        <p:sp>
          <p:nvSpPr>
            <p:cNvPr id="16" name="Gefaltete Ecke 15"/>
            <p:cNvSpPr/>
            <p:nvPr/>
          </p:nvSpPr>
          <p:spPr>
            <a:xfrm rot="20398048">
              <a:off x="8925862" y="4967894"/>
              <a:ext cx="1367266" cy="1248084"/>
            </a:xfrm>
            <a:prstGeom prst="foldedCorner">
              <a:avLst/>
            </a:prstGeom>
            <a:solidFill>
              <a:srgbClr val="E9DA69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endParaRPr>
            </a:p>
            <a:p>
              <a:pPr algn="ctr"/>
              <a:r>
                <a:rPr lang="de-DE" sz="24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nachher</a:t>
              </a:r>
            </a:p>
          </p:txBody>
        </p:sp>
        <p:cxnSp>
          <p:nvCxnSpPr>
            <p:cNvPr id="18" name="Gerade Verbindung mit Pfeil 17"/>
            <p:cNvCxnSpPr/>
            <p:nvPr/>
          </p:nvCxnSpPr>
          <p:spPr>
            <a:xfrm flipH="1">
              <a:off x="9211604" y="5305201"/>
              <a:ext cx="606953" cy="17046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" name="Rechteck 8">
            <a:extLst>
              <a:ext uri="{FF2B5EF4-FFF2-40B4-BE49-F238E27FC236}">
                <a16:creationId xmlns:a16="http://schemas.microsoft.com/office/drawing/2014/main" id="{FCF9A2E8-8D87-2C2D-4221-DB73452AE639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17" name="Grafik 16" descr="image001">
            <a:extLst>
              <a:ext uri="{FF2B5EF4-FFF2-40B4-BE49-F238E27FC236}">
                <a16:creationId xmlns:a16="http://schemas.microsoft.com/office/drawing/2014/main" id="{D5E161C6-D089-6957-0970-06FFA4537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719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10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6060226-A413-27A6-C37B-D8C530FC2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10017243" cy="6858000"/>
          </a:xfrm>
          <a:prstGeom prst="rect">
            <a:avLst/>
          </a:prstGeom>
        </p:spPr>
      </p:pic>
      <p:sp>
        <p:nvSpPr>
          <p:cNvPr id="4" name="Abgerundetes Rechteck 3"/>
          <p:cNvSpPr/>
          <p:nvPr/>
        </p:nvSpPr>
        <p:spPr>
          <a:xfrm>
            <a:off x="2041547" y="1133679"/>
            <a:ext cx="8367715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Fälligkeit, Vorauszahlungs- und Vorschusspflicht 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4107305" y="2048079"/>
            <a:ext cx="6906824" cy="480992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Vorauszahlungs- (§ 12 GKG) bzw. Vorschusspflicht (§ 17 GKG) besteht demnach hinsichtlich der Gebühren für Klage, Klageerweiterung, Mahnverfahren </a:t>
            </a:r>
            <a:r>
              <a:rPr lang="de-DE" sz="2800" i="1" dirty="0">
                <a:solidFill>
                  <a:schemeClr val="accent1">
                    <a:lumMod val="50000"/>
                  </a:schemeClr>
                </a:solidFill>
              </a:rPr>
              <a:t>(im maschinellen Verfahren nur für den Erlass des VB)</a:t>
            </a:r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 und Zwangsvollstreckungssachen sowie für Sachverständigen-/ Zeugen- und Dolmetscherauslagen bzw. ggf. Auslagen für Aktenversendung und Kopien. </a:t>
            </a:r>
          </a:p>
        </p:txBody>
      </p:sp>
      <p:sp>
        <p:nvSpPr>
          <p:cNvPr id="10" name="Gefaltete Ecke 9"/>
          <p:cNvSpPr/>
          <p:nvPr/>
        </p:nvSpPr>
        <p:spPr>
          <a:xfrm rot="21268213">
            <a:off x="10102969" y="3904155"/>
            <a:ext cx="1985041" cy="1828800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hier also keine Auslegung möglich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pSp>
        <p:nvGrpSpPr>
          <p:cNvPr id="11" name="Gruppieren 10"/>
          <p:cNvGrpSpPr/>
          <p:nvPr/>
        </p:nvGrpSpPr>
        <p:grpSpPr>
          <a:xfrm>
            <a:off x="389357" y="3014504"/>
            <a:ext cx="3778864" cy="914400"/>
            <a:chOff x="389357" y="3014504"/>
            <a:chExt cx="3778864" cy="914400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6" name="Pfeil nach rechts 5"/>
            <p:cNvSpPr/>
            <p:nvPr/>
          </p:nvSpPr>
          <p:spPr>
            <a:xfrm>
              <a:off x="3189813" y="3273807"/>
              <a:ext cx="978408" cy="484632"/>
            </a:xfrm>
            <a:prstGeom prst="rightArrow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5" name="Abgerundetes Rechteck 4"/>
            <p:cNvSpPr/>
            <p:nvPr/>
          </p:nvSpPr>
          <p:spPr>
            <a:xfrm>
              <a:off x="389357" y="3014504"/>
              <a:ext cx="3304380" cy="914400"/>
            </a:xfrm>
            <a:prstGeom prst="round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8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algn="ctr"/>
              <a:r>
                <a:rPr lang="de-DE" sz="28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§§ 12 und 17 GKG</a:t>
              </a:r>
              <a:br>
                <a:rPr lang="de-DE" sz="28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endParaRPr lang="de-DE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9" name="Rechteck 8">
            <a:extLst>
              <a:ext uri="{FF2B5EF4-FFF2-40B4-BE49-F238E27FC236}">
                <a16:creationId xmlns:a16="http://schemas.microsoft.com/office/drawing/2014/main" id="{B3BE120D-6089-907B-FA51-54B8004C0BC4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12" name="Grafik 11" descr="image001">
            <a:extLst>
              <a:ext uri="{FF2B5EF4-FFF2-40B4-BE49-F238E27FC236}">
                <a16:creationId xmlns:a16="http://schemas.microsoft.com/office/drawing/2014/main" id="{4EE46CB5-F89B-7700-FEB7-9814BB5A7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60CCFF29-EA66-B82E-65CB-7256941642A6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425501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A76C2C9-74B5-B987-839A-C8C20C5EB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41" y="0"/>
            <a:ext cx="10017243" cy="6858000"/>
          </a:xfrm>
          <a:prstGeom prst="rect">
            <a:avLst/>
          </a:prstGeom>
        </p:spPr>
      </p:pic>
      <p:sp>
        <p:nvSpPr>
          <p:cNvPr id="4" name="Abgerundetes Rechteck 3"/>
          <p:cNvSpPr/>
          <p:nvPr/>
        </p:nvSpPr>
        <p:spPr>
          <a:xfrm>
            <a:off x="1912142" y="1053386"/>
            <a:ext cx="8367715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Fälligkeit, Vorauszahlungs- und Vorschusspflicht 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10" name="Gefaltete Ecke 9"/>
          <p:cNvSpPr/>
          <p:nvPr/>
        </p:nvSpPr>
        <p:spPr>
          <a:xfrm rot="580966">
            <a:off x="7153226" y="2939020"/>
            <a:ext cx="1985041" cy="1828800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Wir lesen einfach mal im GKG nach…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pSp>
        <p:nvGrpSpPr>
          <p:cNvPr id="11" name="Gruppieren 10"/>
          <p:cNvGrpSpPr/>
          <p:nvPr/>
        </p:nvGrpSpPr>
        <p:grpSpPr>
          <a:xfrm>
            <a:off x="2736424" y="3021172"/>
            <a:ext cx="3778864" cy="914400"/>
            <a:chOff x="389357" y="3014504"/>
            <a:chExt cx="3778864" cy="914400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6" name="Pfeil nach rechts 5"/>
            <p:cNvSpPr/>
            <p:nvPr/>
          </p:nvSpPr>
          <p:spPr>
            <a:xfrm>
              <a:off x="3189813" y="3273807"/>
              <a:ext cx="978408" cy="484632"/>
            </a:xfrm>
            <a:prstGeom prst="rightArrow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5" name="Abgerundetes Rechteck 4"/>
            <p:cNvSpPr/>
            <p:nvPr/>
          </p:nvSpPr>
          <p:spPr>
            <a:xfrm>
              <a:off x="389357" y="3014504"/>
              <a:ext cx="3304380" cy="914400"/>
            </a:xfrm>
            <a:prstGeom prst="round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8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algn="ctr"/>
              <a:r>
                <a:rPr lang="de-DE" sz="28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§§ 12 und 17 GKG</a:t>
              </a:r>
              <a:br>
                <a:rPr lang="de-DE" sz="28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endParaRPr lang="de-DE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" name="Rechteck 6">
            <a:extLst>
              <a:ext uri="{FF2B5EF4-FFF2-40B4-BE49-F238E27FC236}">
                <a16:creationId xmlns:a16="http://schemas.microsoft.com/office/drawing/2014/main" id="{D067BC70-95DF-C6ED-1E47-2A9DDB5BB5CF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9" name="Grafik 8" descr="image001">
            <a:extLst>
              <a:ext uri="{FF2B5EF4-FFF2-40B4-BE49-F238E27FC236}">
                <a16:creationId xmlns:a16="http://schemas.microsoft.com/office/drawing/2014/main" id="{08FB9D8D-E253-C6FC-073D-24AC7D11A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0109C052-246A-749A-CC19-8110AE6ADC8B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101829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3C6F391B-3570-2C58-E2BD-765717B52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10017243" cy="6858000"/>
          </a:xfrm>
          <a:prstGeom prst="rect">
            <a:avLst/>
          </a:prstGeom>
        </p:spPr>
      </p:pic>
      <p:sp>
        <p:nvSpPr>
          <p:cNvPr id="4" name="Abgerundetes Rechteck 3"/>
          <p:cNvSpPr/>
          <p:nvPr/>
        </p:nvSpPr>
        <p:spPr>
          <a:xfrm>
            <a:off x="3489349" y="1048753"/>
            <a:ext cx="5472113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Kostenschuldner 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5114440" y="2607889"/>
            <a:ext cx="5873931" cy="381885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6710" lvl="1" indent="0">
              <a:buNone/>
            </a:pPr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die durch gerichtliche Entscheidung (Urteil, Beschluss) oder gerichtlichen </a:t>
            </a: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Vergleich</a:t>
            </a:r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366710" lvl="1" indent="0">
              <a:buNone/>
            </a:pPr>
            <a:r>
              <a:rPr lang="de-DE" sz="2800" i="1" dirty="0">
                <a:solidFill>
                  <a:schemeClr val="accent1">
                    <a:lumMod val="50000"/>
                  </a:schemeClr>
                </a:solidFill>
              </a:rPr>
              <a:t>(vgl. § 794 Abs. 1 S. 1 Nr. 1 ZPO) </a:t>
            </a:r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begründete Pflicht zur Zahlung der Verfahrenskosten</a:t>
            </a:r>
          </a:p>
        </p:txBody>
      </p:sp>
      <p:sp>
        <p:nvSpPr>
          <p:cNvPr id="10" name="Gefaltete Ecke 9"/>
          <p:cNvSpPr/>
          <p:nvPr/>
        </p:nvSpPr>
        <p:spPr>
          <a:xfrm rot="580966">
            <a:off x="2656262" y="4444030"/>
            <a:ext cx="1985041" cy="1828800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Wem wurden die Kosten auferlegt?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pSp>
        <p:nvGrpSpPr>
          <p:cNvPr id="11" name="Gruppieren 10"/>
          <p:cNvGrpSpPr/>
          <p:nvPr/>
        </p:nvGrpSpPr>
        <p:grpSpPr>
          <a:xfrm>
            <a:off x="1294358" y="2928156"/>
            <a:ext cx="4078400" cy="914400"/>
            <a:chOff x="389357" y="3014504"/>
            <a:chExt cx="4078400" cy="914400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6" name="Pfeil nach rechts 5"/>
            <p:cNvSpPr/>
            <p:nvPr/>
          </p:nvSpPr>
          <p:spPr>
            <a:xfrm>
              <a:off x="3489349" y="3264694"/>
              <a:ext cx="978408" cy="484632"/>
            </a:xfrm>
            <a:prstGeom prst="rightArrow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5" name="Abgerundetes Rechteck 4"/>
            <p:cNvSpPr/>
            <p:nvPr/>
          </p:nvSpPr>
          <p:spPr>
            <a:xfrm>
              <a:off x="389357" y="3014504"/>
              <a:ext cx="3525418" cy="914400"/>
            </a:xfrm>
            <a:prstGeom prst="round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Kostenentscheidung/-regelung</a:t>
              </a:r>
            </a:p>
          </p:txBody>
        </p:sp>
      </p:grpSp>
      <p:sp>
        <p:nvSpPr>
          <p:cNvPr id="9" name="Rechteck 8">
            <a:extLst>
              <a:ext uri="{FF2B5EF4-FFF2-40B4-BE49-F238E27FC236}">
                <a16:creationId xmlns:a16="http://schemas.microsoft.com/office/drawing/2014/main" id="{76A2498D-591E-8426-580C-3A1E8E7A267A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12" name="Grafik 11" descr="image001">
            <a:extLst>
              <a:ext uri="{FF2B5EF4-FFF2-40B4-BE49-F238E27FC236}">
                <a16:creationId xmlns:a16="http://schemas.microsoft.com/office/drawing/2014/main" id="{1284DB80-CB90-D163-B57C-87F499127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9323E5E4-50D6-3ED6-7132-D821E211FE9F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274988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E3FCB896-2195-549C-BC7B-FA900F3E1A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10017243" cy="6858000"/>
          </a:xfrm>
          <a:prstGeom prst="rect">
            <a:avLst/>
          </a:prstGeom>
        </p:spPr>
      </p:pic>
      <p:sp>
        <p:nvSpPr>
          <p:cNvPr id="4" name="Abgerundetes Rechteck 3"/>
          <p:cNvSpPr/>
          <p:nvPr/>
        </p:nvSpPr>
        <p:spPr>
          <a:xfrm>
            <a:off x="3489349" y="1078901"/>
            <a:ext cx="5472113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Kostenschuldner 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5070173" y="2123269"/>
            <a:ext cx="5660013" cy="41761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6710" lvl="1" indent="0">
              <a:buNone/>
            </a:pPr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Das </a:t>
            </a: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GKG</a:t>
            </a:r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 nimmt in erster Linie den </a:t>
            </a: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Verursacher</a:t>
            </a: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(Antragsteller)</a:t>
            </a: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in Anspruch (vgl. §§ </a:t>
            </a: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</a:rPr>
              <a:t>22</a:t>
            </a:r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, 28 GKG) und bei Vorliegen einer </a:t>
            </a: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Kostenentscheidung</a:t>
            </a:r>
            <a:r>
              <a:rPr lang="de-DE" sz="2800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/-regelung</a:t>
            </a:r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 dann den </a:t>
            </a: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</a:rPr>
              <a:t>Entscheidungs- bzw. </a:t>
            </a:r>
            <a:r>
              <a:rPr lang="de-DE" sz="28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Übernahmeschuldner</a:t>
            </a: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(vgl. </a:t>
            </a: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</a:rPr>
              <a:t>§ 29 Nr. 1. und 2</a:t>
            </a:r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. GKG). </a:t>
            </a:r>
          </a:p>
        </p:txBody>
      </p:sp>
      <p:sp>
        <p:nvSpPr>
          <p:cNvPr id="10" name="Gefaltete Ecke 9"/>
          <p:cNvSpPr/>
          <p:nvPr/>
        </p:nvSpPr>
        <p:spPr>
          <a:xfrm rot="20567514">
            <a:off x="9717769" y="4217889"/>
            <a:ext cx="1985041" cy="1828800"/>
          </a:xfrm>
          <a:prstGeom prst="foldedCorne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Wem wurden die Kosten auferlegt?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29 Nr.1.+2. GKG</a:t>
            </a:r>
          </a:p>
        </p:txBody>
      </p:sp>
      <p:grpSp>
        <p:nvGrpSpPr>
          <p:cNvPr id="11" name="Gruppieren 10"/>
          <p:cNvGrpSpPr/>
          <p:nvPr/>
        </p:nvGrpSpPr>
        <p:grpSpPr>
          <a:xfrm>
            <a:off x="1234876" y="2771657"/>
            <a:ext cx="4078400" cy="914400"/>
            <a:chOff x="389357" y="3014504"/>
            <a:chExt cx="4078400" cy="914400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6" name="Pfeil nach rechts 5"/>
            <p:cNvSpPr/>
            <p:nvPr/>
          </p:nvSpPr>
          <p:spPr>
            <a:xfrm>
              <a:off x="3489349" y="3264694"/>
              <a:ext cx="978408" cy="484632"/>
            </a:xfrm>
            <a:prstGeom prst="rightArrow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5" name="Abgerundetes Rechteck 4"/>
            <p:cNvSpPr/>
            <p:nvPr/>
          </p:nvSpPr>
          <p:spPr>
            <a:xfrm>
              <a:off x="389357" y="3014504"/>
              <a:ext cx="3525418" cy="914400"/>
            </a:xfrm>
            <a:prstGeom prst="round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Kostenschuldner</a:t>
              </a:r>
            </a:p>
          </p:txBody>
        </p:sp>
      </p:grpSp>
      <p:sp>
        <p:nvSpPr>
          <p:cNvPr id="12" name="Gefaltete Ecke 11"/>
          <p:cNvSpPr/>
          <p:nvPr/>
        </p:nvSpPr>
        <p:spPr>
          <a:xfrm rot="580966">
            <a:off x="3373733" y="3305108"/>
            <a:ext cx="1985041" cy="1828800"/>
          </a:xfrm>
          <a:prstGeom prst="foldedCorne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Wer hat den Antrag gestellt?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22 I 1 GKG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 rot="20605186">
            <a:off x="1287504" y="694163"/>
            <a:ext cx="1985041" cy="1828800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Mithaft</a:t>
            </a:r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!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Was ist das?</a:t>
            </a:r>
          </a:p>
        </p:txBody>
      </p:sp>
      <p:cxnSp>
        <p:nvCxnSpPr>
          <p:cNvPr id="15" name="Gerade Verbindung mit Pfeil 14"/>
          <p:cNvCxnSpPr/>
          <p:nvPr/>
        </p:nvCxnSpPr>
        <p:spPr>
          <a:xfrm flipV="1">
            <a:off x="2376553" y="4535807"/>
            <a:ext cx="1592828" cy="43686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>
            <a:off x="1731674" y="5200746"/>
            <a:ext cx="8140989" cy="3861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e Legende 6"/>
          <p:cNvSpPr/>
          <p:nvPr/>
        </p:nvSpPr>
        <p:spPr>
          <a:xfrm>
            <a:off x="611987" y="4972668"/>
            <a:ext cx="3138983" cy="1385691"/>
          </a:xfrm>
          <a:prstGeom prst="wedgeEllipseCallout">
            <a:avLst>
              <a:gd name="adj1" fmla="val 73794"/>
              <a:gd name="adj2" fmla="val -1783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…. das sind wichtige §§ !!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C1545A0A-8B7F-0D63-6693-153855083988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16" name="Grafik 15" descr="image001">
            <a:extLst>
              <a:ext uri="{FF2B5EF4-FFF2-40B4-BE49-F238E27FC236}">
                <a16:creationId xmlns:a16="http://schemas.microsoft.com/office/drawing/2014/main" id="{7BB8B6D2-0D50-FC0D-649D-0EBB71A68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195102FF-824F-9235-4BF1-24399C3419B6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352341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10" grpId="0" animBg="1"/>
      <p:bldP spid="12" grpId="0" animBg="1"/>
      <p:bldP spid="13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A70053B-658E-E4D8-A256-9ECE714C7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10017243" cy="6858000"/>
          </a:xfrm>
          <a:prstGeom prst="rect">
            <a:avLst/>
          </a:prstGeom>
        </p:spPr>
      </p:pic>
      <p:sp>
        <p:nvSpPr>
          <p:cNvPr id="4" name="Abgerundetes Rechteck 3"/>
          <p:cNvSpPr/>
          <p:nvPr/>
        </p:nvSpPr>
        <p:spPr>
          <a:xfrm>
            <a:off x="3489349" y="1010724"/>
            <a:ext cx="5472113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Kostenschuldner 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2318019" y="2598965"/>
            <a:ext cx="7764444" cy="148885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6710" lvl="1" indent="0">
              <a:buNone/>
            </a:pPr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gem. § 22 Abs.1 S.1 GKG haftet der Antragsteller für alle Kosten des Rechtsstreits, er hat also </a:t>
            </a:r>
            <a:r>
              <a:rPr lang="de-DE" sz="28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immer</a:t>
            </a:r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eine </a:t>
            </a:r>
            <a:r>
              <a:rPr lang="de-DE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Mithaft</a:t>
            </a:r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de-DE" sz="2800" dirty="0"/>
              <a:t> </a:t>
            </a:r>
          </a:p>
        </p:txBody>
      </p:sp>
      <p:sp>
        <p:nvSpPr>
          <p:cNvPr id="13" name="Gefaltete Ecke 12"/>
          <p:cNvSpPr/>
          <p:nvPr/>
        </p:nvSpPr>
        <p:spPr>
          <a:xfrm rot="20605186">
            <a:off x="1425031" y="582087"/>
            <a:ext cx="1985041" cy="1828800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Mithaft</a:t>
            </a:r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!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Was ist das?</a:t>
            </a:r>
          </a:p>
        </p:txBody>
      </p:sp>
      <p:sp>
        <p:nvSpPr>
          <p:cNvPr id="7" name="Ovale Legende 6"/>
          <p:cNvSpPr/>
          <p:nvPr/>
        </p:nvSpPr>
        <p:spPr>
          <a:xfrm>
            <a:off x="5409173" y="4761656"/>
            <a:ext cx="2866921" cy="1488850"/>
          </a:xfrm>
          <a:prstGeom prst="wedgeEllipseCallout">
            <a:avLst>
              <a:gd name="adj1" fmla="val -38509"/>
              <a:gd name="adj2" fmla="val -9878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chemeClr val="accent1">
                    <a:lumMod val="50000"/>
                  </a:schemeClr>
                </a:solidFill>
              </a:rPr>
              <a:t>…. das ist wichtig !!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B5CAE99-5BFF-660B-7002-28E6E8163120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9" name="Grafik 8" descr="image001">
            <a:extLst>
              <a:ext uri="{FF2B5EF4-FFF2-40B4-BE49-F238E27FC236}">
                <a16:creationId xmlns:a16="http://schemas.microsoft.com/office/drawing/2014/main" id="{2959350E-4BC9-4BAB-E260-1FB00C2A7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C4BDF965-BD1C-1D93-BE8D-0DDDE21A7BDF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323420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13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692196EE-A3DB-CEA6-BEAE-415E4D3B6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10017243" cy="6858000"/>
          </a:xfrm>
          <a:prstGeom prst="rect">
            <a:avLst/>
          </a:prstGeom>
        </p:spPr>
      </p:pic>
      <p:sp>
        <p:nvSpPr>
          <p:cNvPr id="4" name="Abgerundetes Rechteck 3"/>
          <p:cNvSpPr/>
          <p:nvPr/>
        </p:nvSpPr>
        <p:spPr>
          <a:xfrm>
            <a:off x="3544970" y="1071253"/>
            <a:ext cx="5472113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Kostenschuldner 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4730498" y="4358533"/>
            <a:ext cx="6304486" cy="19757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6710" lvl="1" indent="0">
              <a:buNone/>
            </a:pPr>
            <a:endParaRPr lang="de-DE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366710" lvl="1" indent="0">
              <a:buNone/>
            </a:pPr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Als „</a:t>
            </a: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</a:rPr>
              <a:t>Erstschuldner“ </a:t>
            </a:r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haftet regelmäßig derjenige, der den Prozess verloren oder die Kosten übernommen hat (§ 29 Nr. 1. und 2. GKG) = </a:t>
            </a:r>
            <a:br>
              <a:rPr lang="de-DE" sz="2800" dirty="0">
                <a:solidFill>
                  <a:schemeClr val="accent1">
                    <a:lumMod val="50000"/>
                  </a:schemeClr>
                </a:solidFill>
              </a:rPr>
            </a:br>
            <a:endParaRPr lang="de-DE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5117674" y="2586417"/>
            <a:ext cx="5800955" cy="14136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6710" lvl="1" indent="0">
              <a:buNone/>
            </a:pPr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Für die Gerichtskosten gibt es Erstschuldner, ggf. Mit- und Zweitschuldner.</a:t>
            </a:r>
          </a:p>
        </p:txBody>
      </p:sp>
      <p:sp>
        <p:nvSpPr>
          <p:cNvPr id="10" name="Gefaltete Ecke 9"/>
          <p:cNvSpPr/>
          <p:nvPr/>
        </p:nvSpPr>
        <p:spPr>
          <a:xfrm rot="218339">
            <a:off x="2201227" y="4571373"/>
            <a:ext cx="1985041" cy="1828800"/>
          </a:xfrm>
          <a:prstGeom prst="foldedCorner">
            <a:avLst/>
          </a:prstGeom>
          <a:solidFill>
            <a:srgbClr val="96DDEE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Entscheidungs-</a:t>
            </a:r>
          </a:p>
          <a:p>
            <a:pPr algn="ctr"/>
            <a:r>
              <a:rPr lang="de-DE" sz="20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schuldner</a:t>
            </a:r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bzw. Übernahme-</a:t>
            </a:r>
          </a:p>
          <a:p>
            <a:pPr algn="ctr"/>
            <a:r>
              <a:rPr lang="de-DE" sz="20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schuldner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 rot="20605186">
            <a:off x="1381193" y="547011"/>
            <a:ext cx="1985041" cy="1828800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Mithaft</a:t>
            </a:r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!</a:t>
            </a:r>
          </a:p>
        </p:txBody>
      </p:sp>
      <p:grpSp>
        <p:nvGrpSpPr>
          <p:cNvPr id="17" name="Gruppieren 16"/>
          <p:cNvGrpSpPr/>
          <p:nvPr/>
        </p:nvGrpSpPr>
        <p:grpSpPr>
          <a:xfrm>
            <a:off x="1264757" y="3105930"/>
            <a:ext cx="4093635" cy="1650721"/>
            <a:chOff x="377192" y="2584805"/>
            <a:chExt cx="4093635" cy="1650721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grpSp>
          <p:nvGrpSpPr>
            <p:cNvPr id="11" name="Gruppieren 10"/>
            <p:cNvGrpSpPr/>
            <p:nvPr/>
          </p:nvGrpSpPr>
          <p:grpSpPr>
            <a:xfrm>
              <a:off x="377192" y="2584805"/>
              <a:ext cx="4093635" cy="914400"/>
              <a:chOff x="386364" y="2732928"/>
              <a:chExt cx="4093635" cy="914400"/>
            </a:xfrm>
            <a:grpFill/>
          </p:grpSpPr>
          <p:sp>
            <p:nvSpPr>
              <p:cNvPr id="6" name="Pfeil nach rechts 5"/>
              <p:cNvSpPr/>
              <p:nvPr/>
            </p:nvSpPr>
            <p:spPr>
              <a:xfrm>
                <a:off x="3501591" y="2890235"/>
                <a:ext cx="978408" cy="484632"/>
              </a:xfrm>
              <a:prstGeom prst="rightArrow">
                <a:avLst/>
              </a:prstGeom>
              <a:grp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" name="Abgerundetes Rechteck 4"/>
              <p:cNvSpPr/>
              <p:nvPr/>
            </p:nvSpPr>
            <p:spPr>
              <a:xfrm>
                <a:off x="386364" y="2732928"/>
                <a:ext cx="3525418" cy="914400"/>
              </a:xfrm>
              <a:prstGeom prst="roundRect">
                <a:avLst/>
              </a:prstGeom>
              <a:grp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2800" b="1" dirty="0">
                    <a:solidFill>
                      <a:schemeClr val="accent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Erst- und Zweitschuldner</a:t>
                </a:r>
              </a:p>
            </p:txBody>
          </p:sp>
        </p:grpSp>
        <p:sp>
          <p:nvSpPr>
            <p:cNvPr id="16" name="Pfeil nach rechts 15"/>
            <p:cNvSpPr/>
            <p:nvPr/>
          </p:nvSpPr>
          <p:spPr>
            <a:xfrm rot="2742711">
              <a:off x="3570820" y="3504006"/>
              <a:ext cx="978408" cy="484632"/>
            </a:xfrm>
            <a:prstGeom prst="rightArrow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18" name="Gefaltete Ecke 17"/>
          <p:cNvSpPr/>
          <p:nvPr/>
        </p:nvSpPr>
        <p:spPr>
          <a:xfrm rot="20630676">
            <a:off x="10413714" y="4830566"/>
            <a:ext cx="1447034" cy="1384041"/>
          </a:xfrm>
          <a:prstGeom prst="foldedCorner">
            <a:avLst/>
          </a:prstGeom>
          <a:solidFill>
            <a:srgbClr val="F0A4B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…puh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ganz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schön viel!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4E02019-3874-68B2-F888-AC76FE34D034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12" name="Grafik 11" descr="image001">
            <a:extLst>
              <a:ext uri="{FF2B5EF4-FFF2-40B4-BE49-F238E27FC236}">
                <a16:creationId xmlns:a16="http://schemas.microsoft.com/office/drawing/2014/main" id="{230D6866-9F60-6FEE-6963-1C4DF7CEE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F8CC5640-984C-3E4F-F4B5-692C8B8E7622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157580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3" grpId="0" animBg="1"/>
      <p:bldP spid="10" grpId="0" animBg="1"/>
      <p:bldP spid="13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C3B1A124-EA3C-BF02-6D7B-01FA6DDD4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10017243" cy="6858000"/>
          </a:xfrm>
          <a:prstGeom prst="rect">
            <a:avLst/>
          </a:prstGeom>
        </p:spPr>
      </p:pic>
      <p:sp>
        <p:nvSpPr>
          <p:cNvPr id="4" name="Abgerundetes Rechteck 3"/>
          <p:cNvSpPr/>
          <p:nvPr/>
        </p:nvSpPr>
        <p:spPr>
          <a:xfrm>
            <a:off x="3568160" y="1127222"/>
            <a:ext cx="5472113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Kostenschuldner 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3399208" y="4812977"/>
            <a:ext cx="6039740" cy="17974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6710" lvl="1" indent="0">
              <a:buNone/>
            </a:pP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Haften 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mehrere Streitgenossen 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(mehrere Kläger oder mehrere Beklagte) gemeinschaftlich für die Kosten, so sind sie 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untereinander jeweils Mitschuldner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. 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5325247" y="2130791"/>
            <a:ext cx="5611958" cy="26312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6710" lvl="1" indent="0">
              <a:buNone/>
            </a:pP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Ist der „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Erstschuldner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“ zahlungsunfähig, muss der Antragsteller der jeweiligen gerichtlichen Maßnahme als 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Zweitschuldner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 für die Gerichtskosten aufkommen. </a:t>
            </a: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0" name="Gefaltete Ecke 9"/>
          <p:cNvSpPr/>
          <p:nvPr/>
        </p:nvSpPr>
        <p:spPr>
          <a:xfrm rot="21158219">
            <a:off x="9889771" y="4115775"/>
            <a:ext cx="1985041" cy="1828800"/>
          </a:xfrm>
          <a:prstGeom prst="foldedCorner">
            <a:avLst/>
          </a:prstGeom>
          <a:solidFill>
            <a:srgbClr val="96DDEE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meist der Kläger</a:t>
            </a:r>
          </a:p>
        </p:txBody>
      </p:sp>
      <p:sp>
        <p:nvSpPr>
          <p:cNvPr id="13" name="Gefaltete Ecke 12"/>
          <p:cNvSpPr/>
          <p:nvPr/>
        </p:nvSpPr>
        <p:spPr>
          <a:xfrm rot="637402">
            <a:off x="1262606" y="865781"/>
            <a:ext cx="1985041" cy="1828800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Mithaft</a:t>
            </a:r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!</a:t>
            </a:r>
          </a:p>
        </p:txBody>
      </p:sp>
      <p:grpSp>
        <p:nvGrpSpPr>
          <p:cNvPr id="17" name="Gruppieren 16"/>
          <p:cNvGrpSpPr/>
          <p:nvPr/>
        </p:nvGrpSpPr>
        <p:grpSpPr>
          <a:xfrm>
            <a:off x="1281023" y="3313462"/>
            <a:ext cx="4093635" cy="1650721"/>
            <a:chOff x="377192" y="2584805"/>
            <a:chExt cx="4093635" cy="1650721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grpSp>
          <p:nvGrpSpPr>
            <p:cNvPr id="11" name="Gruppieren 10"/>
            <p:cNvGrpSpPr/>
            <p:nvPr/>
          </p:nvGrpSpPr>
          <p:grpSpPr>
            <a:xfrm>
              <a:off x="377192" y="2584805"/>
              <a:ext cx="4093635" cy="914400"/>
              <a:chOff x="386364" y="2732928"/>
              <a:chExt cx="4093635" cy="914400"/>
            </a:xfrm>
            <a:grpFill/>
          </p:grpSpPr>
          <p:sp>
            <p:nvSpPr>
              <p:cNvPr id="6" name="Pfeil nach rechts 5"/>
              <p:cNvSpPr/>
              <p:nvPr/>
            </p:nvSpPr>
            <p:spPr>
              <a:xfrm>
                <a:off x="3501591" y="2890235"/>
                <a:ext cx="978408" cy="484632"/>
              </a:xfrm>
              <a:prstGeom prst="rightArrow">
                <a:avLst/>
              </a:prstGeom>
              <a:grp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" name="Abgerundetes Rechteck 4"/>
              <p:cNvSpPr/>
              <p:nvPr/>
            </p:nvSpPr>
            <p:spPr>
              <a:xfrm>
                <a:off x="386364" y="2732928"/>
                <a:ext cx="3525418" cy="914400"/>
              </a:xfrm>
              <a:prstGeom prst="roundRect">
                <a:avLst/>
              </a:prstGeom>
              <a:grp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2800" b="1" dirty="0">
                    <a:solidFill>
                      <a:schemeClr val="accent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Mit- und Zweitschuldner</a:t>
                </a:r>
              </a:p>
            </p:txBody>
          </p:sp>
        </p:grpSp>
        <p:sp>
          <p:nvSpPr>
            <p:cNvPr id="16" name="Pfeil nach rechts 15"/>
            <p:cNvSpPr/>
            <p:nvPr/>
          </p:nvSpPr>
          <p:spPr>
            <a:xfrm rot="2742711">
              <a:off x="3570820" y="3504006"/>
              <a:ext cx="978408" cy="484632"/>
            </a:xfrm>
            <a:prstGeom prst="rightArrow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18" name="Gefaltete Ecke 17"/>
          <p:cNvSpPr/>
          <p:nvPr/>
        </p:nvSpPr>
        <p:spPr>
          <a:xfrm rot="21158219">
            <a:off x="9944685" y="913425"/>
            <a:ext cx="1985041" cy="1828800"/>
          </a:xfrm>
          <a:prstGeom prst="foldedCorner">
            <a:avLst/>
          </a:prstGeom>
          <a:solidFill>
            <a:srgbClr val="96DDEE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§ 31 II S.1 GKG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7A2D0A5-FE31-0BC1-1A5A-133B6C16EB31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12" name="Grafik 11" descr="image001">
            <a:extLst>
              <a:ext uri="{FF2B5EF4-FFF2-40B4-BE49-F238E27FC236}">
                <a16:creationId xmlns:a16="http://schemas.microsoft.com/office/drawing/2014/main" id="{9C21683F-CD33-885D-E38D-867533DCF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E85C8DE5-E27B-0C8D-41D7-00657F6BC4E9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362393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3" grpId="0" animBg="1"/>
      <p:bldP spid="10" grpId="0" animBg="1"/>
      <p:bldP spid="13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361964FB-196E-8154-7D52-2C2B27C2B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10017243" cy="6858000"/>
          </a:xfrm>
          <a:prstGeom prst="rect">
            <a:avLst/>
          </a:prstGeom>
        </p:spPr>
      </p:pic>
      <p:sp>
        <p:nvSpPr>
          <p:cNvPr id="15" name="Abgerundetes Rechteck 14"/>
          <p:cNvSpPr/>
          <p:nvPr/>
        </p:nvSpPr>
        <p:spPr>
          <a:xfrm>
            <a:off x="6577789" y="3032588"/>
            <a:ext cx="4251142" cy="349702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Antragsteller der Instanz, z.B.</a:t>
            </a:r>
          </a:p>
          <a:p>
            <a:pPr marL="342900" indent="-342900">
              <a:buFont typeface="Symbol" pitchFamily="2" charset="2"/>
              <a:buChar char="-"/>
            </a:pP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Kläger für Kosten der Klage </a:t>
            </a:r>
          </a:p>
          <a:p>
            <a:pPr marL="342900" indent="-342900">
              <a:buFont typeface="Symbol" pitchFamily="2" charset="2"/>
              <a:buChar char="-"/>
            </a:pP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Widerkläger (Beklagter) für Kosten der Widerklage </a:t>
            </a:r>
          </a:p>
          <a:p>
            <a:pPr marL="342900" indent="-342900">
              <a:buFont typeface="Symbol" pitchFamily="2" charset="2"/>
              <a:buChar char="-"/>
            </a:pP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Rechtsmittelführer für Kosten der Berufung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1685712" y="2909789"/>
            <a:ext cx="4431646" cy="179114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derjenige, dem die Kosten durch gerichtliche Entscheidung auferlegt wurden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1903859" y="1414791"/>
            <a:ext cx="4108608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Erstschuldner</a:t>
            </a:r>
            <a:r>
              <a:rPr lang="de-DE" sz="3200" dirty="0"/>
              <a:t> </a:t>
            </a:r>
            <a:endParaRPr lang="de-DE" sz="3200" i="1" dirty="0"/>
          </a:p>
        </p:txBody>
      </p:sp>
      <p:sp>
        <p:nvSpPr>
          <p:cNvPr id="18" name="Abgerundetes Rechteck 17"/>
          <p:cNvSpPr/>
          <p:nvPr/>
        </p:nvSpPr>
        <p:spPr>
          <a:xfrm>
            <a:off x="6577788" y="1361247"/>
            <a:ext cx="4322261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Zweitschuldner </a:t>
            </a:r>
          </a:p>
        </p:txBody>
      </p:sp>
      <p:sp>
        <p:nvSpPr>
          <p:cNvPr id="7" name="Abgerundetes Rechteck 6"/>
          <p:cNvSpPr/>
          <p:nvPr/>
        </p:nvSpPr>
        <p:spPr>
          <a:xfrm>
            <a:off x="1616027" y="2238787"/>
            <a:ext cx="4562432" cy="8565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29 Nr. 1 GKG Entscheidungsschuldner</a:t>
            </a:r>
          </a:p>
        </p:txBody>
      </p:sp>
      <p:sp>
        <p:nvSpPr>
          <p:cNvPr id="19" name="Abgerundetes Rechteck 18"/>
          <p:cNvSpPr/>
          <p:nvPr/>
        </p:nvSpPr>
        <p:spPr>
          <a:xfrm>
            <a:off x="6557619" y="2238787"/>
            <a:ext cx="4271312" cy="8565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accent1">
                    <a:lumMod val="50000"/>
                  </a:schemeClr>
                </a:solidFill>
              </a:rPr>
              <a:t>§ 22 Abs. 1 GKG Antragstellerschuldner </a:t>
            </a:r>
          </a:p>
        </p:txBody>
      </p:sp>
      <p:sp>
        <p:nvSpPr>
          <p:cNvPr id="13" name="Gefaltete Ecke 12"/>
          <p:cNvSpPr/>
          <p:nvPr/>
        </p:nvSpPr>
        <p:spPr>
          <a:xfrm rot="20746031">
            <a:off x="10156220" y="203175"/>
            <a:ext cx="1747486" cy="1744955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Mithaft</a:t>
            </a:r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!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1755397" y="5149434"/>
            <a:ext cx="4340603" cy="15560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derjenige, der die Kosten übernommen hat, z.B. im Vergleich</a:t>
            </a:r>
          </a:p>
        </p:txBody>
      </p:sp>
      <p:sp>
        <p:nvSpPr>
          <p:cNvPr id="22" name="Abgerundetes Rechteck 21"/>
          <p:cNvSpPr/>
          <p:nvPr/>
        </p:nvSpPr>
        <p:spPr>
          <a:xfrm>
            <a:off x="1723216" y="4550238"/>
            <a:ext cx="4372784" cy="8565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60043">
              <a:defRPr/>
            </a:pP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29 Nr. 2 GKG </a:t>
            </a:r>
          </a:p>
          <a:p>
            <a:pPr lvl="0" algn="ctr" defTabSz="1260043">
              <a:defRPr/>
            </a:pP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Übernahmeschuldner</a:t>
            </a:r>
          </a:p>
        </p:txBody>
      </p:sp>
      <p:sp>
        <p:nvSpPr>
          <p:cNvPr id="5" name="Ovale Legende 4"/>
          <p:cNvSpPr/>
          <p:nvPr/>
        </p:nvSpPr>
        <p:spPr>
          <a:xfrm>
            <a:off x="0" y="4492839"/>
            <a:ext cx="1903859" cy="1556066"/>
          </a:xfrm>
          <a:prstGeom prst="wedgeEllipseCallout">
            <a:avLst>
              <a:gd name="adj1" fmla="val 102902"/>
              <a:gd name="adj2" fmla="val -5265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accent1">
                    <a:lumMod val="50000"/>
                  </a:schemeClr>
                </a:solidFill>
              </a:rPr>
              <a:t>Da sind sie wieder, die §§ !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559A7EC-DAD1-A2B5-7861-D6D72BA1EE27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10" name="Grafik 9" descr="image001">
            <a:extLst>
              <a:ext uri="{FF2B5EF4-FFF2-40B4-BE49-F238E27FC236}">
                <a16:creationId xmlns:a16="http://schemas.microsoft.com/office/drawing/2014/main" id="{2E647FC7-AB32-5B9B-E335-F754DA5CC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A0385CC3-E175-B9F1-D2D3-D4DC495D5E52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269664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E9B948E-F2C5-C63A-A206-D8661380B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10017243" cy="6858000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3246093" y="148519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22" name="Abgerundetes Rechteck 21"/>
          <p:cNvSpPr/>
          <p:nvPr/>
        </p:nvSpPr>
        <p:spPr>
          <a:xfrm>
            <a:off x="2390367" y="5092632"/>
            <a:ext cx="8242909" cy="85655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/>
              <a:t>Mehrere Kostenschuldner haften als Gesamtschuldner, § 31 Abs. 1 GKG.</a:t>
            </a:r>
            <a:endParaRPr lang="de-DE" sz="2800" dirty="0"/>
          </a:p>
        </p:txBody>
      </p:sp>
      <p:sp>
        <p:nvSpPr>
          <p:cNvPr id="17" name="Pfeil nach unten 16"/>
          <p:cNvSpPr/>
          <p:nvPr/>
        </p:nvSpPr>
        <p:spPr>
          <a:xfrm>
            <a:off x="6139051" y="4645823"/>
            <a:ext cx="475144" cy="573807"/>
          </a:xfrm>
          <a:prstGeom prst="downArrow">
            <a:avLst/>
          </a:prstGeom>
          <a:solidFill>
            <a:srgbClr val="96DDE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Abgerundetes Rechteck 18"/>
          <p:cNvSpPr/>
          <p:nvPr/>
        </p:nvSpPr>
        <p:spPr>
          <a:xfrm>
            <a:off x="2390367" y="3916271"/>
            <a:ext cx="8213674" cy="85655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erfolgt die Inanspruchnahme des Zweitschuldners (durch Zweitschuldner-KR)</a:t>
            </a:r>
          </a:p>
        </p:txBody>
      </p:sp>
      <p:sp>
        <p:nvSpPr>
          <p:cNvPr id="16" name="Pfeil nach unten 15"/>
          <p:cNvSpPr/>
          <p:nvPr/>
        </p:nvSpPr>
        <p:spPr>
          <a:xfrm>
            <a:off x="6139051" y="3483835"/>
            <a:ext cx="475144" cy="573807"/>
          </a:xfrm>
          <a:prstGeom prst="downArrow">
            <a:avLst/>
          </a:prstGeom>
          <a:solidFill>
            <a:srgbClr val="96DDE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Abgerundetes Rechteck 6"/>
          <p:cNvSpPr/>
          <p:nvPr/>
        </p:nvSpPr>
        <p:spPr>
          <a:xfrm>
            <a:off x="2346515" y="2739910"/>
            <a:ext cx="8242909" cy="8565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Zahlt dieser nicht (Vollstreckung war erfolglos oder aussichtslos, vgl. § 31 Abs. 2 S. 1 GKG),</a:t>
            </a:r>
          </a:p>
        </p:txBody>
      </p:sp>
      <p:sp>
        <p:nvSpPr>
          <p:cNvPr id="5" name="Pfeil nach unten 4"/>
          <p:cNvSpPr/>
          <p:nvPr/>
        </p:nvSpPr>
        <p:spPr>
          <a:xfrm>
            <a:off x="6163357" y="2302087"/>
            <a:ext cx="475144" cy="573807"/>
          </a:xfrm>
          <a:prstGeom prst="downArrow">
            <a:avLst/>
          </a:prstGeom>
          <a:solidFill>
            <a:srgbClr val="96DDE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/>
          <p:cNvSpPr/>
          <p:nvPr/>
        </p:nvSpPr>
        <p:spPr>
          <a:xfrm>
            <a:off x="2375750" y="1505699"/>
            <a:ext cx="8242909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Schlusskostenrechnung geht zuerst an den Erstschuldner.</a:t>
            </a:r>
          </a:p>
        </p:txBody>
      </p:sp>
      <p:sp>
        <p:nvSpPr>
          <p:cNvPr id="21" name="Gefaltete Ecke 20"/>
          <p:cNvSpPr/>
          <p:nvPr/>
        </p:nvSpPr>
        <p:spPr>
          <a:xfrm rot="571710">
            <a:off x="338149" y="4620060"/>
            <a:ext cx="1901594" cy="1801692"/>
          </a:xfrm>
          <a:prstGeom prst="foldedCorner">
            <a:avLst/>
          </a:prstGeom>
          <a:solidFill>
            <a:srgbClr val="96DDEE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also haften auch </a:t>
            </a:r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Erst-</a:t>
            </a:r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und </a:t>
            </a:r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Zweitschuldner</a:t>
            </a:r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als </a:t>
            </a:r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Gesamt-schuldner</a:t>
            </a:r>
          </a:p>
        </p:txBody>
      </p:sp>
      <p:sp>
        <p:nvSpPr>
          <p:cNvPr id="13" name="Gefaltete Ecke 12"/>
          <p:cNvSpPr/>
          <p:nvPr/>
        </p:nvSpPr>
        <p:spPr>
          <a:xfrm>
            <a:off x="283007" y="149925"/>
            <a:ext cx="1870997" cy="1825987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Zahlungs-verlauf</a:t>
            </a:r>
          </a:p>
        </p:txBody>
      </p:sp>
      <p:sp>
        <p:nvSpPr>
          <p:cNvPr id="14" name="Ovale Legende 13"/>
          <p:cNvSpPr/>
          <p:nvPr/>
        </p:nvSpPr>
        <p:spPr>
          <a:xfrm>
            <a:off x="245346" y="3146156"/>
            <a:ext cx="2296376" cy="1185598"/>
          </a:xfrm>
          <a:prstGeom prst="wedgeEllipseCallout">
            <a:avLst>
              <a:gd name="adj1" fmla="val 78226"/>
              <a:gd name="adj2" fmla="val 5614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accent1">
                    <a:lumMod val="50000"/>
                  </a:schemeClr>
                </a:solidFill>
              </a:rPr>
              <a:t>Das ist der mithaftende!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D28D6C1-E644-A6DA-BA6B-B5ED5F4DFCB1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9" name="Grafik 8" descr="image001">
            <a:extLst>
              <a:ext uri="{FF2B5EF4-FFF2-40B4-BE49-F238E27FC236}">
                <a16:creationId xmlns:a16="http://schemas.microsoft.com/office/drawing/2014/main" id="{E1D527E1-30C7-A3CF-6063-F233D9F49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B7F73A17-7A0D-D42A-52D8-3F2A32EA3823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200860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7" grpId="0" animBg="1"/>
      <p:bldP spid="19" grpId="0" animBg="1"/>
      <p:bldP spid="16" grpId="0" animBg="1"/>
      <p:bldP spid="7" grpId="0" animBg="1"/>
      <p:bldP spid="5" grpId="0" animBg="1"/>
      <p:bldP spid="4" grpId="0" animBg="1"/>
      <p:bldP spid="21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722</Words>
  <Application>Microsoft Office PowerPoint</Application>
  <PresentationFormat>Breitbild</PresentationFormat>
  <Paragraphs>121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8" baseType="lpstr">
      <vt:lpstr>Arial</vt:lpstr>
      <vt:lpstr>Bookman Old Style</vt:lpstr>
      <vt:lpstr>Calibri</vt:lpstr>
      <vt:lpstr>Calibri Light</vt:lpstr>
      <vt:lpstr>MV Boli</vt:lpstr>
      <vt:lpstr>Symbol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43</cp:revision>
  <dcterms:created xsi:type="dcterms:W3CDTF">2023-05-04T13:22:15Z</dcterms:created>
  <dcterms:modified xsi:type="dcterms:W3CDTF">2026-08-31T11:19:38Z</dcterms:modified>
</cp:coreProperties>
</file>