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5" r:id="rId9"/>
    <p:sldId id="264" r:id="rId10"/>
    <p:sldId id="266" r:id="rId1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8CA7"/>
    <a:srgbClr val="D95D8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4660"/>
  </p:normalViewPr>
  <p:slideViewPr>
    <p:cSldViewPr snapToGrid="0" showGuides="1">
      <p:cViewPr varScale="1">
        <p:scale>
          <a:sx n="123" d="100"/>
          <a:sy n="123" d="100"/>
        </p:scale>
        <p:origin x="114" y="28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smtClean="0"/>
              <a:t>Titelmasterformat durch Klicken bearbeiten</a:t>
            </a:r>
            <a:endParaRPr lang="de-DE"/>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B7C5D555-9BB7-4286-B18F-86061CCF36FD}" type="datetimeFigureOut">
              <a:rPr lang="de-DE" smtClean="0"/>
              <a:t>20.09.2024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3587567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B7C5D555-9BB7-4286-B18F-86061CCF36FD}" type="datetimeFigureOut">
              <a:rPr lang="de-DE" smtClean="0"/>
              <a:t>20.09.2024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743008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smtClean="0"/>
              <a:t>Titelmasterformat durch Klicken bearbeiten</a:t>
            </a:r>
            <a:endParaRPr lang="de-DE"/>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Formatvorlagen des Textmasters bearbeiten</a:t>
            </a:r>
          </a:p>
        </p:txBody>
      </p:sp>
      <p:sp>
        <p:nvSpPr>
          <p:cNvPr id="4" name="Datumsplatzhalter 3"/>
          <p:cNvSpPr>
            <a:spLocks noGrp="1"/>
          </p:cNvSpPr>
          <p:nvPr>
            <p:ph type="dt" sz="half" idx="10"/>
          </p:nvPr>
        </p:nvSpPr>
        <p:spPr/>
        <p:txBody>
          <a:bodyPr/>
          <a:lstStyle/>
          <a:p>
            <a:fld id="{B7C5D555-9BB7-4286-B18F-86061CCF36FD}" type="datetimeFigureOut">
              <a:rPr lang="de-DE" smtClean="0"/>
              <a:t>20.09.2024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4044464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838200" y="1825625"/>
            <a:ext cx="5181600" cy="435133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72200" y="1825625"/>
            <a:ext cx="5181600" cy="435133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B7C5D555-9BB7-4286-B18F-86061CCF36FD}" type="datetimeFigureOut">
              <a:rPr lang="de-DE" smtClean="0"/>
              <a:t>20.09.2024</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3617857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smtClean="0"/>
              <a:t>Titelmasterformat durch Klicken bearbeiten</a:t>
            </a:r>
            <a:endParaRPr lang="de-DE"/>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B7C5D555-9BB7-4286-B18F-86061CCF36FD}" type="datetimeFigureOut">
              <a:rPr lang="de-DE" smtClean="0"/>
              <a:t>20.09.2024</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268993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B7C5D555-9BB7-4286-B18F-86061CCF36FD}" type="datetimeFigureOut">
              <a:rPr lang="de-DE" smtClean="0"/>
              <a:t>20.09.2024</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1409792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B7C5D555-9BB7-4286-B18F-86061CCF36FD}" type="datetimeFigureOut">
              <a:rPr lang="de-DE" smtClean="0"/>
              <a:t>20.09.2024</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741579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umsplatzhalter 4"/>
          <p:cNvSpPr>
            <a:spLocks noGrp="1"/>
          </p:cNvSpPr>
          <p:nvPr>
            <p:ph type="dt" sz="half" idx="10"/>
          </p:nvPr>
        </p:nvSpPr>
        <p:spPr/>
        <p:txBody>
          <a:bodyPr/>
          <a:lstStyle/>
          <a:p>
            <a:fld id="{B7C5D555-9BB7-4286-B18F-86061CCF36FD}" type="datetimeFigureOut">
              <a:rPr lang="de-DE" smtClean="0"/>
              <a:t>20.09.2024</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406722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umsplatzhalter 4"/>
          <p:cNvSpPr>
            <a:spLocks noGrp="1"/>
          </p:cNvSpPr>
          <p:nvPr>
            <p:ph type="dt" sz="half" idx="10"/>
          </p:nvPr>
        </p:nvSpPr>
        <p:spPr/>
        <p:txBody>
          <a:bodyPr/>
          <a:lstStyle/>
          <a:p>
            <a:fld id="{B7C5D555-9BB7-4286-B18F-86061CCF36FD}" type="datetimeFigureOut">
              <a:rPr lang="de-DE" smtClean="0"/>
              <a:t>20.09.2024</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1326053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B7C5D555-9BB7-4286-B18F-86061CCF36FD}" type="datetimeFigureOut">
              <a:rPr lang="de-DE" smtClean="0"/>
              <a:t>20.09.2024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3827962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B7C5D555-9BB7-4286-B18F-86061CCF36FD}" type="datetimeFigureOut">
              <a:rPr lang="de-DE" smtClean="0"/>
              <a:t>20.09.2024</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10DFB9B7-7AD4-411B-892E-F8D257AD3278}" type="slidenum">
              <a:rPr lang="de-DE" smtClean="0"/>
              <a:t>‹Nr.›</a:t>
            </a:fld>
            <a:endParaRPr lang="de-DE"/>
          </a:p>
        </p:txBody>
      </p:sp>
    </p:spTree>
    <p:extLst>
      <p:ext uri="{BB962C8B-B14F-4D97-AF65-F5344CB8AC3E}">
        <p14:creationId xmlns:p14="http://schemas.microsoft.com/office/powerpoint/2010/main" val="2968278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C5D555-9BB7-4286-B18F-86061CCF36FD}" type="datetimeFigureOut">
              <a:rPr lang="de-DE" smtClean="0"/>
              <a:t>20.09.2024</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DFB9B7-7AD4-411B-892E-F8D257AD3278}" type="slidenum">
              <a:rPr lang="de-DE" smtClean="0"/>
              <a:t>‹Nr.›</a:t>
            </a:fld>
            <a:endParaRPr lang="de-DE"/>
          </a:p>
        </p:txBody>
      </p:sp>
    </p:spTree>
    <p:extLst>
      <p:ext uri="{BB962C8B-B14F-4D97-AF65-F5344CB8AC3E}">
        <p14:creationId xmlns:p14="http://schemas.microsoft.com/office/powerpoint/2010/main" val="11857238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6561222"/>
            <a:ext cx="914400" cy="296778"/>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bg1">
                    <a:lumMod val="50000"/>
                  </a:schemeClr>
                </a:solidFill>
              </a:rPr>
              <a:t>1</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smtClean="0">
                <a:solidFill>
                  <a:schemeClr val="tx1"/>
                </a:solidFill>
              </a:rPr>
              <a:t>KG-Ref.AF Carus</a:t>
            </a:r>
            <a:endParaRPr lang="de-DE" dirty="0">
              <a:solidFill>
                <a:schemeClr val="tx1"/>
              </a:solidFill>
            </a:endParaRPr>
          </a:p>
        </p:txBody>
      </p:sp>
      <p:sp>
        <p:nvSpPr>
          <p:cNvPr id="5" name="Abgerundetes Rechteck 4"/>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t>Wiederholungsübung</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smtClean="0"/>
              <a:t>Geschäftsgang</a:t>
            </a:r>
            <a:endParaRPr lang="de-DE" sz="3200" dirty="0"/>
          </a:p>
        </p:txBody>
      </p:sp>
      <p:sp>
        <p:nvSpPr>
          <p:cNvPr id="11" name="Gefaltete Ecke 10"/>
          <p:cNvSpPr/>
          <p:nvPr/>
        </p:nvSpPr>
        <p:spPr>
          <a:xfrm rot="21404483">
            <a:off x="521059" y="357025"/>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Ü002</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2" name="Abgerundetes Rechteck 1"/>
          <p:cNvSpPr/>
          <p:nvPr/>
        </p:nvSpPr>
        <p:spPr>
          <a:xfrm>
            <a:off x="2041603" y="1940066"/>
            <a:ext cx="7902497" cy="9144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sz="2000" dirty="0"/>
              <a:t>Kathrin hat sich von Ihren Ersparnissen einen Fiat 500 gekauft. </a:t>
            </a:r>
            <a:r>
              <a:rPr lang="de-DE" sz="2000"/>
              <a:t>Im Kfz-Steuerbescheid wurden zu viele </a:t>
            </a:r>
            <a:r>
              <a:rPr lang="de-DE" sz="2000" smtClean="0"/>
              <a:t>Steuern </a:t>
            </a:r>
            <a:r>
              <a:rPr lang="de-DE" sz="2000"/>
              <a:t>berechnet.</a:t>
            </a:r>
          </a:p>
        </p:txBody>
      </p:sp>
      <p:sp>
        <p:nvSpPr>
          <p:cNvPr id="14" name="Gefaltete Ecke 13"/>
          <p:cNvSpPr/>
          <p:nvPr/>
        </p:nvSpPr>
        <p:spPr>
          <a:xfrm rot="21404483">
            <a:off x="3670922" y="3396186"/>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Besondere</a:t>
            </a:r>
          </a:p>
          <a:p>
            <a:pPr algn="ct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Gerichts-barkeit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rot="229735">
            <a:off x="6331308" y="3375032"/>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Finanz-gericht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4" name="Flussdiagramm: Verbinder 3"/>
          <p:cNvSpPr/>
          <p:nvPr/>
        </p:nvSpPr>
        <p:spPr>
          <a:xfrm>
            <a:off x="1399802" y="2017502"/>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t>1.</a:t>
            </a:r>
            <a:endParaRPr lang="de-DE" sz="2400" b="1" dirty="0"/>
          </a:p>
        </p:txBody>
      </p:sp>
    </p:spTree>
    <p:extLst>
      <p:ext uri="{BB962C8B-B14F-4D97-AF65-F5344CB8AC3E}">
        <p14:creationId xmlns:p14="http://schemas.microsoft.com/office/powerpoint/2010/main" val="4205346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6561222"/>
            <a:ext cx="914400" cy="296778"/>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smtClean="0">
                <a:solidFill>
                  <a:schemeClr val="bg1">
                    <a:lumMod val="50000"/>
                  </a:schemeClr>
                </a:solidFill>
              </a:rPr>
              <a:t>2</a:t>
            </a:r>
            <a:endParaRPr lang="de-DE" sz="1400" dirty="0">
              <a:solidFill>
                <a:schemeClr val="bg1">
                  <a:lumMod val="50000"/>
                </a:schemeClr>
              </a:solidFill>
            </a:endParaRP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smtClean="0">
                <a:solidFill>
                  <a:schemeClr val="tx1"/>
                </a:solidFill>
              </a:rPr>
              <a:t>KG-Ref.AF Carus</a:t>
            </a:r>
            <a:endParaRPr lang="de-DE" dirty="0">
              <a:solidFill>
                <a:schemeClr val="tx1"/>
              </a:solidFill>
            </a:endParaRPr>
          </a:p>
        </p:txBody>
      </p:sp>
      <p:sp>
        <p:nvSpPr>
          <p:cNvPr id="5" name="Abgerundetes Rechteck 4"/>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t>Wiederholungsübung</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smtClean="0"/>
              <a:t>Geschäftsgang</a:t>
            </a:r>
            <a:endParaRPr lang="de-DE" sz="3200" dirty="0"/>
          </a:p>
        </p:txBody>
      </p:sp>
      <p:sp>
        <p:nvSpPr>
          <p:cNvPr id="11" name="Gefaltete Ecke 10"/>
          <p:cNvSpPr/>
          <p:nvPr/>
        </p:nvSpPr>
        <p:spPr>
          <a:xfrm rot="21404483">
            <a:off x="521059" y="357025"/>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Ü002</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2" name="Abgerundetes Rechteck 1"/>
          <p:cNvSpPr/>
          <p:nvPr/>
        </p:nvSpPr>
        <p:spPr>
          <a:xfrm>
            <a:off x="2041603" y="1940066"/>
            <a:ext cx="7902497" cy="9144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de-DE" sz="2000" dirty="0"/>
              <a:t>Der Gläubiger beantragt geben einen Schuldner den Erlass eines Mahn- und Vollstreckungsbescheides wegen einer Forderung über 20.000 €.</a:t>
            </a:r>
          </a:p>
        </p:txBody>
      </p:sp>
      <p:sp>
        <p:nvSpPr>
          <p:cNvPr id="14" name="Gefaltete Ecke 13"/>
          <p:cNvSpPr/>
          <p:nvPr/>
        </p:nvSpPr>
        <p:spPr>
          <a:xfrm rot="21404483">
            <a:off x="3670922" y="3396186"/>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a:t>
            </a: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treitige</a:t>
            </a:r>
          </a:p>
          <a:p>
            <a:pPr algn="ct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Gerichts-barkeit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a:off x="5674084" y="3417892"/>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AG</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0" name="Gefaltete Ecke 9"/>
          <p:cNvSpPr/>
          <p:nvPr/>
        </p:nvSpPr>
        <p:spPr>
          <a:xfrm>
            <a:off x="7633839" y="3352236"/>
            <a:ext cx="1591064" cy="1572512"/>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Sonder-zuständig-</a:t>
            </a:r>
            <a:r>
              <a:rPr lang="de-DE" b="1" dirty="0" err="1"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keit</a:t>
            </a:r>
            <a:r>
              <a:rPr lang="de-DE"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 </a:t>
            </a:r>
          </a:p>
          <a:p>
            <a:pPr algn="ctr"/>
            <a:r>
              <a:rPr lang="de-DE"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AG Wedding</a:t>
            </a:r>
          </a:p>
          <a:p>
            <a:pPr algn="ct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2" name="Flussdiagramm: Verbinder 11"/>
          <p:cNvSpPr/>
          <p:nvPr/>
        </p:nvSpPr>
        <p:spPr>
          <a:xfrm>
            <a:off x="1399802" y="2017502"/>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2</a:t>
            </a:r>
            <a:r>
              <a:rPr lang="de-DE" sz="2400" b="1" dirty="0" smtClean="0"/>
              <a:t>.</a:t>
            </a:r>
            <a:endParaRPr lang="de-DE" sz="2400" b="1" dirty="0"/>
          </a:p>
        </p:txBody>
      </p:sp>
    </p:spTree>
    <p:extLst>
      <p:ext uri="{BB962C8B-B14F-4D97-AF65-F5344CB8AC3E}">
        <p14:creationId xmlns:p14="http://schemas.microsoft.com/office/powerpoint/2010/main" val="4268974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1000" fill="hold"/>
                                        <p:tgtEl>
                                          <p:spTgt spid="10"/>
                                        </p:tgtEl>
                                        <p:attrNameLst>
                                          <p:attrName>ppt_w</p:attrName>
                                        </p:attrNameLst>
                                      </p:cBhvr>
                                      <p:tavLst>
                                        <p:tav tm="0">
                                          <p:val>
                                            <p:fltVal val="0"/>
                                          </p:val>
                                        </p:tav>
                                        <p:tav tm="100000">
                                          <p:val>
                                            <p:strVal val="#ppt_w"/>
                                          </p:val>
                                        </p:tav>
                                      </p:tavLst>
                                    </p:anim>
                                    <p:anim calcmode="lin" valueType="num">
                                      <p:cBhvr>
                                        <p:cTn id="24" dur="1000" fill="hold"/>
                                        <p:tgtEl>
                                          <p:spTgt spid="10"/>
                                        </p:tgtEl>
                                        <p:attrNameLst>
                                          <p:attrName>ppt_h</p:attrName>
                                        </p:attrNameLst>
                                      </p:cBhvr>
                                      <p:tavLst>
                                        <p:tav tm="0">
                                          <p:val>
                                            <p:fltVal val="0"/>
                                          </p:val>
                                        </p:tav>
                                        <p:tav tm="100000">
                                          <p:val>
                                            <p:strVal val="#ppt_h"/>
                                          </p:val>
                                        </p:tav>
                                      </p:tavLst>
                                    </p:anim>
                                    <p:anim calcmode="lin" valueType="num">
                                      <p:cBhvr>
                                        <p:cTn id="25" dur="1000" fill="hold"/>
                                        <p:tgtEl>
                                          <p:spTgt spid="10"/>
                                        </p:tgtEl>
                                        <p:attrNameLst>
                                          <p:attrName>style.rotation</p:attrName>
                                        </p:attrNameLst>
                                      </p:cBhvr>
                                      <p:tavLst>
                                        <p:tav tm="0">
                                          <p:val>
                                            <p:fltVal val="90"/>
                                          </p:val>
                                        </p:tav>
                                        <p:tav tm="100000">
                                          <p:val>
                                            <p:fltVal val="0"/>
                                          </p:val>
                                        </p:tav>
                                      </p:tavLst>
                                    </p:anim>
                                    <p:animEffect transition="in" filter="fade">
                                      <p:cBhvr>
                                        <p:cTn id="2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6561222"/>
            <a:ext cx="914400" cy="296778"/>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smtClean="0">
                <a:solidFill>
                  <a:schemeClr val="bg1">
                    <a:lumMod val="50000"/>
                  </a:schemeClr>
                </a:solidFill>
              </a:rPr>
              <a:t>3</a:t>
            </a:r>
            <a:endParaRPr lang="de-DE" sz="1400" dirty="0">
              <a:solidFill>
                <a:schemeClr val="bg1">
                  <a:lumMod val="50000"/>
                </a:schemeClr>
              </a:solidFill>
            </a:endParaRP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smtClean="0">
                <a:solidFill>
                  <a:schemeClr val="tx1"/>
                </a:solidFill>
              </a:rPr>
              <a:t>KG-Ref.AF Carus</a:t>
            </a:r>
            <a:endParaRPr lang="de-DE" dirty="0">
              <a:solidFill>
                <a:schemeClr val="tx1"/>
              </a:solidFill>
            </a:endParaRPr>
          </a:p>
        </p:txBody>
      </p:sp>
      <p:sp>
        <p:nvSpPr>
          <p:cNvPr id="5" name="Abgerundetes Rechteck 4"/>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t>Wiederholungsübung</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smtClean="0"/>
              <a:t>Geschäftsgang</a:t>
            </a:r>
            <a:endParaRPr lang="de-DE" sz="3200" dirty="0"/>
          </a:p>
        </p:txBody>
      </p:sp>
      <p:sp>
        <p:nvSpPr>
          <p:cNvPr id="11" name="Gefaltete Ecke 10"/>
          <p:cNvSpPr/>
          <p:nvPr/>
        </p:nvSpPr>
        <p:spPr>
          <a:xfrm rot="21404483">
            <a:off x="521059" y="357025"/>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Ü002</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2" name="Abgerundetes Rechteck 1"/>
          <p:cNvSpPr/>
          <p:nvPr/>
        </p:nvSpPr>
        <p:spPr>
          <a:xfrm>
            <a:off x="2041603" y="1743356"/>
            <a:ext cx="7902497" cy="16088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de-DE" sz="2000"/>
              <a:t>Sören ist auf dem Arbeitsweg wegen Überschreitens der zulässigen Höchstgeschwindigkeit geblitzt worden. Er hat von der Polizei einen Bußgeldbescheid über 240 € erhalten, gegen den er Einspruch eingelegt hat. Da das Verfahren nicht eingestellt wurde, geht die Sache gerichtlich weiter.</a:t>
            </a:r>
          </a:p>
        </p:txBody>
      </p:sp>
      <p:sp>
        <p:nvSpPr>
          <p:cNvPr id="14" name="Gefaltete Ecke 13"/>
          <p:cNvSpPr/>
          <p:nvPr/>
        </p:nvSpPr>
        <p:spPr>
          <a:xfrm rot="21404483">
            <a:off x="3203251" y="3724797"/>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Straf-</a:t>
            </a:r>
          </a:p>
          <a:p>
            <a:pPr algn="ct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gerichts-barkeit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a:off x="5373538" y="3768747"/>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AG</a:t>
            </a:r>
          </a:p>
          <a:p>
            <a:pPr algn="ctr"/>
            <a:r>
              <a:rPr lang="de-DE" sz="20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Tiergarten</a:t>
            </a:r>
          </a:p>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2" name="Flussdiagramm: Verbinder 11"/>
          <p:cNvSpPr/>
          <p:nvPr/>
        </p:nvSpPr>
        <p:spPr>
          <a:xfrm>
            <a:off x="1399802" y="2017502"/>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t>3.</a:t>
            </a:r>
            <a:endParaRPr lang="de-DE" sz="2400" b="1" dirty="0"/>
          </a:p>
        </p:txBody>
      </p:sp>
    </p:spTree>
    <p:extLst>
      <p:ext uri="{BB962C8B-B14F-4D97-AF65-F5344CB8AC3E}">
        <p14:creationId xmlns:p14="http://schemas.microsoft.com/office/powerpoint/2010/main" val="3147408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6561222"/>
            <a:ext cx="914400" cy="296778"/>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smtClean="0">
                <a:solidFill>
                  <a:schemeClr val="bg1">
                    <a:lumMod val="50000"/>
                  </a:schemeClr>
                </a:solidFill>
              </a:rPr>
              <a:t>4</a:t>
            </a:r>
            <a:endParaRPr lang="de-DE" sz="1400" dirty="0">
              <a:solidFill>
                <a:schemeClr val="bg1">
                  <a:lumMod val="50000"/>
                </a:schemeClr>
              </a:solidFill>
            </a:endParaRP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smtClean="0">
                <a:solidFill>
                  <a:schemeClr val="tx1"/>
                </a:solidFill>
              </a:rPr>
              <a:t>KG-Ref.AF Carus</a:t>
            </a:r>
            <a:endParaRPr lang="de-DE" dirty="0">
              <a:solidFill>
                <a:schemeClr val="tx1"/>
              </a:solidFill>
            </a:endParaRPr>
          </a:p>
        </p:txBody>
      </p:sp>
      <p:sp>
        <p:nvSpPr>
          <p:cNvPr id="5" name="Abgerundetes Rechteck 4"/>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t>Wiederholungsübung</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smtClean="0"/>
              <a:t>Geschäftsgang</a:t>
            </a:r>
            <a:endParaRPr lang="de-DE" sz="3200" dirty="0"/>
          </a:p>
        </p:txBody>
      </p:sp>
      <p:sp>
        <p:nvSpPr>
          <p:cNvPr id="11" name="Gefaltete Ecke 10"/>
          <p:cNvSpPr/>
          <p:nvPr/>
        </p:nvSpPr>
        <p:spPr>
          <a:xfrm rot="21404483">
            <a:off x="521059" y="357025"/>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Ü002</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2" name="Abgerundetes Rechteck 1"/>
          <p:cNvSpPr/>
          <p:nvPr/>
        </p:nvSpPr>
        <p:spPr>
          <a:xfrm>
            <a:off x="2041603" y="1743356"/>
            <a:ext cx="7902497" cy="16088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de-DE" sz="2000"/>
              <a:t>Die Bank verlangt als Sicherheit für einen Kredit an den Grundstückseigentümer die Eintragung einer Grundschuld beim Grundbuchamt.</a:t>
            </a:r>
          </a:p>
        </p:txBody>
      </p:sp>
      <p:sp>
        <p:nvSpPr>
          <p:cNvPr id="14" name="Gefaltete Ecke 13"/>
          <p:cNvSpPr/>
          <p:nvPr/>
        </p:nvSpPr>
        <p:spPr>
          <a:xfrm rot="21404483">
            <a:off x="3203251" y="3724797"/>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Freiwillige-gerichts</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t>
            </a: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barkeit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a:off x="5373538" y="3768747"/>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AG</a:t>
            </a:r>
          </a:p>
          <a:p>
            <a:pPr algn="ctr"/>
            <a:r>
              <a:rPr lang="de-DE" sz="20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Grundbuch</a:t>
            </a:r>
            <a:endParaRPr lang="de-DE" sz="20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2" name="Flussdiagramm: Verbinder 11"/>
          <p:cNvSpPr/>
          <p:nvPr/>
        </p:nvSpPr>
        <p:spPr>
          <a:xfrm>
            <a:off x="1399802" y="2017502"/>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4</a:t>
            </a:r>
            <a:r>
              <a:rPr lang="de-DE" sz="2400" b="1" dirty="0" smtClean="0"/>
              <a:t>.</a:t>
            </a:r>
            <a:endParaRPr lang="de-DE" sz="2400" b="1" dirty="0"/>
          </a:p>
        </p:txBody>
      </p:sp>
    </p:spTree>
    <p:extLst>
      <p:ext uri="{BB962C8B-B14F-4D97-AF65-F5344CB8AC3E}">
        <p14:creationId xmlns:p14="http://schemas.microsoft.com/office/powerpoint/2010/main" val="2272840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6561222"/>
            <a:ext cx="914400" cy="296778"/>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bg1">
                    <a:lumMod val="50000"/>
                  </a:schemeClr>
                </a:solidFill>
              </a:rPr>
              <a:t>5</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smtClean="0">
                <a:solidFill>
                  <a:schemeClr val="tx1"/>
                </a:solidFill>
              </a:rPr>
              <a:t>KG-Ref.AF Carus</a:t>
            </a:r>
            <a:endParaRPr lang="de-DE" dirty="0">
              <a:solidFill>
                <a:schemeClr val="tx1"/>
              </a:solidFill>
            </a:endParaRPr>
          </a:p>
        </p:txBody>
      </p:sp>
      <p:sp>
        <p:nvSpPr>
          <p:cNvPr id="5" name="Abgerundetes Rechteck 4"/>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t>Wiederholungsübung</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smtClean="0"/>
              <a:t>Geschäftsgang</a:t>
            </a:r>
            <a:endParaRPr lang="de-DE" sz="3200" dirty="0"/>
          </a:p>
        </p:txBody>
      </p:sp>
      <p:sp>
        <p:nvSpPr>
          <p:cNvPr id="11" name="Gefaltete Ecke 10"/>
          <p:cNvSpPr/>
          <p:nvPr/>
        </p:nvSpPr>
        <p:spPr>
          <a:xfrm rot="21404483">
            <a:off x="521059" y="357025"/>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Ü002</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2" name="Abgerundetes Rechteck 1"/>
          <p:cNvSpPr/>
          <p:nvPr/>
        </p:nvSpPr>
        <p:spPr>
          <a:xfrm>
            <a:off x="2041603" y="1743356"/>
            <a:ext cx="7902497" cy="16088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de-DE" sz="2000"/>
              <a:t>Beate ist schwanger. Sie hat ihrem Arbeitgeber die Schwangerschaft noch nicht mitgeteilt, da erhält sie die Kündigung. Trotz Beates Protest und Hinweis auf den Kündigungsschutz nach dem Mutterschutzgesetz ist der Arbeitgeber nicht bereit, die Kündigung zurückzunehmen.</a:t>
            </a:r>
          </a:p>
        </p:txBody>
      </p:sp>
      <p:sp>
        <p:nvSpPr>
          <p:cNvPr id="14" name="Gefaltete Ecke 13"/>
          <p:cNvSpPr/>
          <p:nvPr/>
        </p:nvSpPr>
        <p:spPr>
          <a:xfrm rot="21404483">
            <a:off x="3203251" y="3724797"/>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besondereGerichts</a:t>
            </a:r>
            <a:endPar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t>
            </a: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barkeit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a:off x="5373538" y="3768747"/>
            <a:ext cx="1591064" cy="1572512"/>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Arbeits-gericht</a:t>
            </a:r>
            <a:endParaRPr lang="de-DE" sz="20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2" name="Flussdiagramm: Verbinder 11"/>
          <p:cNvSpPr/>
          <p:nvPr/>
        </p:nvSpPr>
        <p:spPr>
          <a:xfrm>
            <a:off x="1399802" y="2017502"/>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t>5.</a:t>
            </a:r>
            <a:endParaRPr lang="de-DE" sz="2400" b="1" dirty="0"/>
          </a:p>
        </p:txBody>
      </p:sp>
    </p:spTree>
    <p:extLst>
      <p:ext uri="{BB962C8B-B14F-4D97-AF65-F5344CB8AC3E}">
        <p14:creationId xmlns:p14="http://schemas.microsoft.com/office/powerpoint/2010/main" val="823668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6561222"/>
            <a:ext cx="914400" cy="296778"/>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smtClean="0">
                <a:solidFill>
                  <a:schemeClr val="bg1">
                    <a:lumMod val="50000"/>
                  </a:schemeClr>
                </a:solidFill>
              </a:rPr>
              <a:t>6</a:t>
            </a:r>
            <a:endParaRPr lang="de-DE" sz="1400" dirty="0">
              <a:solidFill>
                <a:schemeClr val="bg1">
                  <a:lumMod val="50000"/>
                </a:schemeClr>
              </a:solidFill>
            </a:endParaRP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smtClean="0">
                <a:solidFill>
                  <a:schemeClr val="tx1"/>
                </a:solidFill>
              </a:rPr>
              <a:t>KG-Ref.AF Carus</a:t>
            </a:r>
            <a:endParaRPr lang="de-DE" dirty="0">
              <a:solidFill>
                <a:schemeClr val="tx1"/>
              </a:solidFill>
            </a:endParaRPr>
          </a:p>
        </p:txBody>
      </p:sp>
      <p:sp>
        <p:nvSpPr>
          <p:cNvPr id="5" name="Abgerundetes Rechteck 4"/>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t>Wiederholungsübung</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smtClean="0"/>
              <a:t>Geschäftsgang</a:t>
            </a:r>
            <a:endParaRPr lang="de-DE" sz="3200" dirty="0"/>
          </a:p>
        </p:txBody>
      </p:sp>
      <p:sp>
        <p:nvSpPr>
          <p:cNvPr id="11" name="Gefaltete Ecke 10"/>
          <p:cNvSpPr/>
          <p:nvPr/>
        </p:nvSpPr>
        <p:spPr>
          <a:xfrm rot="21404483">
            <a:off x="521059" y="357025"/>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Ü002</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2" name="Abgerundetes Rechteck 1"/>
          <p:cNvSpPr/>
          <p:nvPr/>
        </p:nvSpPr>
        <p:spPr>
          <a:xfrm>
            <a:off x="2041603" y="1743356"/>
            <a:ext cx="7902497" cy="16088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de-DE" sz="2000"/>
              <a:t>Die Eltern der 6jährigen Lilly wollen, dass Lilly statt der A-Schule in Neukölln die Z-Schule in Zehlendorf besuchen. Die Z-Schule lehnt ihre Aufnahme ab.</a:t>
            </a:r>
          </a:p>
        </p:txBody>
      </p:sp>
      <p:sp>
        <p:nvSpPr>
          <p:cNvPr id="14" name="Gefaltete Ecke 13"/>
          <p:cNvSpPr/>
          <p:nvPr/>
        </p:nvSpPr>
        <p:spPr>
          <a:xfrm rot="21404483">
            <a:off x="3203251" y="3724797"/>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besondereGerichts</a:t>
            </a:r>
            <a:endPar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t>
            </a: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barkeit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a:off x="5373537" y="3768747"/>
            <a:ext cx="1693689" cy="1572512"/>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Verwaltungs-gericht</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2" name="Flussdiagramm: Verbinder 11"/>
          <p:cNvSpPr/>
          <p:nvPr/>
        </p:nvSpPr>
        <p:spPr>
          <a:xfrm>
            <a:off x="1399802" y="2017502"/>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6</a:t>
            </a:r>
            <a:r>
              <a:rPr lang="de-DE" sz="2400" b="1" dirty="0" smtClean="0"/>
              <a:t>.</a:t>
            </a:r>
            <a:endParaRPr lang="de-DE" sz="2400" b="1" dirty="0"/>
          </a:p>
        </p:txBody>
      </p:sp>
      <p:sp>
        <p:nvSpPr>
          <p:cNvPr id="13" name="Gefaltete Ecke 12"/>
          <p:cNvSpPr/>
          <p:nvPr/>
        </p:nvSpPr>
        <p:spPr>
          <a:xfrm>
            <a:off x="8083400" y="3724797"/>
            <a:ext cx="1591064" cy="1572512"/>
          </a:xfrm>
          <a:prstGeom prst="foldedCorner">
            <a:avLst/>
          </a:prstGeom>
          <a:solidFill>
            <a:srgbClr val="E48CA7"/>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endParaRPr lang="de-DE" sz="20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Bei Schule immer Verwaltung!!</a:t>
            </a:r>
          </a:p>
          <a:p>
            <a:pPr algn="ct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3451820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1000" fill="hold"/>
                                        <p:tgtEl>
                                          <p:spTgt spid="13"/>
                                        </p:tgtEl>
                                        <p:attrNameLst>
                                          <p:attrName>ppt_w</p:attrName>
                                        </p:attrNameLst>
                                      </p:cBhvr>
                                      <p:tavLst>
                                        <p:tav tm="0">
                                          <p:val>
                                            <p:fltVal val="0"/>
                                          </p:val>
                                        </p:tav>
                                        <p:tav tm="100000">
                                          <p:val>
                                            <p:strVal val="#ppt_w"/>
                                          </p:val>
                                        </p:tav>
                                      </p:tavLst>
                                    </p:anim>
                                    <p:anim calcmode="lin" valueType="num">
                                      <p:cBhvr>
                                        <p:cTn id="24" dur="1000" fill="hold"/>
                                        <p:tgtEl>
                                          <p:spTgt spid="13"/>
                                        </p:tgtEl>
                                        <p:attrNameLst>
                                          <p:attrName>ppt_h</p:attrName>
                                        </p:attrNameLst>
                                      </p:cBhvr>
                                      <p:tavLst>
                                        <p:tav tm="0">
                                          <p:val>
                                            <p:fltVal val="0"/>
                                          </p:val>
                                        </p:tav>
                                        <p:tav tm="100000">
                                          <p:val>
                                            <p:strVal val="#ppt_h"/>
                                          </p:val>
                                        </p:tav>
                                      </p:tavLst>
                                    </p:anim>
                                    <p:anim calcmode="lin" valueType="num">
                                      <p:cBhvr>
                                        <p:cTn id="25" dur="1000" fill="hold"/>
                                        <p:tgtEl>
                                          <p:spTgt spid="13"/>
                                        </p:tgtEl>
                                        <p:attrNameLst>
                                          <p:attrName>style.rotation</p:attrName>
                                        </p:attrNameLst>
                                      </p:cBhvr>
                                      <p:tavLst>
                                        <p:tav tm="0">
                                          <p:val>
                                            <p:fltVal val="90"/>
                                          </p:val>
                                        </p:tav>
                                        <p:tav tm="100000">
                                          <p:val>
                                            <p:fltVal val="0"/>
                                          </p:val>
                                        </p:tav>
                                      </p:tavLst>
                                    </p:anim>
                                    <p:animEffect transition="in" filter="fade">
                                      <p:cBhvr>
                                        <p:cTn id="2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6561222"/>
            <a:ext cx="914400" cy="296778"/>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smtClean="0">
                <a:solidFill>
                  <a:schemeClr val="bg1">
                    <a:lumMod val="50000"/>
                  </a:schemeClr>
                </a:solidFill>
              </a:rPr>
              <a:t>7</a:t>
            </a:r>
            <a:endParaRPr lang="de-DE" sz="1400" dirty="0">
              <a:solidFill>
                <a:schemeClr val="bg1">
                  <a:lumMod val="50000"/>
                </a:schemeClr>
              </a:solidFill>
            </a:endParaRP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smtClean="0">
                <a:solidFill>
                  <a:schemeClr val="tx1"/>
                </a:solidFill>
              </a:rPr>
              <a:t>KG-Ref.AF Carus</a:t>
            </a:r>
            <a:endParaRPr lang="de-DE" dirty="0">
              <a:solidFill>
                <a:schemeClr val="tx1"/>
              </a:solidFill>
            </a:endParaRPr>
          </a:p>
        </p:txBody>
      </p:sp>
      <p:sp>
        <p:nvSpPr>
          <p:cNvPr id="5" name="Abgerundetes Rechteck 4"/>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t>Wiederholungsübung</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smtClean="0"/>
              <a:t>Geschäftsgang</a:t>
            </a:r>
            <a:endParaRPr lang="de-DE" sz="3200" dirty="0"/>
          </a:p>
        </p:txBody>
      </p:sp>
      <p:sp>
        <p:nvSpPr>
          <p:cNvPr id="11" name="Gefaltete Ecke 10"/>
          <p:cNvSpPr/>
          <p:nvPr/>
        </p:nvSpPr>
        <p:spPr>
          <a:xfrm rot="21404483">
            <a:off x="521059" y="357025"/>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Ü002</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2" name="Abgerundetes Rechteck 1"/>
          <p:cNvSpPr/>
          <p:nvPr/>
        </p:nvSpPr>
        <p:spPr>
          <a:xfrm>
            <a:off x="2041603" y="1743356"/>
            <a:ext cx="7902497" cy="16088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de-DE" sz="2000"/>
              <a:t>Tim hat seinen Job verloren und Arbeitslosengeld beantragt. Das Jobcenter hat seinen Antrag abgelehnt.</a:t>
            </a:r>
          </a:p>
        </p:txBody>
      </p:sp>
      <p:sp>
        <p:nvSpPr>
          <p:cNvPr id="14" name="Gefaltete Ecke 13"/>
          <p:cNvSpPr/>
          <p:nvPr/>
        </p:nvSpPr>
        <p:spPr>
          <a:xfrm rot="21404483">
            <a:off x="3203251" y="3724797"/>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besondereGerichts</a:t>
            </a:r>
            <a:endPar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t>
            </a: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barkeit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a:off x="5373538" y="3768747"/>
            <a:ext cx="1591064" cy="1572512"/>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Sozial-</a:t>
            </a:r>
            <a:endParaRPr lang="de-DE" sz="20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err="1"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gericht</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2" name="Flussdiagramm: Verbinder 11"/>
          <p:cNvSpPr/>
          <p:nvPr/>
        </p:nvSpPr>
        <p:spPr>
          <a:xfrm>
            <a:off x="1399802" y="2017502"/>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t>7.</a:t>
            </a:r>
            <a:endParaRPr lang="de-DE" sz="2400" b="1" dirty="0"/>
          </a:p>
        </p:txBody>
      </p:sp>
    </p:spTree>
    <p:extLst>
      <p:ext uri="{BB962C8B-B14F-4D97-AF65-F5344CB8AC3E}">
        <p14:creationId xmlns:p14="http://schemas.microsoft.com/office/powerpoint/2010/main" val="46960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6561222"/>
            <a:ext cx="914400" cy="296778"/>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smtClean="0">
                <a:solidFill>
                  <a:schemeClr val="bg1">
                    <a:lumMod val="50000"/>
                  </a:schemeClr>
                </a:solidFill>
              </a:rPr>
              <a:t>8</a:t>
            </a:r>
            <a:endParaRPr lang="de-DE" sz="1400" dirty="0">
              <a:solidFill>
                <a:schemeClr val="bg1">
                  <a:lumMod val="50000"/>
                </a:schemeClr>
              </a:solidFill>
            </a:endParaRP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smtClean="0">
                <a:solidFill>
                  <a:schemeClr val="tx1"/>
                </a:solidFill>
              </a:rPr>
              <a:t>KG-Ref.AF Carus</a:t>
            </a:r>
            <a:endParaRPr lang="de-DE" dirty="0">
              <a:solidFill>
                <a:schemeClr val="tx1"/>
              </a:solidFill>
            </a:endParaRPr>
          </a:p>
        </p:txBody>
      </p:sp>
      <p:sp>
        <p:nvSpPr>
          <p:cNvPr id="5" name="Abgerundetes Rechteck 4"/>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t>Wiederholungsübung</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smtClean="0"/>
              <a:t>Geschäftsgang</a:t>
            </a:r>
            <a:endParaRPr lang="de-DE" sz="3200" dirty="0"/>
          </a:p>
        </p:txBody>
      </p:sp>
      <p:sp>
        <p:nvSpPr>
          <p:cNvPr id="11" name="Gefaltete Ecke 10"/>
          <p:cNvSpPr/>
          <p:nvPr/>
        </p:nvSpPr>
        <p:spPr>
          <a:xfrm rot="21404483">
            <a:off x="521059" y="357025"/>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Ü002</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2" name="Abgerundetes Rechteck 1"/>
          <p:cNvSpPr/>
          <p:nvPr/>
        </p:nvSpPr>
        <p:spPr>
          <a:xfrm>
            <a:off x="2041603" y="1743356"/>
            <a:ext cx="7902497" cy="16088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de-DE" sz="2000" smtClean="0"/>
              <a:t>David hat in betrunkenem Zustand mit seinem Motorrad die Fußgängerin Silke angefahren und schwer verletzt. Die Polizei nimmt die Ermittlungen auf. Außerdem will Silke von David Schadensersatz und Schmerzensgeld.</a:t>
            </a:r>
            <a:endParaRPr lang="de-DE" sz="2000" dirty="0"/>
          </a:p>
        </p:txBody>
      </p:sp>
      <p:sp>
        <p:nvSpPr>
          <p:cNvPr id="14" name="Gefaltete Ecke 13"/>
          <p:cNvSpPr/>
          <p:nvPr/>
        </p:nvSpPr>
        <p:spPr>
          <a:xfrm rot="21404483">
            <a:off x="1821072" y="3768746"/>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Straf-gerichts</a:t>
            </a: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t>
            </a: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barkeit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a:off x="3787625" y="3724796"/>
            <a:ext cx="1591064" cy="1572512"/>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AG Tiergarten</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2" name="Flussdiagramm: Verbinder 11"/>
          <p:cNvSpPr/>
          <p:nvPr/>
        </p:nvSpPr>
        <p:spPr>
          <a:xfrm>
            <a:off x="1399802" y="2017502"/>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t>8.</a:t>
            </a:r>
            <a:endParaRPr lang="de-DE" sz="2400" b="1" dirty="0"/>
          </a:p>
        </p:txBody>
      </p:sp>
      <p:sp>
        <p:nvSpPr>
          <p:cNvPr id="13" name="Gefaltete Ecke 12"/>
          <p:cNvSpPr/>
          <p:nvPr/>
        </p:nvSpPr>
        <p:spPr>
          <a:xfrm>
            <a:off x="6383187" y="3768746"/>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Zivilgericht</a:t>
            </a:r>
          </a:p>
          <a:p>
            <a:pPr algn="ctr"/>
            <a:r>
              <a:rPr lang="de-DE"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(streitig=</a:t>
            </a:r>
          </a:p>
          <a:p>
            <a:pPr algn="ctr"/>
            <a:r>
              <a:rPr lang="de-DE"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Schaden</a:t>
            </a:r>
          </a:p>
          <a:p>
            <a:pPr algn="ctr"/>
            <a:r>
              <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t>
            </a:r>
            <a:r>
              <a:rPr lang="de-DE"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ersatz)</a:t>
            </a: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6" name="Gefaltete Ecke 15"/>
          <p:cNvSpPr/>
          <p:nvPr/>
        </p:nvSpPr>
        <p:spPr>
          <a:xfrm>
            <a:off x="8607165" y="3812696"/>
            <a:ext cx="1591064" cy="1572512"/>
          </a:xfrm>
          <a:prstGeom prst="foldedCorner">
            <a:avLst/>
          </a:prstGeom>
          <a:solidFill>
            <a:srgbClr val="E48CA7"/>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AG Mitte</a:t>
            </a:r>
          </a:p>
          <a:p>
            <a:pPr algn="ctr"/>
            <a:r>
              <a:rPr lang="de-DE"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(Sonder-zuständig-</a:t>
            </a:r>
            <a:r>
              <a:rPr lang="de-DE" b="1" dirty="0" err="1"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keit</a:t>
            </a:r>
            <a:r>
              <a:rPr lang="de-DE"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t>
            </a: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702351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1000" fill="hold"/>
                                        <p:tgtEl>
                                          <p:spTgt spid="13"/>
                                        </p:tgtEl>
                                        <p:attrNameLst>
                                          <p:attrName>ppt_w</p:attrName>
                                        </p:attrNameLst>
                                      </p:cBhvr>
                                      <p:tavLst>
                                        <p:tav tm="0">
                                          <p:val>
                                            <p:fltVal val="0"/>
                                          </p:val>
                                        </p:tav>
                                        <p:tav tm="100000">
                                          <p:val>
                                            <p:strVal val="#ppt_w"/>
                                          </p:val>
                                        </p:tav>
                                      </p:tavLst>
                                    </p:anim>
                                    <p:anim calcmode="lin" valueType="num">
                                      <p:cBhvr>
                                        <p:cTn id="24" dur="1000" fill="hold"/>
                                        <p:tgtEl>
                                          <p:spTgt spid="13"/>
                                        </p:tgtEl>
                                        <p:attrNameLst>
                                          <p:attrName>ppt_h</p:attrName>
                                        </p:attrNameLst>
                                      </p:cBhvr>
                                      <p:tavLst>
                                        <p:tav tm="0">
                                          <p:val>
                                            <p:fltVal val="0"/>
                                          </p:val>
                                        </p:tav>
                                        <p:tav tm="100000">
                                          <p:val>
                                            <p:strVal val="#ppt_h"/>
                                          </p:val>
                                        </p:tav>
                                      </p:tavLst>
                                    </p:anim>
                                    <p:anim calcmode="lin" valueType="num">
                                      <p:cBhvr>
                                        <p:cTn id="25" dur="1000" fill="hold"/>
                                        <p:tgtEl>
                                          <p:spTgt spid="13"/>
                                        </p:tgtEl>
                                        <p:attrNameLst>
                                          <p:attrName>style.rotation</p:attrName>
                                        </p:attrNameLst>
                                      </p:cBhvr>
                                      <p:tavLst>
                                        <p:tav tm="0">
                                          <p:val>
                                            <p:fltVal val="90"/>
                                          </p:val>
                                        </p:tav>
                                        <p:tav tm="100000">
                                          <p:val>
                                            <p:fltVal val="0"/>
                                          </p:val>
                                        </p:tav>
                                      </p:tavLst>
                                    </p:anim>
                                    <p:animEffect transition="in" filter="fade">
                                      <p:cBhvr>
                                        <p:cTn id="26" dur="10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1000" fill="hold"/>
                                        <p:tgtEl>
                                          <p:spTgt spid="16"/>
                                        </p:tgtEl>
                                        <p:attrNameLst>
                                          <p:attrName>ppt_w</p:attrName>
                                        </p:attrNameLst>
                                      </p:cBhvr>
                                      <p:tavLst>
                                        <p:tav tm="0">
                                          <p:val>
                                            <p:fltVal val="0"/>
                                          </p:val>
                                        </p:tav>
                                        <p:tav tm="100000">
                                          <p:val>
                                            <p:strVal val="#ppt_w"/>
                                          </p:val>
                                        </p:tav>
                                      </p:tavLst>
                                    </p:anim>
                                    <p:anim calcmode="lin" valueType="num">
                                      <p:cBhvr>
                                        <p:cTn id="32" dur="1000" fill="hold"/>
                                        <p:tgtEl>
                                          <p:spTgt spid="16"/>
                                        </p:tgtEl>
                                        <p:attrNameLst>
                                          <p:attrName>ppt_h</p:attrName>
                                        </p:attrNameLst>
                                      </p:cBhvr>
                                      <p:tavLst>
                                        <p:tav tm="0">
                                          <p:val>
                                            <p:fltVal val="0"/>
                                          </p:val>
                                        </p:tav>
                                        <p:tav tm="100000">
                                          <p:val>
                                            <p:strVal val="#ppt_h"/>
                                          </p:val>
                                        </p:tav>
                                      </p:tavLst>
                                    </p:anim>
                                    <p:anim calcmode="lin" valueType="num">
                                      <p:cBhvr>
                                        <p:cTn id="33" dur="1000" fill="hold"/>
                                        <p:tgtEl>
                                          <p:spTgt spid="16"/>
                                        </p:tgtEl>
                                        <p:attrNameLst>
                                          <p:attrName>style.rotation</p:attrName>
                                        </p:attrNameLst>
                                      </p:cBhvr>
                                      <p:tavLst>
                                        <p:tav tm="0">
                                          <p:val>
                                            <p:fltVal val="90"/>
                                          </p:val>
                                        </p:tav>
                                        <p:tav tm="100000">
                                          <p:val>
                                            <p:fltVal val="0"/>
                                          </p:val>
                                        </p:tav>
                                      </p:tavLst>
                                    </p:anim>
                                    <p:animEffect transition="in" filter="fade">
                                      <p:cBhvr>
                                        <p:cTn id="34"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3" grpId="0" animBg="1"/>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6561222"/>
            <a:ext cx="914400" cy="296778"/>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bg1">
                    <a:lumMod val="50000"/>
                  </a:schemeClr>
                </a:solidFill>
              </a:rPr>
              <a:t>9</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smtClean="0">
                <a:solidFill>
                  <a:schemeClr val="tx1"/>
                </a:solidFill>
              </a:rPr>
              <a:t>KG-Ref.AF Carus</a:t>
            </a:r>
            <a:endParaRPr lang="de-DE" dirty="0">
              <a:solidFill>
                <a:schemeClr val="tx1"/>
              </a:solidFill>
            </a:endParaRPr>
          </a:p>
        </p:txBody>
      </p:sp>
      <p:sp>
        <p:nvSpPr>
          <p:cNvPr id="5" name="Abgerundetes Rechteck 4"/>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t>Wiederholungsübung</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smtClean="0"/>
              <a:t>Geschäftsgang</a:t>
            </a:r>
            <a:endParaRPr lang="de-DE" sz="3200" dirty="0"/>
          </a:p>
        </p:txBody>
      </p:sp>
      <p:sp>
        <p:nvSpPr>
          <p:cNvPr id="11" name="Gefaltete Ecke 10"/>
          <p:cNvSpPr/>
          <p:nvPr/>
        </p:nvSpPr>
        <p:spPr>
          <a:xfrm rot="21404483">
            <a:off x="521059" y="357025"/>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Ü002</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2" name="Abgerundetes Rechteck 1"/>
          <p:cNvSpPr/>
          <p:nvPr/>
        </p:nvSpPr>
        <p:spPr>
          <a:xfrm>
            <a:off x="2041603" y="1743356"/>
            <a:ext cx="7902497" cy="125701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de-DE" sz="2000"/>
              <a:t>Die Kinder des verstorbenen Willi Schulz wollen einen Erbschein beantragen.</a:t>
            </a:r>
          </a:p>
        </p:txBody>
      </p:sp>
      <p:sp>
        <p:nvSpPr>
          <p:cNvPr id="14" name="Gefaltete Ecke 13"/>
          <p:cNvSpPr/>
          <p:nvPr/>
        </p:nvSpPr>
        <p:spPr>
          <a:xfrm rot="21404483">
            <a:off x="3203251" y="3724797"/>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freiwilligeGerichts</a:t>
            </a:r>
            <a:endPar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t>
            </a: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barkeit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5" name="Gefaltete Ecke 14"/>
          <p:cNvSpPr/>
          <p:nvPr/>
        </p:nvSpPr>
        <p:spPr>
          <a:xfrm>
            <a:off x="5373538" y="3768747"/>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AG</a:t>
            </a:r>
          </a:p>
          <a:p>
            <a:pPr algn="ctr"/>
            <a:r>
              <a:rPr lang="de-DE" sz="20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Nachlass</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2" name="Flussdiagramm: Verbinder 11"/>
          <p:cNvSpPr/>
          <p:nvPr/>
        </p:nvSpPr>
        <p:spPr>
          <a:xfrm>
            <a:off x="1399802" y="2017502"/>
            <a:ext cx="755728" cy="714375"/>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a:t>9</a:t>
            </a:r>
            <a:r>
              <a:rPr lang="de-DE" sz="2400" b="1" dirty="0" smtClean="0"/>
              <a:t>.</a:t>
            </a:r>
            <a:endParaRPr lang="de-DE" sz="2400" b="1" dirty="0"/>
          </a:p>
        </p:txBody>
      </p:sp>
    </p:spTree>
    <p:extLst>
      <p:ext uri="{BB962C8B-B14F-4D97-AF65-F5344CB8AC3E}">
        <p14:creationId xmlns:p14="http://schemas.microsoft.com/office/powerpoint/2010/main" val="3668229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1000" fill="hold"/>
                                        <p:tgtEl>
                                          <p:spTgt spid="15"/>
                                        </p:tgtEl>
                                        <p:attrNameLst>
                                          <p:attrName>ppt_w</p:attrName>
                                        </p:attrNameLst>
                                      </p:cBhvr>
                                      <p:tavLst>
                                        <p:tav tm="0">
                                          <p:val>
                                            <p:fltVal val="0"/>
                                          </p:val>
                                        </p:tav>
                                        <p:tav tm="100000">
                                          <p:val>
                                            <p:strVal val="#ppt_w"/>
                                          </p:val>
                                        </p:tav>
                                      </p:tavLst>
                                    </p:anim>
                                    <p:anim calcmode="lin" valueType="num">
                                      <p:cBhvr>
                                        <p:cTn id="16" dur="1000" fill="hold"/>
                                        <p:tgtEl>
                                          <p:spTgt spid="15"/>
                                        </p:tgtEl>
                                        <p:attrNameLst>
                                          <p:attrName>ppt_h</p:attrName>
                                        </p:attrNameLst>
                                      </p:cBhvr>
                                      <p:tavLst>
                                        <p:tav tm="0">
                                          <p:val>
                                            <p:fltVal val="0"/>
                                          </p:val>
                                        </p:tav>
                                        <p:tav tm="100000">
                                          <p:val>
                                            <p:strVal val="#ppt_h"/>
                                          </p:val>
                                        </p:tav>
                                      </p:tavLst>
                                    </p:anim>
                                    <p:anim calcmode="lin" valueType="num">
                                      <p:cBhvr>
                                        <p:cTn id="17" dur="1000" fill="hold"/>
                                        <p:tgtEl>
                                          <p:spTgt spid="15"/>
                                        </p:tgtEl>
                                        <p:attrNameLst>
                                          <p:attrName>style.rotation</p:attrName>
                                        </p:attrNameLst>
                                      </p:cBhvr>
                                      <p:tavLst>
                                        <p:tav tm="0">
                                          <p:val>
                                            <p:fltVal val="90"/>
                                          </p:val>
                                        </p:tav>
                                        <p:tav tm="100000">
                                          <p:val>
                                            <p:fltVal val="0"/>
                                          </p:val>
                                        </p:tav>
                                      </p:tavLst>
                                    </p:anim>
                                    <p:animEffect transition="in" filter="fade">
                                      <p:cBhvr>
                                        <p:cTn id="18"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0" y="6561222"/>
            <a:ext cx="914400" cy="296778"/>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bg1">
                    <a:lumMod val="50000"/>
                  </a:schemeClr>
                </a:solidFill>
              </a:rPr>
              <a:t>9</a:t>
            </a:r>
          </a:p>
        </p:txBody>
      </p:sp>
      <p:sp>
        <p:nvSpPr>
          <p:cNvPr id="6" name="Rechteck 5"/>
          <p:cNvSpPr/>
          <p:nvPr/>
        </p:nvSpPr>
        <p:spPr>
          <a:xfrm>
            <a:off x="10198229" y="6551736"/>
            <a:ext cx="1993771" cy="3062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de-DE" dirty="0" smtClean="0">
                <a:solidFill>
                  <a:schemeClr val="tx1"/>
                </a:solidFill>
              </a:rPr>
              <a:t>KG-Ref.AF Carus</a:t>
            </a:r>
            <a:endParaRPr lang="de-DE" dirty="0">
              <a:solidFill>
                <a:schemeClr val="tx1"/>
              </a:solidFill>
            </a:endParaRPr>
          </a:p>
        </p:txBody>
      </p:sp>
      <p:sp>
        <p:nvSpPr>
          <p:cNvPr id="5" name="Abgerundetes Rechteck 4"/>
          <p:cNvSpPr/>
          <p:nvPr/>
        </p:nvSpPr>
        <p:spPr>
          <a:xfrm>
            <a:off x="2398791" y="736854"/>
            <a:ext cx="6986510" cy="406427"/>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t>Wiederholungsübung</a:t>
            </a:r>
            <a:endParaRPr lang="de-DE" sz="2400" dirty="0"/>
          </a:p>
        </p:txBody>
      </p:sp>
      <p:sp>
        <p:nvSpPr>
          <p:cNvPr id="20" name="Abgerundetes Rechteck 19"/>
          <p:cNvSpPr/>
          <p:nvPr/>
        </p:nvSpPr>
        <p:spPr>
          <a:xfrm>
            <a:off x="2784328" y="136779"/>
            <a:ext cx="5972175" cy="600075"/>
          </a:xfrm>
          <a:prstGeom prst="roundRect">
            <a:avLst/>
          </a:prstGeom>
          <a:solidFill>
            <a:schemeClr val="accent4">
              <a:lumMod val="40000"/>
              <a:lumOff val="6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smtClean="0"/>
              <a:t>Geschäftsgang</a:t>
            </a:r>
            <a:endParaRPr lang="de-DE" sz="3200" dirty="0"/>
          </a:p>
        </p:txBody>
      </p:sp>
      <p:sp>
        <p:nvSpPr>
          <p:cNvPr id="11" name="Gefaltete Ecke 10"/>
          <p:cNvSpPr/>
          <p:nvPr/>
        </p:nvSpPr>
        <p:spPr>
          <a:xfrm rot="21404483">
            <a:off x="521059" y="357025"/>
            <a:ext cx="1591064" cy="1572512"/>
          </a:xfrm>
          <a:prstGeom prst="foldedCorner">
            <a:avLst/>
          </a:prstGeom>
          <a:solidFill>
            <a:schemeClr val="accent6">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Übung-</a:t>
            </a:r>
          </a:p>
          <a:p>
            <a:pPr algn="ct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Ü002</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2" name="Abgerundetes Rechteck 1"/>
          <p:cNvSpPr/>
          <p:nvPr/>
        </p:nvSpPr>
        <p:spPr>
          <a:xfrm>
            <a:off x="2041603" y="1743356"/>
            <a:ext cx="7902497" cy="160888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de-DE" sz="2000"/>
              <a:t>Das Land Berlin hat ein absolutes Rauchverbot in Gaststätten verhängt. Der Inhaber eines Schischa-Cafés sieht seine Existenz bedroht.</a:t>
            </a:r>
          </a:p>
        </p:txBody>
      </p:sp>
      <p:sp>
        <p:nvSpPr>
          <p:cNvPr id="12" name="Flussdiagramm: Verbinder 11"/>
          <p:cNvSpPr/>
          <p:nvPr/>
        </p:nvSpPr>
        <p:spPr>
          <a:xfrm>
            <a:off x="1272219" y="1989586"/>
            <a:ext cx="871911" cy="758390"/>
          </a:xfrm>
          <a:prstGeom prst="flowChartConnector">
            <a:avLst/>
          </a:prstGeom>
          <a:solidFill>
            <a:schemeClr val="accent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400" b="1" dirty="0" smtClean="0"/>
              <a:t>10.</a:t>
            </a:r>
            <a:endParaRPr lang="de-DE" sz="2400" b="1" dirty="0"/>
          </a:p>
        </p:txBody>
      </p:sp>
      <p:sp>
        <p:nvSpPr>
          <p:cNvPr id="16" name="Gefaltete Ecke 15"/>
          <p:cNvSpPr/>
          <p:nvPr/>
        </p:nvSpPr>
        <p:spPr>
          <a:xfrm>
            <a:off x="7920542" y="3823830"/>
            <a:ext cx="1591064" cy="1572512"/>
          </a:xfrm>
          <a:prstGeom prst="foldedCorner">
            <a:avLst/>
          </a:prstGeom>
          <a:solidFill>
            <a:srgbClr val="E48CA7"/>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Wenn die Stadt etwas macht immer Verwaltung</a:t>
            </a:r>
            <a:endParaRPr lang="de-DE"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7" name="Gefaltete Ecke 16"/>
          <p:cNvSpPr/>
          <p:nvPr/>
        </p:nvSpPr>
        <p:spPr>
          <a:xfrm rot="21404483">
            <a:off x="1987595" y="3856646"/>
            <a:ext cx="1591064" cy="1572512"/>
          </a:xfrm>
          <a:prstGeom prst="foldedCorner">
            <a:avLst/>
          </a:prstGeom>
          <a:solidFill>
            <a:schemeClr val="accent4">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err="1"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besondereGerichts</a:t>
            </a:r>
            <a:endPar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a:t>
            </a:r>
            <a:r>
              <a:rPr lang="de-DE" sz="24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barkeit</a:t>
            </a:r>
          </a:p>
          <a:p>
            <a:pPr algn="ctr"/>
            <a:endParaRPr lang="de-DE" sz="24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
        <p:nvSpPr>
          <p:cNvPr id="18" name="Gefaltete Ecke 17"/>
          <p:cNvSpPr/>
          <p:nvPr/>
        </p:nvSpPr>
        <p:spPr>
          <a:xfrm>
            <a:off x="5373538" y="3768747"/>
            <a:ext cx="1591064" cy="1572512"/>
          </a:xfrm>
          <a:prstGeom prst="foldedCorner">
            <a:avLst/>
          </a:prstGeom>
          <a:solidFill>
            <a:schemeClr val="tx2">
              <a:lumMod val="40000"/>
              <a:lumOff val="60000"/>
            </a:schemeClr>
          </a:solid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a:p>
            <a:pPr algn="ctr"/>
            <a:r>
              <a:rPr lang="de-DE" sz="2000" b="1" dirty="0" smtClean="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rPr>
              <a:t>Verwaltungs-gericht</a:t>
            </a:r>
            <a:endParaRPr lang="de-DE" sz="2000" b="1" dirty="0">
              <a:solidFill>
                <a:schemeClr val="tx1"/>
              </a:solidFill>
              <a:effectLst>
                <a:outerShdw blurRad="38100" dist="38100" dir="2700000" algn="tl">
                  <a:srgbClr val="000000">
                    <a:alpha val="43137"/>
                  </a:srgbClr>
                </a:outerShdw>
              </a:effectLst>
              <a:latin typeface="MV Boli" panose="02000500030200090000" pitchFamily="2" charset="0"/>
              <a:cs typeface="MV Boli" panose="02000500030200090000" pitchFamily="2" charset="0"/>
            </a:endParaRPr>
          </a:p>
        </p:txBody>
      </p:sp>
    </p:spTree>
    <p:extLst>
      <p:ext uri="{BB962C8B-B14F-4D97-AF65-F5344CB8AC3E}">
        <p14:creationId xmlns:p14="http://schemas.microsoft.com/office/powerpoint/2010/main" val="3613504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1000" fill="hold"/>
                                        <p:tgtEl>
                                          <p:spTgt spid="17"/>
                                        </p:tgtEl>
                                        <p:attrNameLst>
                                          <p:attrName>ppt_w</p:attrName>
                                        </p:attrNameLst>
                                      </p:cBhvr>
                                      <p:tavLst>
                                        <p:tav tm="0">
                                          <p:val>
                                            <p:fltVal val="0"/>
                                          </p:val>
                                        </p:tav>
                                        <p:tav tm="100000">
                                          <p:val>
                                            <p:strVal val="#ppt_w"/>
                                          </p:val>
                                        </p:tav>
                                      </p:tavLst>
                                    </p:anim>
                                    <p:anim calcmode="lin" valueType="num">
                                      <p:cBhvr>
                                        <p:cTn id="16" dur="1000" fill="hold"/>
                                        <p:tgtEl>
                                          <p:spTgt spid="17"/>
                                        </p:tgtEl>
                                        <p:attrNameLst>
                                          <p:attrName>ppt_h</p:attrName>
                                        </p:attrNameLst>
                                      </p:cBhvr>
                                      <p:tavLst>
                                        <p:tav tm="0">
                                          <p:val>
                                            <p:fltVal val="0"/>
                                          </p:val>
                                        </p:tav>
                                        <p:tav tm="100000">
                                          <p:val>
                                            <p:strVal val="#ppt_h"/>
                                          </p:val>
                                        </p:tav>
                                      </p:tavLst>
                                    </p:anim>
                                    <p:anim calcmode="lin" valueType="num">
                                      <p:cBhvr>
                                        <p:cTn id="17" dur="1000" fill="hold"/>
                                        <p:tgtEl>
                                          <p:spTgt spid="17"/>
                                        </p:tgtEl>
                                        <p:attrNameLst>
                                          <p:attrName>style.rotation</p:attrName>
                                        </p:attrNameLst>
                                      </p:cBhvr>
                                      <p:tavLst>
                                        <p:tav tm="0">
                                          <p:val>
                                            <p:fltVal val="90"/>
                                          </p:val>
                                        </p:tav>
                                        <p:tav tm="100000">
                                          <p:val>
                                            <p:fltVal val="0"/>
                                          </p:val>
                                        </p:tav>
                                      </p:tavLst>
                                    </p:anim>
                                    <p:animEffect transition="in" filter="fade">
                                      <p:cBhvr>
                                        <p:cTn id="18" dur="10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p:cTn id="23" dur="1000" fill="hold"/>
                                        <p:tgtEl>
                                          <p:spTgt spid="18"/>
                                        </p:tgtEl>
                                        <p:attrNameLst>
                                          <p:attrName>ppt_w</p:attrName>
                                        </p:attrNameLst>
                                      </p:cBhvr>
                                      <p:tavLst>
                                        <p:tav tm="0">
                                          <p:val>
                                            <p:fltVal val="0"/>
                                          </p:val>
                                        </p:tav>
                                        <p:tav tm="100000">
                                          <p:val>
                                            <p:strVal val="#ppt_w"/>
                                          </p:val>
                                        </p:tav>
                                      </p:tavLst>
                                    </p:anim>
                                    <p:anim calcmode="lin" valueType="num">
                                      <p:cBhvr>
                                        <p:cTn id="24" dur="1000" fill="hold"/>
                                        <p:tgtEl>
                                          <p:spTgt spid="18"/>
                                        </p:tgtEl>
                                        <p:attrNameLst>
                                          <p:attrName>ppt_h</p:attrName>
                                        </p:attrNameLst>
                                      </p:cBhvr>
                                      <p:tavLst>
                                        <p:tav tm="0">
                                          <p:val>
                                            <p:fltVal val="0"/>
                                          </p:val>
                                        </p:tav>
                                        <p:tav tm="100000">
                                          <p:val>
                                            <p:strVal val="#ppt_h"/>
                                          </p:val>
                                        </p:tav>
                                      </p:tavLst>
                                    </p:anim>
                                    <p:anim calcmode="lin" valueType="num">
                                      <p:cBhvr>
                                        <p:cTn id="25" dur="1000" fill="hold"/>
                                        <p:tgtEl>
                                          <p:spTgt spid="18"/>
                                        </p:tgtEl>
                                        <p:attrNameLst>
                                          <p:attrName>style.rotation</p:attrName>
                                        </p:attrNameLst>
                                      </p:cBhvr>
                                      <p:tavLst>
                                        <p:tav tm="0">
                                          <p:val>
                                            <p:fltVal val="90"/>
                                          </p:val>
                                        </p:tav>
                                        <p:tav tm="100000">
                                          <p:val>
                                            <p:fltVal val="0"/>
                                          </p:val>
                                        </p:tav>
                                      </p:tavLst>
                                    </p:anim>
                                    <p:animEffect transition="in" filter="fade">
                                      <p:cBhvr>
                                        <p:cTn id="26"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408</Words>
  <Application>Microsoft Office PowerPoint</Application>
  <PresentationFormat>Breitbild</PresentationFormat>
  <Paragraphs>160</Paragraphs>
  <Slides>10</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10</vt:i4>
      </vt:variant>
    </vt:vector>
  </HeadingPairs>
  <TitlesOfParts>
    <vt:vector size="15" baseType="lpstr">
      <vt:lpstr>Arial</vt:lpstr>
      <vt:lpstr>Calibri</vt:lpstr>
      <vt:lpstr>Calibri Light</vt:lpstr>
      <vt:lpstr>MV Boli</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ITDZ-Berlin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Carus, Natascha</dc:creator>
  <cp:lastModifiedBy>Carus, Natascha</cp:lastModifiedBy>
  <cp:revision>6</cp:revision>
  <dcterms:created xsi:type="dcterms:W3CDTF">2023-07-31T12:47:08Z</dcterms:created>
  <dcterms:modified xsi:type="dcterms:W3CDTF">2024-09-20T11:03:55Z</dcterms:modified>
</cp:coreProperties>
</file>