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3" r:id="rId5"/>
    <p:sldId id="262" r:id="rId6"/>
    <p:sldId id="264" r:id="rId7"/>
    <p:sldId id="265" r:id="rId8"/>
    <p:sldId id="266" r:id="rId9"/>
    <p:sldId id="268" r:id="rId10"/>
    <p:sldId id="275" r:id="rId11"/>
    <p:sldId id="267" r:id="rId12"/>
    <p:sldId id="269" r:id="rId13"/>
    <p:sldId id="270" r:id="rId14"/>
    <p:sldId id="271" r:id="rId15"/>
    <p:sldId id="272" r:id="rId16"/>
    <p:sldId id="274" r:id="rId17"/>
    <p:sldId id="276" r:id="rId18"/>
    <p:sldId id="277" r:id="rId19"/>
    <p:sldId id="278" r:id="rId20"/>
    <p:sldId id="279" r:id="rId21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A5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334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7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7669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14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29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873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3981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9075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38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2451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8896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2742D-65CF-43DE-8693-58CD70454AFD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93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214204" y="1481433"/>
            <a:ext cx="10148340" cy="389513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400" dirty="0"/>
              <a:t>Herr Braun, vertreten durch Rechtsanwalt Schwarz, reicht Klage, gegen Frau Grün ein, wegen einer Forderung in Höhe von 3.650,00 EUR, nebst Zinsen in der Höhe von 5 Prozentpunkten über dem jeweiligen Basiszinssatz seit dem 20.03.2023, ein. Nach Streitiger Verhandlung ergeht ein Urteil mit folgendem Tenor:</a:t>
            </a:r>
          </a:p>
          <a:p>
            <a:r>
              <a:rPr lang="de-DE" sz="2400" dirty="0"/>
              <a:t>„1. Die Beklagte wird verurteilt, an den Kläger 3.650,00 EUR nebst Zinsen in Höhe von 5 Prozentpunkten über dem jeweiligen Basiszinssatz seit dem 23.03.2023 zu zahlen.</a:t>
            </a:r>
          </a:p>
          <a:p>
            <a:r>
              <a:rPr lang="de-DE" sz="2400" dirty="0"/>
              <a:t>…2. Die Beklagte hat die Kosten des Rechtsstreits zu tragen“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10148340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7273145" y="5025022"/>
            <a:ext cx="1526944" cy="152630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viele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KRs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sind zu fertigen?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0944963">
            <a:off x="9238492" y="4929333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Vorschuss-KR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Schluss-KR= 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62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16" grpId="0" animBg="1"/>
      <p:bldP spid="18" grpId="0" animBg="1"/>
      <p:bldP spid="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439602"/>
              </p:ext>
            </p:extLst>
          </p:nvPr>
        </p:nvGraphicFramePr>
        <p:xfrm>
          <a:off x="1469034" y="2062423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47610"/>
            <a:ext cx="2251062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7020,00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112920" y="3447363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672,00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voll/keine 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36594" y="4987992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672,00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9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15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>
                <a:solidFill>
                  <a:schemeClr val="tx1"/>
                </a:solidFill>
              </a:rPr>
              <a:t>Bereits gezahlt: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mit 70 %	             =  470,40 EUR</a:t>
            </a:r>
            <a:endParaRPr lang="de-DE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672,00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mit 30 %		        =  201,60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582577" y="3133049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470,40 EUR</a:t>
              </a:r>
              <a:endParaRPr lang="de-DE" dirty="0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581227" y="350230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470,40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581227" y="3958755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0,00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896662" y="2263225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470,40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1" y="2874175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sp>
        <p:nvSpPr>
          <p:cNvPr id="28" name="Gefaltete Ecke 27"/>
          <p:cNvSpPr/>
          <p:nvPr/>
        </p:nvSpPr>
        <p:spPr>
          <a:xfrm>
            <a:off x="4380216" y="4705458"/>
            <a:ext cx="1715253" cy="1542461"/>
          </a:xfrm>
          <a:prstGeom prst="foldedCorner">
            <a:avLst/>
          </a:prstGeom>
          <a:solidFill>
            <a:srgbClr val="F3A5DD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sz="1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672,00 abzüglich eigenen Kostenanteil</a:t>
            </a:r>
          </a:p>
          <a:p>
            <a:pPr algn="ctr"/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294015">
            <a:off x="6072406" y="4564429"/>
            <a:ext cx="1715253" cy="1542461"/>
          </a:xfrm>
          <a:prstGeom prst="foldedCorner">
            <a:avLst/>
          </a:prstGeom>
          <a:solidFill>
            <a:srgbClr val="F3A5DD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470,40 €</a:t>
            </a:r>
          </a:p>
          <a:p>
            <a:pPr algn="ctr"/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30" name="Gerade Verbindung mit Pfeil 29"/>
          <p:cNvCxnSpPr/>
          <p:nvPr/>
        </p:nvCxnSpPr>
        <p:spPr>
          <a:xfrm flipV="1">
            <a:off x="5326891" y="2615964"/>
            <a:ext cx="1666422" cy="11427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40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2" grpId="0" animBg="1"/>
      <p:bldP spid="13" grpId="0" animBg="1"/>
      <p:bldP spid="15" grpId="0" animBg="1"/>
      <p:bldP spid="28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52804"/>
            <a:ext cx="10150979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Alle Kosten sind nun gem. § 9 Abs. </a:t>
            </a:r>
            <a:r>
              <a:rPr lang="de-DE" sz="2000" dirty="0" smtClean="0"/>
              <a:t>3 </a:t>
            </a:r>
            <a:r>
              <a:rPr lang="de-DE" sz="2000" dirty="0" smtClean="0"/>
              <a:t>Nr. 1 GKG fällig. Gem. § 28 Abs. 1 </a:t>
            </a:r>
            <a:r>
              <a:rPr lang="de-DE" sz="2000" dirty="0" err="1" smtClean="0"/>
              <a:t>KostVfg</a:t>
            </a:r>
            <a:r>
              <a:rPr lang="de-DE" sz="2000" dirty="0" smtClean="0"/>
              <a:t>. Ist</a:t>
            </a:r>
          </a:p>
          <a:p>
            <a:r>
              <a:rPr lang="de-DE" sz="2000" dirty="0"/>
              <a:t>	</a:t>
            </a:r>
            <a:r>
              <a:rPr lang="de-DE" sz="2000" dirty="0" smtClean="0"/>
              <a:t>nunmehr eine neue Kostenrechnung die Schlusskostenrechnung, zu erstellen.</a:t>
            </a:r>
            <a:endParaRPr lang="de-DE" sz="2000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154487"/>
            <a:ext cx="10150979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 	Kostenschuldner sind gem. § 29 Nr. 1 GKG Kläger (mit 30%) und der Beklagte (mit 70 %)</a:t>
            </a:r>
          </a:p>
          <a:p>
            <a:r>
              <a:rPr lang="de-DE" sz="2000" dirty="0"/>
              <a:t>	</a:t>
            </a:r>
            <a:r>
              <a:rPr lang="de-DE" sz="2000" dirty="0" smtClean="0"/>
              <a:t>als Entscheidungsschuldner.</a:t>
            </a:r>
            <a:endParaRPr lang="de-DE" sz="2000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4320" y="3974484"/>
            <a:ext cx="10150979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Der vom Kläger, als Antragsschuldner gem. § 22 I S.1 GKG, geleisteter Vorschuss ist auf 	die zu Kosten des Beklagten, im Rahmen der restlichen </a:t>
            </a:r>
            <a:r>
              <a:rPr lang="de-DE" sz="2000" dirty="0" err="1" smtClean="0"/>
              <a:t>Mithaft</a:t>
            </a:r>
            <a:r>
              <a:rPr lang="de-DE" sz="2000" dirty="0" smtClean="0"/>
              <a:t>, zu verrechnen.  Es gibt 	keine offene Restforderung.</a:t>
            </a:r>
            <a:endParaRPr lang="de-DE" sz="2000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Flussdiagramm: Verbinder 1"/>
          <p:cNvSpPr/>
          <p:nvPr/>
        </p:nvSpPr>
        <p:spPr>
          <a:xfrm>
            <a:off x="1130635" y="2417897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3" name="Flussdiagramm: Verbinder 12"/>
          <p:cNvSpPr/>
          <p:nvPr/>
        </p:nvSpPr>
        <p:spPr>
          <a:xfrm>
            <a:off x="1130633" y="3155626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sp>
        <p:nvSpPr>
          <p:cNvPr id="14" name="Flussdiagramm: Verbinder 13"/>
          <p:cNvSpPr/>
          <p:nvPr/>
        </p:nvSpPr>
        <p:spPr>
          <a:xfrm>
            <a:off x="1130633" y="3893355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c</a:t>
            </a:r>
            <a:r>
              <a:rPr lang="de-DE" sz="2400" b="1" dirty="0" smtClean="0"/>
              <a:t>)</a:t>
            </a:r>
            <a:endParaRPr lang="de-DE" sz="2400" b="1" dirty="0"/>
          </a:p>
        </p:txBody>
      </p:sp>
      <p:sp>
        <p:nvSpPr>
          <p:cNvPr id="17" name="Gefaltete Ecke 16"/>
          <p:cNvSpPr/>
          <p:nvPr/>
        </p:nvSpPr>
        <p:spPr>
          <a:xfrm rot="415372">
            <a:off x="497110" y="4821972"/>
            <a:ext cx="1934419" cy="182257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</a:t>
            </a:r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em. 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103 ZPO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Kosten-festsetzung für Kläger möglich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85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214204" y="1481433"/>
            <a:ext cx="10148340" cy="389513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/>
              <a:t>Herr Blau reicht am 30.01.2023 Klage, gegen Frau Gelb ein, wegen einer Forderung in Höhe von 650,00 EUR nebst Zinsen in der Höhe von 5 Prozentpunkten über dem jeweiligen Basiszinssatz seit dem 15.01.2023. Am 26.02.2023 reicht Herr Blau eine Klageerweiterung in Höhe von 450,00 EUR, nebst Zinsen in der Höhe von 5 Prozentpunkten über dem jeweiligen Basiszinssatz seit dem 30.01.2023 ein. Nach Streitiger Verhandlung ergeht ein Urteil mit folgendem Tenor:</a:t>
            </a:r>
          </a:p>
          <a:p>
            <a:r>
              <a:rPr lang="de-DE" sz="2000"/>
              <a:t>„1. Die Beklagte wird verurteilt, an den Kläger 1.100,00 EUR nebst Zinsen in Höhe von 5 Prozentpunkten über dem jeweiligen Basiszinssatz seit dem 30.01.2023 zu zahlen.</a:t>
            </a:r>
          </a:p>
          <a:p>
            <a:r>
              <a:rPr lang="de-DE" sz="2000"/>
              <a:t>…2. Die Beklagte hat die Kosten des Rechtsstreits zu tragen“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10148340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4904699" y="5013349"/>
            <a:ext cx="1526944" cy="152630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viele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KRs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sind zu fertigen?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0944963">
            <a:off x="7239432" y="5013349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Vorschuss-KR</a:t>
            </a:r>
          </a:p>
        </p:txBody>
      </p:sp>
      <p:sp>
        <p:nvSpPr>
          <p:cNvPr id="10" name="Gefaltete Ecke 9"/>
          <p:cNvSpPr/>
          <p:nvPr/>
        </p:nvSpPr>
        <p:spPr>
          <a:xfrm rot="215104">
            <a:off x="8739968" y="4928812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KR für Klage-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erwei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terung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10121269" y="4906055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Schluss-KR= 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5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16" grpId="0" animBg="1"/>
      <p:bldP spid="18" grpId="0" animBg="1"/>
      <p:bldP spid="19" grpId="0" animBg="1"/>
      <p:bldP spid="10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439602"/>
              </p:ext>
            </p:extLst>
          </p:nvPr>
        </p:nvGraphicFramePr>
        <p:xfrm>
          <a:off x="1469034" y="2062423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47610"/>
            <a:ext cx="2251062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112920" y="3447363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174,00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36594" y="4987992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174,00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89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15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06691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Fälligkeit tritt gem. § 6 Abs. 1 S. 1 Nr. 1 GKG </a:t>
            </a:r>
            <a:r>
              <a:rPr lang="de-DE" sz="2000" u="sng" dirty="0" smtClean="0"/>
              <a:t>mit Eingang der Klage </a:t>
            </a:r>
            <a:r>
              <a:rPr lang="de-DE" sz="2000" dirty="0" smtClean="0"/>
              <a:t>ein.</a:t>
            </a:r>
            <a:endParaRPr lang="de-DE" sz="2000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08375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 	Kostenschuldner ist der  </a:t>
            </a:r>
            <a:r>
              <a:rPr lang="de-DE" sz="2000" dirty="0" smtClean="0">
                <a:solidFill>
                  <a:srgbClr val="C00000"/>
                </a:solidFill>
              </a:rPr>
              <a:t>Kläger</a:t>
            </a:r>
            <a:r>
              <a:rPr lang="de-DE" sz="2000" dirty="0" smtClean="0"/>
              <a:t> gem. § 22 Abs. 1 Satz 1 GKG</a:t>
            </a:r>
            <a:endParaRPr lang="de-DE" sz="2000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89" y="4263947"/>
            <a:ext cx="10150979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36638" indent="0">
              <a:buNone/>
            </a:pPr>
            <a:r>
              <a:rPr lang="de-DE" sz="2000" dirty="0" smtClean="0"/>
              <a:t>Gem</a:t>
            </a:r>
            <a:r>
              <a:rPr lang="de-DE" sz="2000" dirty="0"/>
              <a:t>. § 12 Abs. 1 S. 1 GKG ist mit Kostennachricht Muster Kost40 gem.</a:t>
            </a:r>
          </a:p>
          <a:p>
            <a:pPr marL="1036638" indent="0">
              <a:buNone/>
            </a:pPr>
            <a:r>
              <a:rPr lang="de-DE" sz="2000" dirty="0"/>
              <a:t>§ 26 </a:t>
            </a:r>
            <a:r>
              <a:rPr lang="de-DE" sz="2000" dirty="0" err="1"/>
              <a:t>KostVfg</a:t>
            </a:r>
            <a:r>
              <a:rPr lang="de-DE" sz="2000" dirty="0"/>
              <a:t> eine </a:t>
            </a:r>
            <a:r>
              <a:rPr lang="de-DE" sz="2000" dirty="0" err="1"/>
              <a:t>Vorrauszahlung</a:t>
            </a:r>
            <a:r>
              <a:rPr lang="de-DE" sz="2000" dirty="0"/>
              <a:t> </a:t>
            </a:r>
            <a:r>
              <a:rPr lang="de-DE" sz="2000" dirty="0" err="1"/>
              <a:t>i.H.v</a:t>
            </a:r>
            <a:r>
              <a:rPr lang="de-DE" sz="2000" dirty="0"/>
              <a:t>. </a:t>
            </a:r>
            <a:r>
              <a:rPr lang="de-DE" sz="2000" dirty="0" smtClean="0"/>
              <a:t>174,00 </a:t>
            </a:r>
            <a:r>
              <a:rPr lang="de-DE" sz="2000" dirty="0"/>
              <a:t>EUR zu fordern. Sie wird gem. §§ 4 Abs. 2, 15 Abs. 1 und 26 Abs. 1 </a:t>
            </a:r>
            <a:r>
              <a:rPr lang="de-DE" sz="2000" dirty="0" smtClean="0"/>
              <a:t>(+ 6) </a:t>
            </a:r>
            <a:r>
              <a:rPr lang="de-DE" sz="2000" dirty="0" err="1"/>
              <a:t>KostVfg</a:t>
            </a:r>
            <a:r>
              <a:rPr lang="de-DE" sz="2000" dirty="0"/>
              <a:t> über </a:t>
            </a:r>
            <a:r>
              <a:rPr lang="de-DE" sz="2000" dirty="0" smtClean="0"/>
              <a:t>den Kläger </a:t>
            </a:r>
            <a:r>
              <a:rPr lang="de-DE" sz="2000" dirty="0"/>
              <a:t>erfordert.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Flussdiagramm: Verbinder 1"/>
          <p:cNvSpPr/>
          <p:nvPr/>
        </p:nvSpPr>
        <p:spPr>
          <a:xfrm>
            <a:off x="1130635" y="2417897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3" name="Flussdiagramm: Verbinder 12"/>
          <p:cNvSpPr/>
          <p:nvPr/>
        </p:nvSpPr>
        <p:spPr>
          <a:xfrm>
            <a:off x="1130633" y="3155626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sp>
        <p:nvSpPr>
          <p:cNvPr id="14" name="Flussdiagramm: Verbinder 13"/>
          <p:cNvSpPr/>
          <p:nvPr/>
        </p:nvSpPr>
        <p:spPr>
          <a:xfrm>
            <a:off x="1130633" y="3893355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c</a:t>
            </a:r>
            <a:r>
              <a:rPr lang="de-DE" sz="2400" b="1" dirty="0" smtClean="0"/>
              <a:t>)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53151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93479"/>
              </p:ext>
            </p:extLst>
          </p:nvPr>
        </p:nvGraphicFramePr>
        <p:xfrm>
          <a:off x="1466496" y="1411283"/>
          <a:ext cx="10150879" cy="4472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45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7695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353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9081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944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710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98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Summe: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gezahlt sind: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Rest: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137549" y="27890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229656" y="272591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234,00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4" y="278715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4" name="Rechteck 13"/>
          <p:cNvSpPr/>
          <p:nvPr/>
        </p:nvSpPr>
        <p:spPr>
          <a:xfrm>
            <a:off x="1538352" y="2885702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02409" y="2812998"/>
            <a:ext cx="2304187" cy="10544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Allgemeinen/Verfahrens-gebühr betr.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treitiges Verfahren/Prozessverfahren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(3-fach)</a:t>
            </a:r>
          </a:p>
        </p:txBody>
      </p:sp>
      <p:sp>
        <p:nvSpPr>
          <p:cNvPr id="19" name="Rechteck 18"/>
          <p:cNvSpPr/>
          <p:nvPr/>
        </p:nvSpPr>
        <p:spPr>
          <a:xfrm>
            <a:off x="7229656" y="4367578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174,00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7349578" y="5074789"/>
            <a:ext cx="914400" cy="3519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7229656" y="4025255"/>
            <a:ext cx="914400" cy="284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234,00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Gefaltete Ecke 21"/>
          <p:cNvSpPr/>
          <p:nvPr/>
        </p:nvSpPr>
        <p:spPr>
          <a:xfrm rot="21423349">
            <a:off x="9998943" y="2405520"/>
            <a:ext cx="1360635" cy="131787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650 € </a:t>
            </a: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+ 450 € = 1100 €</a:t>
            </a:r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35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06691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sz="2000" dirty="0" smtClean="0"/>
              <a:t>	Fälligkeit tritt gem. § 6 Abs. 1 S. 1 Nr. 1 GKG </a:t>
            </a:r>
            <a:r>
              <a:rPr lang="de-DE" sz="2000" u="sng" dirty="0" smtClean="0"/>
              <a:t>mit Eingang der Klageerweiterung </a:t>
            </a:r>
            <a:r>
              <a:rPr lang="de-DE" sz="2000" dirty="0" smtClean="0"/>
              <a:t>ein.</a:t>
            </a:r>
            <a:endParaRPr lang="de-DE" sz="2000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b="1" dirty="0" smtClean="0">
              <a:solidFill>
                <a:schemeClr val="tx1"/>
              </a:solidFill>
            </a:endParaRPr>
          </a:p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</a:p>
          <a:p>
            <a:r>
              <a:rPr lang="de-DE" sz="2000" b="1" dirty="0" smtClean="0">
                <a:solidFill>
                  <a:schemeClr val="tx1"/>
                </a:solidFill>
              </a:rPr>
              <a:t>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08375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 	Kostenschuldner ist der  </a:t>
            </a:r>
            <a:r>
              <a:rPr lang="de-DE" sz="2000" dirty="0" smtClean="0">
                <a:solidFill>
                  <a:srgbClr val="C00000"/>
                </a:solidFill>
              </a:rPr>
              <a:t>Kläger</a:t>
            </a:r>
            <a:r>
              <a:rPr lang="de-DE" sz="2000" dirty="0" smtClean="0"/>
              <a:t> gem. § 22 Abs. 1 Satz 1 GKG</a:t>
            </a:r>
            <a:endParaRPr lang="de-DE" sz="2000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89" y="4263947"/>
            <a:ext cx="10150979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Gem. § 12 Abs. 1 </a:t>
            </a:r>
            <a:r>
              <a:rPr lang="de-DE" sz="2000" dirty="0" smtClean="0">
                <a:solidFill>
                  <a:srgbClr val="FF0000"/>
                </a:solidFill>
              </a:rPr>
              <a:t>S. 2 </a:t>
            </a:r>
            <a:r>
              <a:rPr lang="de-DE" sz="2000" dirty="0" smtClean="0"/>
              <a:t>GKG  ist mit Kostennachricht Kost 40 gem. § 26 </a:t>
            </a:r>
            <a:r>
              <a:rPr lang="de-DE" sz="2000" dirty="0" err="1" smtClean="0"/>
              <a:t>KostVfg</a:t>
            </a:r>
            <a:r>
              <a:rPr lang="de-DE" sz="2000" dirty="0" smtClean="0"/>
              <a:t> eine 	weitere Vorauszahlung nachzufordern. Sie wird ebenfalls gem. §§ 4 Abs. 2, 15 Abs. 1 	und 26 Abs. 1 + 6 </a:t>
            </a:r>
            <a:r>
              <a:rPr lang="de-DE" sz="2000" dirty="0" err="1" smtClean="0"/>
              <a:t>KostVfg</a:t>
            </a:r>
            <a:r>
              <a:rPr lang="de-DE" sz="2000" dirty="0" smtClean="0"/>
              <a:t> über den Kläger erfordert.</a:t>
            </a:r>
            <a:endParaRPr lang="de-DE" sz="2000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Flussdiagramm: Verbinder 1"/>
          <p:cNvSpPr/>
          <p:nvPr/>
        </p:nvSpPr>
        <p:spPr>
          <a:xfrm>
            <a:off x="1130635" y="2417897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3" name="Flussdiagramm: Verbinder 12"/>
          <p:cNvSpPr/>
          <p:nvPr/>
        </p:nvSpPr>
        <p:spPr>
          <a:xfrm>
            <a:off x="1130633" y="3155626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sp>
        <p:nvSpPr>
          <p:cNvPr id="14" name="Flussdiagramm: Verbinder 13"/>
          <p:cNvSpPr/>
          <p:nvPr/>
        </p:nvSpPr>
        <p:spPr>
          <a:xfrm>
            <a:off x="1130633" y="3893355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c</a:t>
            </a:r>
            <a:r>
              <a:rPr lang="de-DE" sz="2400" b="1" dirty="0" smtClean="0"/>
              <a:t>)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1664974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439602"/>
              </p:ext>
            </p:extLst>
          </p:nvPr>
        </p:nvGraphicFramePr>
        <p:xfrm>
          <a:off x="1469034" y="2062423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47610"/>
            <a:ext cx="2251062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112920" y="3447363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234,00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36594" y="4987992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234,00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67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15" grpId="0" animBg="1"/>
      <p:bldP spid="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>
                <a:solidFill>
                  <a:schemeClr val="tx1"/>
                </a:solidFill>
              </a:rPr>
              <a:t>Bereits gezahlt: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	             =  234,00 EUR</a:t>
            </a:r>
            <a:endParaRPr lang="de-DE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234,00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		 =  0,00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582577" y="3133049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234,00 EUR</a:t>
              </a:r>
              <a:endParaRPr lang="de-DE" dirty="0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581227" y="350230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234,00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581227" y="3958755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0,00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896662" y="2263225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234,00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1" y="2874175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sp>
        <p:nvSpPr>
          <p:cNvPr id="28" name="Gefaltete Ecke 27"/>
          <p:cNvSpPr/>
          <p:nvPr/>
        </p:nvSpPr>
        <p:spPr>
          <a:xfrm>
            <a:off x="4380216" y="4705458"/>
            <a:ext cx="1715253" cy="1542461"/>
          </a:xfrm>
          <a:prstGeom prst="foldedCorner">
            <a:avLst/>
          </a:prstGeom>
          <a:solidFill>
            <a:srgbClr val="F3A5DD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234,00 €</a:t>
            </a:r>
          </a:p>
          <a:p>
            <a:pPr algn="ctr"/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30" name="Gerade Verbindung mit Pfeil 29"/>
          <p:cNvCxnSpPr/>
          <p:nvPr/>
        </p:nvCxnSpPr>
        <p:spPr>
          <a:xfrm flipV="1">
            <a:off x="5326891" y="2615964"/>
            <a:ext cx="1666422" cy="11427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04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2" grpId="0" animBg="1"/>
      <p:bldP spid="13" grpId="0" animBg="1"/>
      <p:bldP spid="15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439602"/>
              </p:ext>
            </p:extLst>
          </p:nvPr>
        </p:nvGraphicFramePr>
        <p:xfrm>
          <a:off x="1469034" y="2062423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47610"/>
            <a:ext cx="2251062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420,00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4" name="Gefaltete Ecke 13"/>
          <p:cNvSpPr/>
          <p:nvPr/>
        </p:nvSpPr>
        <p:spPr>
          <a:xfrm rot="412204">
            <a:off x="13537188" y="1942075"/>
            <a:ext cx="1599712" cy="1594098"/>
          </a:xfrm>
          <a:prstGeom prst="foldedCorner">
            <a:avLst/>
          </a:prstGeom>
          <a:solidFill>
            <a:schemeClr val="accent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 die richtige Parteien-bezeichnung denken !</a:t>
            </a:r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06614" y="5003618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420,00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0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52804"/>
            <a:ext cx="10150979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Alle Kosten sind nun gem. § 9 Abs. </a:t>
            </a:r>
            <a:r>
              <a:rPr lang="de-DE" sz="2000" smtClean="0"/>
              <a:t>3 </a:t>
            </a:r>
            <a:r>
              <a:rPr lang="de-DE" sz="2000" dirty="0" smtClean="0"/>
              <a:t>Nr. 1 GKG fällig. Gem. § 28 Abs. 1 </a:t>
            </a:r>
            <a:r>
              <a:rPr lang="de-DE" sz="2000" dirty="0" err="1" smtClean="0"/>
              <a:t>KostVfg</a:t>
            </a:r>
            <a:r>
              <a:rPr lang="de-DE" sz="2000" dirty="0" smtClean="0"/>
              <a:t>. Ist</a:t>
            </a:r>
          </a:p>
          <a:p>
            <a:r>
              <a:rPr lang="de-DE" sz="2000" dirty="0"/>
              <a:t>	</a:t>
            </a:r>
            <a:r>
              <a:rPr lang="de-DE" sz="2000" dirty="0" smtClean="0"/>
              <a:t>nunmehr eine neue Kostenrechnung die Schlusskostenrechnung, zu erstellen.</a:t>
            </a:r>
            <a:endParaRPr lang="de-DE" sz="2000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08375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 	Kostenschuldner ist der  </a:t>
            </a:r>
            <a:r>
              <a:rPr lang="de-DE" sz="2000" dirty="0" smtClean="0">
                <a:solidFill>
                  <a:srgbClr val="C00000"/>
                </a:solidFill>
              </a:rPr>
              <a:t>Beklagte </a:t>
            </a:r>
            <a:r>
              <a:rPr lang="de-DE" sz="2000" dirty="0" smtClean="0"/>
              <a:t> gem. § 29 Nr. 1 GKG</a:t>
            </a:r>
            <a:endParaRPr lang="de-DE" sz="2000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4320" y="3974484"/>
            <a:ext cx="10150979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Der vom Kläger, als Antragsschuldner gem. § 22 I S.1 GKG, geleisteter Vorschuss ist, im 	Rahmen der restlichen </a:t>
            </a:r>
            <a:r>
              <a:rPr lang="de-DE" sz="2000" dirty="0" err="1" smtClean="0"/>
              <a:t>Mithaft</a:t>
            </a:r>
            <a:r>
              <a:rPr lang="de-DE" sz="2000" dirty="0" smtClean="0"/>
              <a:t>, auf die zu Kosten des Beklagten zu verrechnen.  Es gibt 	keine offene Restforderung.</a:t>
            </a:r>
            <a:endParaRPr lang="de-DE" sz="2000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Flussdiagramm: Verbinder 1"/>
          <p:cNvSpPr/>
          <p:nvPr/>
        </p:nvSpPr>
        <p:spPr>
          <a:xfrm>
            <a:off x="1130635" y="2417897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3" name="Flussdiagramm: Verbinder 12"/>
          <p:cNvSpPr/>
          <p:nvPr/>
        </p:nvSpPr>
        <p:spPr>
          <a:xfrm>
            <a:off x="1130633" y="3155626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sp>
        <p:nvSpPr>
          <p:cNvPr id="14" name="Flussdiagramm: Verbinder 13"/>
          <p:cNvSpPr/>
          <p:nvPr/>
        </p:nvSpPr>
        <p:spPr>
          <a:xfrm>
            <a:off x="1130633" y="3893355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c</a:t>
            </a:r>
            <a:r>
              <a:rPr lang="de-DE" sz="2400" b="1" dirty="0" smtClean="0"/>
              <a:t>)</a:t>
            </a:r>
            <a:endParaRPr lang="de-DE" sz="2400" b="1" dirty="0"/>
          </a:p>
        </p:txBody>
      </p:sp>
      <p:sp>
        <p:nvSpPr>
          <p:cNvPr id="17" name="Gefaltete Ecke 16"/>
          <p:cNvSpPr/>
          <p:nvPr/>
        </p:nvSpPr>
        <p:spPr>
          <a:xfrm rot="415372">
            <a:off x="497110" y="4821972"/>
            <a:ext cx="1934419" cy="182257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</a:t>
            </a:r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em. 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103 ZPO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Kosten-festsetzung </a:t>
            </a:r>
            <a:r>
              <a:rPr lang="de-DE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für Kläger </a:t>
            </a:r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möglich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42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06691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Fälligkeit tritt gem. § 6 Abs. 1 S. 1 Nr. 1 GKG </a:t>
            </a:r>
            <a:r>
              <a:rPr lang="de-DE" sz="2000" u="sng" dirty="0" smtClean="0"/>
              <a:t>mit Eingang der Klage </a:t>
            </a:r>
            <a:r>
              <a:rPr lang="de-DE" sz="2000" dirty="0" smtClean="0"/>
              <a:t>ein.</a:t>
            </a:r>
            <a:endParaRPr lang="de-DE" sz="2000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08375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 	Kostenschuldner ist der  </a:t>
            </a:r>
            <a:r>
              <a:rPr lang="de-DE" sz="2000" dirty="0" smtClean="0">
                <a:solidFill>
                  <a:srgbClr val="C00000"/>
                </a:solidFill>
              </a:rPr>
              <a:t>Kläger</a:t>
            </a:r>
            <a:r>
              <a:rPr lang="de-DE" sz="2000" dirty="0" smtClean="0"/>
              <a:t> gem. § 22 Abs. 1 Satz 1 GKG</a:t>
            </a:r>
            <a:endParaRPr lang="de-DE" sz="2000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89" y="4110059"/>
            <a:ext cx="10150979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36638" indent="0">
              <a:buNone/>
            </a:pPr>
            <a:r>
              <a:rPr lang="de-DE" sz="2000" dirty="0" smtClean="0"/>
              <a:t>Gem</a:t>
            </a:r>
            <a:r>
              <a:rPr lang="de-DE" sz="2000" dirty="0"/>
              <a:t>. § 12 Abs. 1 S. 1 GKG ist mit Kostennachricht Muster Kost40 gem.</a:t>
            </a:r>
          </a:p>
          <a:p>
            <a:pPr marL="1036638" indent="0">
              <a:buNone/>
            </a:pPr>
            <a:r>
              <a:rPr lang="de-DE" sz="2000" dirty="0"/>
              <a:t>§ 26 </a:t>
            </a:r>
            <a:r>
              <a:rPr lang="de-DE" sz="2000" dirty="0" err="1"/>
              <a:t>KostVfg</a:t>
            </a:r>
            <a:r>
              <a:rPr lang="de-DE" sz="2000" dirty="0"/>
              <a:t> eine </a:t>
            </a:r>
            <a:r>
              <a:rPr lang="de-DE" sz="2000" dirty="0" err="1"/>
              <a:t>Vorrauszahlung</a:t>
            </a:r>
            <a:r>
              <a:rPr lang="de-DE" sz="2000" dirty="0"/>
              <a:t> </a:t>
            </a:r>
            <a:r>
              <a:rPr lang="de-DE" sz="2000" dirty="0" err="1"/>
              <a:t>i.H.v</a:t>
            </a:r>
            <a:r>
              <a:rPr lang="de-DE" sz="2000" dirty="0"/>
              <a:t>. </a:t>
            </a:r>
            <a:r>
              <a:rPr lang="de-DE" sz="2000" dirty="0" smtClean="0"/>
              <a:t>420,00 </a:t>
            </a:r>
            <a:r>
              <a:rPr lang="de-DE" sz="2000" dirty="0"/>
              <a:t>EUR zu fordern. Sie wird gem. §§ 4 Abs. 2, 15 Abs. 1 und 26 Abs. 1 + 6 </a:t>
            </a:r>
            <a:r>
              <a:rPr lang="de-DE" sz="2000" dirty="0" err="1"/>
              <a:t>KostVfg</a:t>
            </a:r>
            <a:r>
              <a:rPr lang="de-DE" sz="2000" dirty="0"/>
              <a:t> über den Prozessbevollmächtigten des Klägers erfordert.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Flussdiagramm: Verbinder 1"/>
          <p:cNvSpPr/>
          <p:nvPr/>
        </p:nvSpPr>
        <p:spPr>
          <a:xfrm>
            <a:off x="1130635" y="2417897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3" name="Flussdiagramm: Verbinder 12"/>
          <p:cNvSpPr/>
          <p:nvPr/>
        </p:nvSpPr>
        <p:spPr>
          <a:xfrm>
            <a:off x="1130633" y="3155626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sp>
        <p:nvSpPr>
          <p:cNvPr id="14" name="Flussdiagramm: Verbinder 13"/>
          <p:cNvSpPr/>
          <p:nvPr/>
        </p:nvSpPr>
        <p:spPr>
          <a:xfrm>
            <a:off x="1130633" y="3893355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c</a:t>
            </a:r>
            <a:r>
              <a:rPr lang="de-DE" sz="2400" b="1" dirty="0" smtClean="0"/>
              <a:t>)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9528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439602"/>
              </p:ext>
            </p:extLst>
          </p:nvPr>
        </p:nvGraphicFramePr>
        <p:xfrm>
          <a:off x="1469034" y="2062423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47610"/>
            <a:ext cx="2251062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086659" y="3417384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420,00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06614" y="5003618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420,00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24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15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>
                <a:solidFill>
                  <a:schemeClr val="tx1"/>
                </a:solidFill>
              </a:rPr>
              <a:t>Bereits gezahlt: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	             =  420,00 EUR</a:t>
            </a:r>
            <a:endParaRPr lang="de-DE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420,00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		 =  0,00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582577" y="3133049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420,00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581227" y="3958755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0,00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896662" y="2263225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420,00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1" y="2874175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sp>
        <p:nvSpPr>
          <p:cNvPr id="28" name="Gefaltete Ecke 27"/>
          <p:cNvSpPr/>
          <p:nvPr/>
        </p:nvSpPr>
        <p:spPr>
          <a:xfrm rot="20944963">
            <a:off x="5712627" y="4735604"/>
            <a:ext cx="1526944" cy="1526303"/>
          </a:xfrm>
          <a:prstGeom prst="foldedCorner">
            <a:avLst/>
          </a:prstGeom>
          <a:solidFill>
            <a:srgbClr val="F3A5DD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420,00 €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9" name="Gerade Verbindung mit Pfeil 8"/>
          <p:cNvCxnSpPr/>
          <p:nvPr/>
        </p:nvCxnSpPr>
        <p:spPr>
          <a:xfrm flipV="1">
            <a:off x="5326891" y="2615964"/>
            <a:ext cx="1666422" cy="11427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uppieren 25"/>
          <p:cNvGrpSpPr/>
          <p:nvPr/>
        </p:nvGrpSpPr>
        <p:grpSpPr>
          <a:xfrm>
            <a:off x="581227" y="350230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420,00 EUR</a:t>
              </a:r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254478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2" grpId="0" animBg="1"/>
      <p:bldP spid="13" grpId="0" animBg="1"/>
      <p:bldP spid="15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52804"/>
            <a:ext cx="10150979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Alle Kosten sind nun gem. § 9 Abs. </a:t>
            </a:r>
            <a:r>
              <a:rPr lang="de-DE" sz="2000" dirty="0" smtClean="0"/>
              <a:t>3 </a:t>
            </a:r>
            <a:r>
              <a:rPr lang="de-DE" sz="2000" dirty="0" smtClean="0"/>
              <a:t>Nr. 1 GKG fällig. Gem. § 28 Abs. 1 </a:t>
            </a:r>
            <a:r>
              <a:rPr lang="de-DE" sz="2000" dirty="0" err="1" smtClean="0"/>
              <a:t>KostVfg</a:t>
            </a:r>
            <a:r>
              <a:rPr lang="de-DE" sz="2000" dirty="0" smtClean="0"/>
              <a:t>. Ist</a:t>
            </a:r>
          </a:p>
          <a:p>
            <a:r>
              <a:rPr lang="de-DE" sz="2000" dirty="0"/>
              <a:t>	</a:t>
            </a:r>
            <a:r>
              <a:rPr lang="de-DE" sz="2000" dirty="0" smtClean="0"/>
              <a:t>nunmehr eine neue Kostenrechnung die Schlusskostenrechnung, zu erstellen.</a:t>
            </a:r>
            <a:endParaRPr lang="de-DE" sz="2000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08375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 	Kostenschuldner ist der  </a:t>
            </a:r>
            <a:r>
              <a:rPr lang="de-DE" sz="2000" dirty="0" smtClean="0">
                <a:solidFill>
                  <a:srgbClr val="C00000"/>
                </a:solidFill>
              </a:rPr>
              <a:t>Beklagte </a:t>
            </a:r>
            <a:r>
              <a:rPr lang="de-DE" sz="2000" dirty="0" smtClean="0"/>
              <a:t> gem. § 29 Nr. 1 GKG</a:t>
            </a:r>
            <a:endParaRPr lang="de-DE" sz="2000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4320" y="3974484"/>
            <a:ext cx="10150979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Der vom Kläger, als Antragsschuldner gem. § 22 I S.1 GKG, geleisteter Vorschuss ist, im 	Rahmen der </a:t>
            </a:r>
            <a:r>
              <a:rPr lang="de-DE" sz="2000" dirty="0" err="1" smtClean="0"/>
              <a:t>Mithaft</a:t>
            </a:r>
            <a:r>
              <a:rPr lang="de-DE" sz="2000" dirty="0" smtClean="0"/>
              <a:t>, auf die zu Kosten des Beklagten zu verrechnen.  Es gibt keine 	offene Restforderung.</a:t>
            </a:r>
            <a:endParaRPr lang="de-DE" sz="2000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Flussdiagramm: Verbinder 1"/>
          <p:cNvSpPr/>
          <p:nvPr/>
        </p:nvSpPr>
        <p:spPr>
          <a:xfrm>
            <a:off x="1130635" y="2417897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3" name="Flussdiagramm: Verbinder 12"/>
          <p:cNvSpPr/>
          <p:nvPr/>
        </p:nvSpPr>
        <p:spPr>
          <a:xfrm>
            <a:off x="1130633" y="3155626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sp>
        <p:nvSpPr>
          <p:cNvPr id="14" name="Flussdiagramm: Verbinder 13"/>
          <p:cNvSpPr/>
          <p:nvPr/>
        </p:nvSpPr>
        <p:spPr>
          <a:xfrm>
            <a:off x="1130633" y="3893355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c</a:t>
            </a:r>
            <a:r>
              <a:rPr lang="de-DE" sz="2400" b="1" dirty="0" smtClean="0"/>
              <a:t>)</a:t>
            </a:r>
            <a:endParaRPr lang="de-DE" sz="2400" b="1" dirty="0"/>
          </a:p>
        </p:txBody>
      </p:sp>
      <p:sp>
        <p:nvSpPr>
          <p:cNvPr id="17" name="Gefaltete Ecke 16"/>
          <p:cNvSpPr/>
          <p:nvPr/>
        </p:nvSpPr>
        <p:spPr>
          <a:xfrm rot="415372">
            <a:off x="497110" y="4678735"/>
            <a:ext cx="1934419" cy="182257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</a:t>
            </a:r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em. 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103 ZPO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Kosten-festsetzung für Kläger möglich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21054758">
            <a:off x="451415" y="592566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98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214204" y="1481433"/>
            <a:ext cx="10148340" cy="389513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400"/>
              <a:t>Frau Schwarz vertreten durch Rechtsanwalt Grün, reicht Klage auf Feststellung des Fortbestehens eines Mietverhältnisses, gegen Herrn Rot ein. Die monatliche Nettokaltmiete beträgt 585,00 €, die Nebenkosten betragen 125,00 €. </a:t>
            </a:r>
          </a:p>
          <a:p>
            <a:r>
              <a:rPr lang="de-DE" sz="2400"/>
              <a:t>Nach Streitiger Verhandlung ergeht ein Urteil mit folgendem Tenor:</a:t>
            </a:r>
          </a:p>
          <a:p>
            <a:r>
              <a:rPr lang="de-DE" sz="2400"/>
              <a:t>„1. Es wird festgestellt, dass das Mietverhältnis zum 31.12.2023 endet.</a:t>
            </a:r>
          </a:p>
          <a:p>
            <a:r>
              <a:rPr lang="de-DE" sz="2400"/>
              <a:t>…2. Die Klägerin trägt 30% und der Beklagte 70% der Kosten des Rechtsstreits.“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10148340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7273145" y="5025022"/>
            <a:ext cx="1526944" cy="152630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viele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KRs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sind zu fertigen?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0944963">
            <a:off x="9238492" y="4929333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Vorschuss-KR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Schluss-KR= 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63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16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439602"/>
              </p:ext>
            </p:extLst>
          </p:nvPr>
        </p:nvGraphicFramePr>
        <p:xfrm>
          <a:off x="1469034" y="2062423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47610"/>
            <a:ext cx="2251062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7020,00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112920" y="3447363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672,00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4" name="Gefaltete Ecke 13"/>
          <p:cNvSpPr/>
          <p:nvPr/>
        </p:nvSpPr>
        <p:spPr>
          <a:xfrm rot="21035604">
            <a:off x="9953027" y="2769341"/>
            <a:ext cx="1599712" cy="159409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Streitwert=</a:t>
            </a: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585 € x 12=</a:t>
            </a: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7020 €</a:t>
            </a:r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36594" y="4987992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672,00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15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06691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Fälligkeit tritt gem. § 6 Abs. 1 S. 1 Nr. 1 GKG </a:t>
            </a:r>
            <a:r>
              <a:rPr lang="de-DE" sz="2000" u="sng" dirty="0" smtClean="0"/>
              <a:t>mit Eingang der Klage </a:t>
            </a:r>
            <a:r>
              <a:rPr lang="de-DE" sz="2000" dirty="0" smtClean="0"/>
              <a:t>ein.</a:t>
            </a:r>
            <a:endParaRPr lang="de-DE" sz="2000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08375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 	Kostenschuldner ist der  </a:t>
            </a:r>
            <a:r>
              <a:rPr lang="de-DE" sz="2000" dirty="0" smtClean="0">
                <a:solidFill>
                  <a:srgbClr val="C00000"/>
                </a:solidFill>
              </a:rPr>
              <a:t>Kläger</a:t>
            </a:r>
            <a:r>
              <a:rPr lang="de-DE" sz="2000" dirty="0" smtClean="0"/>
              <a:t> gem. § 22 Abs. 1 Satz 1 GKG</a:t>
            </a:r>
            <a:endParaRPr lang="de-DE" sz="2000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89" y="4110059"/>
            <a:ext cx="10150979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36638" indent="0">
              <a:buNone/>
            </a:pPr>
            <a:r>
              <a:rPr lang="de-DE" sz="2000" dirty="0" smtClean="0"/>
              <a:t>Gem</a:t>
            </a:r>
            <a:r>
              <a:rPr lang="de-DE" sz="2000" dirty="0"/>
              <a:t>. § 12 Abs. 1 S. 1 GKG ist mit Kostennachricht Muster Kost40 gem.</a:t>
            </a:r>
          </a:p>
          <a:p>
            <a:pPr marL="1036638" indent="0">
              <a:buNone/>
            </a:pPr>
            <a:r>
              <a:rPr lang="de-DE" sz="2000" dirty="0"/>
              <a:t>§ 26 </a:t>
            </a:r>
            <a:r>
              <a:rPr lang="de-DE" sz="2000" dirty="0" err="1"/>
              <a:t>KostVfg</a:t>
            </a:r>
            <a:r>
              <a:rPr lang="de-DE" sz="2000" dirty="0"/>
              <a:t> eine </a:t>
            </a:r>
            <a:r>
              <a:rPr lang="de-DE" sz="2000" dirty="0" err="1"/>
              <a:t>Vorrauszahlung</a:t>
            </a:r>
            <a:r>
              <a:rPr lang="de-DE" sz="2000" dirty="0"/>
              <a:t> </a:t>
            </a:r>
            <a:r>
              <a:rPr lang="de-DE" sz="2000" dirty="0" err="1"/>
              <a:t>i.H.v</a:t>
            </a:r>
            <a:r>
              <a:rPr lang="de-DE" sz="2000" dirty="0"/>
              <a:t>. </a:t>
            </a:r>
            <a:r>
              <a:rPr lang="de-DE" sz="2000" dirty="0" smtClean="0"/>
              <a:t>672,00 </a:t>
            </a:r>
            <a:r>
              <a:rPr lang="de-DE" sz="2000" dirty="0"/>
              <a:t>EUR zu fordern. Sie wird gem. §§ 4 Abs. 2, 15 Abs. 1 und 26 Abs. 1 + 6 </a:t>
            </a:r>
            <a:r>
              <a:rPr lang="de-DE" sz="2000" dirty="0" err="1"/>
              <a:t>KostVfg</a:t>
            </a:r>
            <a:r>
              <a:rPr lang="de-DE" sz="2000" dirty="0"/>
              <a:t> über den Prozessbevollmächtigten </a:t>
            </a:r>
            <a:r>
              <a:rPr lang="de-DE" sz="2000" dirty="0" smtClean="0"/>
              <a:t>der Klägerin </a:t>
            </a:r>
            <a:r>
              <a:rPr lang="de-DE" sz="2000" dirty="0"/>
              <a:t>erfordert.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Flussdiagramm: Verbinder 1"/>
          <p:cNvSpPr/>
          <p:nvPr/>
        </p:nvSpPr>
        <p:spPr>
          <a:xfrm>
            <a:off x="1130635" y="2417897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3" name="Flussdiagramm: Verbinder 12"/>
          <p:cNvSpPr/>
          <p:nvPr/>
        </p:nvSpPr>
        <p:spPr>
          <a:xfrm>
            <a:off x="1130633" y="3155626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sp>
        <p:nvSpPr>
          <p:cNvPr id="14" name="Flussdiagramm: Verbinder 13"/>
          <p:cNvSpPr/>
          <p:nvPr/>
        </p:nvSpPr>
        <p:spPr>
          <a:xfrm>
            <a:off x="1130633" y="3893355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c</a:t>
            </a:r>
            <a:r>
              <a:rPr lang="de-DE" sz="2400" b="1" dirty="0" smtClean="0"/>
              <a:t>)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8599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1690</Words>
  <Application>Microsoft Office PowerPoint</Application>
  <PresentationFormat>Breitbild</PresentationFormat>
  <Paragraphs>402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22</cp:revision>
  <cp:lastPrinted>2023-10-26T09:55:40Z</cp:lastPrinted>
  <dcterms:created xsi:type="dcterms:W3CDTF">2023-10-24T11:11:57Z</dcterms:created>
  <dcterms:modified xsi:type="dcterms:W3CDTF">2024-03-04T11:19:08Z</dcterms:modified>
</cp:coreProperties>
</file>