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showGuides="1">
      <p:cViewPr varScale="1">
        <p:scale>
          <a:sx n="111" d="100"/>
          <a:sy n="111" d="100"/>
        </p:scale>
        <p:origin x="420"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217EF642-85E5-4673-8D91-877FBB04052B}"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215128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17EF642-85E5-4673-8D91-877FBB04052B}"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135177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217EF642-85E5-4673-8D91-877FBB04052B}"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400297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217EF642-85E5-4673-8D91-877FBB04052B}"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1256027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217EF642-85E5-4673-8D91-877FBB04052B}" type="datetimeFigureOut">
              <a:rPr lang="de-DE" smtClean="0"/>
              <a:t>28.08.2026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043408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217EF642-85E5-4673-8D91-877FBB04052B}" type="datetimeFigureOut">
              <a:rPr lang="de-DE" smtClean="0"/>
              <a:t>28.08.2026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1102975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217EF642-85E5-4673-8D91-877FBB04052B}" type="datetimeFigureOut">
              <a:rPr lang="de-DE" smtClean="0"/>
              <a:t>28.08.2026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2465028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217EF642-85E5-4673-8D91-877FBB04052B}"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46007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217EF642-85E5-4673-8D91-877FBB04052B}" type="datetimeFigureOut">
              <a:rPr lang="de-DE" smtClean="0"/>
              <a:t>28.08.2026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917852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17EF642-85E5-4673-8D91-877FBB04052B}"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480509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217EF642-85E5-4673-8D91-877FBB04052B}" type="datetimeFigureOut">
              <a:rPr lang="de-DE" smtClean="0"/>
              <a:t>28.08.2026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06C2D3F8-27F6-4443-B36A-D4AE6C587994}" type="slidenum">
              <a:rPr lang="de-DE" smtClean="0"/>
              <a:t>‹Nr.›</a:t>
            </a:fld>
            <a:endParaRPr lang="de-DE"/>
          </a:p>
        </p:txBody>
      </p:sp>
    </p:spTree>
    <p:extLst>
      <p:ext uri="{BB962C8B-B14F-4D97-AF65-F5344CB8AC3E}">
        <p14:creationId xmlns:p14="http://schemas.microsoft.com/office/powerpoint/2010/main" val="3448124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EF642-85E5-4673-8D91-877FBB04052B}" type="datetimeFigureOut">
              <a:rPr lang="de-DE" smtClean="0"/>
              <a:t>28.08.2026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C2D3F8-27F6-4443-B36A-D4AE6C587994}" type="slidenum">
              <a:rPr lang="de-DE" smtClean="0"/>
              <a:t>‹Nr.›</a:t>
            </a:fld>
            <a:endParaRPr lang="de-DE"/>
          </a:p>
        </p:txBody>
      </p:sp>
    </p:spTree>
    <p:extLst>
      <p:ext uri="{BB962C8B-B14F-4D97-AF65-F5344CB8AC3E}">
        <p14:creationId xmlns:p14="http://schemas.microsoft.com/office/powerpoint/2010/main" val="33938754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65E9311-8A3E-E7E9-A690-5A8088595134}"/>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60" y="1430857"/>
            <a:ext cx="5329903"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a:t>Der Geschäftsverteilungsplan </a:t>
            </a:r>
            <a:endParaRPr lang="de-DE" sz="2000" dirty="0"/>
          </a:p>
        </p:txBody>
      </p:sp>
      <p:sp>
        <p:nvSpPr>
          <p:cNvPr id="5" name="Abgerundetes Rechteck 4"/>
          <p:cNvSpPr/>
          <p:nvPr/>
        </p:nvSpPr>
        <p:spPr>
          <a:xfrm>
            <a:off x="3171322" y="788304"/>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10" name="Abgerundetes Rechteck 9"/>
          <p:cNvSpPr/>
          <p:nvPr/>
        </p:nvSpPr>
        <p:spPr>
          <a:xfrm>
            <a:off x="1103003" y="1875869"/>
            <a:ext cx="9767887" cy="1080152"/>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dirty="0">
                <a:solidFill>
                  <a:schemeClr val="accent2">
                    <a:lumMod val="50000"/>
                  </a:schemeClr>
                </a:solidFill>
              </a:rPr>
              <a:t>ein faires Verfahren garantiert und schützt den Bürger vor Manipulationen und Willkür </a:t>
            </a:r>
          </a:p>
          <a:p>
            <a:pPr marL="285750" indent="-285750">
              <a:buFont typeface="Arial" panose="020B0604020202020204" pitchFamily="34" charset="0"/>
              <a:buChar char="•"/>
            </a:pPr>
            <a:r>
              <a:rPr lang="de-DE" dirty="0">
                <a:solidFill>
                  <a:schemeClr val="accent2">
                    <a:lumMod val="50000"/>
                  </a:schemeClr>
                </a:solidFill>
              </a:rPr>
              <a:t>die Geschäfte der Richter werden durch das Präsidium geregelt </a:t>
            </a:r>
          </a:p>
          <a:p>
            <a:pPr marL="285750" indent="-285750">
              <a:buFont typeface="Arial" panose="020B0604020202020204" pitchFamily="34" charset="0"/>
              <a:buChar char="•"/>
            </a:pPr>
            <a:r>
              <a:rPr lang="de-DE" dirty="0">
                <a:solidFill>
                  <a:schemeClr val="accent2">
                    <a:lumMod val="50000"/>
                  </a:schemeClr>
                </a:solidFill>
              </a:rPr>
              <a:t>der GVP ist öffentlich </a:t>
            </a:r>
          </a:p>
        </p:txBody>
      </p:sp>
      <p:sp>
        <p:nvSpPr>
          <p:cNvPr id="9" name="Abgerundetes Rechteck 8"/>
          <p:cNvSpPr/>
          <p:nvPr/>
        </p:nvSpPr>
        <p:spPr>
          <a:xfrm>
            <a:off x="1156393" y="3299763"/>
            <a:ext cx="8420744"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Geschäftsverteilungsplan des Rechtspflegers und der Justizverwaltung </a:t>
            </a:r>
            <a:endParaRPr lang="de-DE" sz="2400" dirty="0"/>
          </a:p>
        </p:txBody>
      </p:sp>
      <p:sp>
        <p:nvSpPr>
          <p:cNvPr id="12" name="Abgerundetes Rechteck 11"/>
          <p:cNvSpPr/>
          <p:nvPr/>
        </p:nvSpPr>
        <p:spPr>
          <a:xfrm>
            <a:off x="1156393" y="3758510"/>
            <a:ext cx="9767887" cy="1499289"/>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Jedes Gericht hat drei Geschäftsverteilungspläne (GVP): je einen</a:t>
            </a:r>
          </a:p>
          <a:p>
            <a:pPr marL="285750" indent="-285750">
              <a:buFont typeface="Arial" panose="020B0604020202020204" pitchFamily="34" charset="0"/>
              <a:buChar char="•"/>
            </a:pPr>
            <a:r>
              <a:rPr lang="de-DE" dirty="0">
                <a:solidFill>
                  <a:schemeClr val="accent2">
                    <a:lumMod val="50000"/>
                  </a:schemeClr>
                </a:solidFill>
              </a:rPr>
              <a:t>für die Richter</a:t>
            </a:r>
          </a:p>
          <a:p>
            <a:pPr marL="285750" indent="-285750">
              <a:buFont typeface="Arial" panose="020B0604020202020204" pitchFamily="34" charset="0"/>
              <a:buChar char="•"/>
            </a:pPr>
            <a:r>
              <a:rPr lang="de-DE" dirty="0">
                <a:solidFill>
                  <a:schemeClr val="accent2">
                    <a:lumMod val="50000"/>
                  </a:schemeClr>
                </a:solidFill>
              </a:rPr>
              <a:t>für die Rechtspfleger</a:t>
            </a:r>
          </a:p>
          <a:p>
            <a:pPr marL="285750" indent="-285750">
              <a:buFont typeface="Arial" panose="020B0604020202020204" pitchFamily="34" charset="0"/>
              <a:buChar char="•"/>
            </a:pPr>
            <a:r>
              <a:rPr lang="de-DE" dirty="0">
                <a:solidFill>
                  <a:schemeClr val="accent2">
                    <a:lumMod val="50000"/>
                  </a:schemeClr>
                </a:solidFill>
              </a:rPr>
              <a:t>für die Verwaltung</a:t>
            </a:r>
          </a:p>
        </p:txBody>
      </p:sp>
      <p:sp>
        <p:nvSpPr>
          <p:cNvPr id="13" name="Gefaltete Ecke 12"/>
          <p:cNvSpPr/>
          <p:nvPr/>
        </p:nvSpPr>
        <p:spPr>
          <a:xfrm rot="21260758">
            <a:off x="10161281" y="1947443"/>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Hat jedes Gericht!</a:t>
            </a:r>
          </a:p>
        </p:txBody>
      </p:sp>
      <p:sp>
        <p:nvSpPr>
          <p:cNvPr id="4" name="Abgerundetes Rechteck 28">
            <a:extLst>
              <a:ext uri="{FF2B5EF4-FFF2-40B4-BE49-F238E27FC236}">
                <a16:creationId xmlns:a16="http://schemas.microsoft.com/office/drawing/2014/main" id="{AD773164-C27C-C7AF-FF67-FCEA155D51C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Rechteck 6">
            <a:extLst>
              <a:ext uri="{FF2B5EF4-FFF2-40B4-BE49-F238E27FC236}">
                <a16:creationId xmlns:a16="http://schemas.microsoft.com/office/drawing/2014/main" id="{F0A864F8-2DBC-587D-3AB6-E39182C5DFAC}"/>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63380738-E9C3-869C-D4E8-4FE9050AB6D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2CCE1006-9032-5FF6-25AF-F09014616CD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651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CC4290D-73ED-7EA6-840E-81E43A104135}"/>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60" y="1430857"/>
            <a:ext cx="7958051"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5" name="Abgerundetes Rechteck 4"/>
          <p:cNvSpPr/>
          <p:nvPr/>
        </p:nvSpPr>
        <p:spPr>
          <a:xfrm>
            <a:off x="3199001" y="76165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10" name="Abgerundetes Rechteck 9"/>
          <p:cNvSpPr/>
          <p:nvPr/>
        </p:nvSpPr>
        <p:spPr>
          <a:xfrm>
            <a:off x="1103003" y="1875868"/>
            <a:ext cx="9767887" cy="162933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Neben der Frage, welches Gericht in welcher Sache für jeden Einzelnen zuständig ist, wird die Zuständigkeit innerhalb der Gerichte aufgrund des durch die Verfassung garantierten Rechts durch den „gesetzlichen Richter“ und praktisch durch den vom Präsidium eines Gerichts erstellten Geschäftsverteilungsplan gewährleistet. Nach Artikel 101 GG und § 16 GVG darf niemand seinem gesetzlichen Richter entzogen werden; Ausnahmegerichte sind unstatthaft. </a:t>
            </a:r>
          </a:p>
        </p:txBody>
      </p:sp>
      <p:sp>
        <p:nvSpPr>
          <p:cNvPr id="9" name="Abgerundetes Rechteck 8"/>
          <p:cNvSpPr/>
          <p:nvPr/>
        </p:nvSpPr>
        <p:spPr>
          <a:xfrm>
            <a:off x="1156392" y="3601453"/>
            <a:ext cx="9714497" cy="1339825"/>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de-DE" b="1" dirty="0">
                <a:solidFill>
                  <a:schemeClr val="accent2">
                    <a:lumMod val="50000"/>
                  </a:schemeClr>
                </a:solidFill>
              </a:rPr>
              <a:t>danach ist der gesetzliche Richter ein Justizgrundrecht eines jeden Einzelnen </a:t>
            </a:r>
          </a:p>
          <a:p>
            <a:r>
              <a:rPr lang="de-DE" b="1" dirty="0">
                <a:solidFill>
                  <a:schemeClr val="accent2">
                    <a:lumMod val="50000"/>
                  </a:schemeClr>
                </a:solidFill>
              </a:rPr>
              <a:t>      gem. Artikel 101 GG </a:t>
            </a:r>
            <a:endParaRPr lang="de-DE" dirty="0">
              <a:solidFill>
                <a:schemeClr val="accent2">
                  <a:lumMod val="50000"/>
                </a:schemeClr>
              </a:solidFill>
            </a:endParaRPr>
          </a:p>
          <a:p>
            <a:pPr marL="285750" indent="-285750">
              <a:buFont typeface="Arial" panose="020B0604020202020204" pitchFamily="34" charset="0"/>
              <a:buChar char="•"/>
            </a:pPr>
            <a:r>
              <a:rPr lang="de-DE" b="1" dirty="0">
                <a:solidFill>
                  <a:schemeClr val="accent2">
                    <a:lumMod val="50000"/>
                  </a:schemeClr>
                </a:solidFill>
              </a:rPr>
              <a:t>das garantiert, dass stets im Voraus feststehen muss, bei welchem Gericht, welchem Richter oder Spruchkörper sein Gerichtsverfahren behandelt werden wird </a:t>
            </a:r>
            <a:endParaRPr lang="de-DE" dirty="0">
              <a:solidFill>
                <a:schemeClr val="accent2">
                  <a:lumMod val="50000"/>
                </a:schemeClr>
              </a:solidFill>
            </a:endParaRPr>
          </a:p>
        </p:txBody>
      </p:sp>
      <p:sp>
        <p:nvSpPr>
          <p:cNvPr id="11" name="Gefaltete Ecke 10"/>
          <p:cNvSpPr/>
          <p:nvPr/>
        </p:nvSpPr>
        <p:spPr>
          <a:xfrm>
            <a:off x="10432115" y="2836220"/>
            <a:ext cx="1525998" cy="147894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Art. 101 GG</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16 GVG</a:t>
            </a:r>
          </a:p>
        </p:txBody>
      </p:sp>
      <p:sp>
        <p:nvSpPr>
          <p:cNvPr id="4" name="Abgerundetes Rechteck 28">
            <a:extLst>
              <a:ext uri="{FF2B5EF4-FFF2-40B4-BE49-F238E27FC236}">
                <a16:creationId xmlns:a16="http://schemas.microsoft.com/office/drawing/2014/main" id="{1D129136-0645-0590-9E4B-0A650C2CDE9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Rechteck 6">
            <a:extLst>
              <a:ext uri="{FF2B5EF4-FFF2-40B4-BE49-F238E27FC236}">
                <a16:creationId xmlns:a16="http://schemas.microsoft.com/office/drawing/2014/main" id="{ED98953D-4C86-DF11-795B-C30DAA829143}"/>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D8A7E04A-5DC6-FFCD-0E52-0922FEB8001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27D01166-03D7-66F9-B8F9-F62CBFCCC907}"/>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bgerundetes Rechteck 11"/>
          <p:cNvSpPr/>
          <p:nvPr/>
        </p:nvSpPr>
        <p:spPr>
          <a:xfrm>
            <a:off x="1156393" y="5098026"/>
            <a:ext cx="9767887" cy="1366941"/>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Dieses Grundrecht schützt vor unbefugten Eingriffen in die Rechtspflege, insbesondere vor willkürlichen Verschiebungen durch Richteraustausch. Ein faires Verfahren soll hierdurch garantiert werden. Die Gewährleistung des gesetzlichen Richters umfasst nicht nur die formelle Garantie, sondern auch die materiellen Garantien der Qualifikationsmerkmale richterlicher Tätigkeit. </a:t>
            </a:r>
          </a:p>
        </p:txBody>
      </p:sp>
    </p:spTree>
    <p:extLst>
      <p:ext uri="{BB962C8B-B14F-4D97-AF65-F5344CB8AC3E}">
        <p14:creationId xmlns:p14="http://schemas.microsoft.com/office/powerpoint/2010/main" val="428390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730B019-3EE2-F71E-F279-7D45533732A2}"/>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60" y="1430857"/>
            <a:ext cx="7958051"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5" name="Abgerundetes Rechteck 4"/>
          <p:cNvSpPr/>
          <p:nvPr/>
        </p:nvSpPr>
        <p:spPr>
          <a:xfrm>
            <a:off x="3171322" y="764415"/>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9" name="Abgerundetes Rechteck 8"/>
          <p:cNvSpPr/>
          <p:nvPr/>
        </p:nvSpPr>
        <p:spPr>
          <a:xfrm>
            <a:off x="1113760" y="1898032"/>
            <a:ext cx="3720407" cy="331821"/>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Diese Qualifikationsmerkmale sind: </a:t>
            </a:r>
            <a:endParaRPr lang="de-DE" dirty="0">
              <a:solidFill>
                <a:schemeClr val="accent2">
                  <a:lumMod val="50000"/>
                </a:schemeClr>
              </a:solidFill>
            </a:endParaRPr>
          </a:p>
        </p:txBody>
      </p:sp>
      <p:sp>
        <p:nvSpPr>
          <p:cNvPr id="4" name="Abgerundetes Rechteck 28">
            <a:extLst>
              <a:ext uri="{FF2B5EF4-FFF2-40B4-BE49-F238E27FC236}">
                <a16:creationId xmlns:a16="http://schemas.microsoft.com/office/drawing/2014/main" id="{AD4B8BCC-098B-3550-7500-752FFD87B8B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Rechteck 6">
            <a:extLst>
              <a:ext uri="{FF2B5EF4-FFF2-40B4-BE49-F238E27FC236}">
                <a16:creationId xmlns:a16="http://schemas.microsoft.com/office/drawing/2014/main" id="{405E7C2B-3617-5DE9-4A58-A1C2324FD2F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3FA7D283-A9B0-D34B-09F4-A82E8A41A9D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52E2AF72-C034-FF60-2761-B8BD787061F8}"/>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1113760" y="2261937"/>
            <a:ext cx="9767887" cy="4291063"/>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a) die richterliche Unabhängigkeit (Art. 97 GG) </a:t>
            </a:r>
            <a:r>
              <a:rPr lang="de-DE" dirty="0">
                <a:solidFill>
                  <a:schemeClr val="accent2">
                    <a:lumMod val="50000"/>
                  </a:schemeClr>
                </a:solidFill>
              </a:rPr>
              <a:t>Die richterliche Unabhängigkeit bedeutet allgemein die Freiheit von unsachlichen Einflussnahmen, die von außen kommen (z.B. Presse, Politik). </a:t>
            </a:r>
          </a:p>
          <a:p>
            <a:r>
              <a:rPr lang="de-DE" b="1" dirty="0">
                <a:solidFill>
                  <a:schemeClr val="accent2">
                    <a:lumMod val="50000"/>
                  </a:schemeClr>
                </a:solidFill>
              </a:rPr>
              <a:t>b) die richterliche Neutralität (Art. 6 Abs. 1 S.1 Menschenrechtskonvention) </a:t>
            </a:r>
            <a:endParaRPr lang="de-DE" dirty="0">
              <a:solidFill>
                <a:schemeClr val="accent2">
                  <a:lumMod val="50000"/>
                </a:schemeClr>
              </a:solidFill>
            </a:endParaRPr>
          </a:p>
          <a:p>
            <a:r>
              <a:rPr lang="de-DE" dirty="0">
                <a:solidFill>
                  <a:schemeClr val="accent2">
                    <a:lumMod val="50000"/>
                  </a:schemeClr>
                </a:solidFill>
              </a:rPr>
              <a:t>Richterliche Neutralität bedeutet die Freiheit von unsachlichen Einflüssen, die aus dem Inneren des Richters von ihm selbst ausgehen. Der Grundsatz zur Neutralität soll also die Unparteilichkeit und die sachliche Distanz des zur Entscheidung berufenen Richters sichern. Die Neutralität ist gefährdet z.B. durch eine unmittelbare Eigenbetroffenheit, durch enge Beziehungen zu den Streitbeteiligten, durch Vorbefassung mit der Sache ggf. auch durch eine Voräußerung zu einer Rechtsauffassung, aber auch eigene Kultur, Standesdünkel, Vorurteil, eigene Grundeinstellung. Die richterliche Neutralität wird gewährleistet durch den Ausschluss kraft Gesetzes und die Möglichkeit der Ablehnung wegen Besorgnis der Befangenheit, vgl. hierzu § 42 ZPO. Hier ist ausreichend, wenn eine vernünftige Partei aufgrund besonderer Umstände, die geeignet sind Misstrauen gegen die Unparteilichkeit eines Richters zu rechtfertigen, diesen für befangen hält. </a:t>
            </a:r>
          </a:p>
        </p:txBody>
      </p:sp>
    </p:spTree>
    <p:extLst>
      <p:ext uri="{BB962C8B-B14F-4D97-AF65-F5344CB8AC3E}">
        <p14:creationId xmlns:p14="http://schemas.microsoft.com/office/powerpoint/2010/main" val="1918823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33F13E4-4B3C-B667-EF68-0E2E32FA4270}"/>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60" y="1430857"/>
            <a:ext cx="7958051"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5" name="Abgerundetes Rechteck 4"/>
          <p:cNvSpPr/>
          <p:nvPr/>
        </p:nvSpPr>
        <p:spPr>
          <a:xfrm>
            <a:off x="3183064" y="792095"/>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10" name="Abgerundetes Rechteck 9"/>
          <p:cNvSpPr/>
          <p:nvPr/>
        </p:nvSpPr>
        <p:spPr>
          <a:xfrm>
            <a:off x="1212056" y="2329211"/>
            <a:ext cx="9767887" cy="3698671"/>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      die sachliche Unabhängigkeit gem. § 97 Abs. 1 GG: </a:t>
            </a:r>
            <a:endParaRPr lang="de-DE" dirty="0">
              <a:solidFill>
                <a:schemeClr val="accent2">
                  <a:lumMod val="50000"/>
                </a:schemeClr>
              </a:solidFill>
            </a:endParaRPr>
          </a:p>
          <a:p>
            <a:r>
              <a:rPr lang="de-DE" dirty="0">
                <a:solidFill>
                  <a:schemeClr val="accent2">
                    <a:lumMod val="50000"/>
                  </a:schemeClr>
                </a:solidFill>
              </a:rPr>
              <a:t>Weisungsfreiheit, Unabhängigkeit in der Entscheidung und ausschließliche Bindung an das Gesetz. Zur Weisungsfreiheit gehört insbesondere, dass der Richter bei seiner richterlichen Rechtsprechungstätigkeit frei von Weisungen ist. Weder die Gerichtsverwaltung noch die Regierung dürfen dem Richter bestimmte Entscheidungen vorschreiben. </a:t>
            </a:r>
          </a:p>
          <a:p>
            <a:r>
              <a:rPr lang="de-DE" dirty="0">
                <a:solidFill>
                  <a:schemeClr val="accent2">
                    <a:lumMod val="50000"/>
                  </a:schemeClr>
                </a:solidFill>
              </a:rPr>
              <a:t>Allerdings unterliegen auch Richter einer allgemeinen Dienstaufsicht. Sie erfasst zunächst das Verhalten außerhalb der Rechtsprechungstätigkeit, wie z.B. das Auftreten in der Öffentlichkeit (Mäßigungsgebot nach § 39 DRiG) oder die Art seiner Amtsführung, z.B. verspätetes Erscheinen, Fernbleiben, Nichteinhaltung anberaumter Termine, Nichtanlegen der vorgeschriebenen Amtstracht. </a:t>
            </a:r>
          </a:p>
        </p:txBody>
      </p:sp>
      <p:sp>
        <p:nvSpPr>
          <p:cNvPr id="9" name="Abgerundetes Rechteck 8"/>
          <p:cNvSpPr/>
          <p:nvPr/>
        </p:nvSpPr>
        <p:spPr>
          <a:xfrm>
            <a:off x="1113761" y="1898032"/>
            <a:ext cx="2255082" cy="331821"/>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Man unterscheidet: </a:t>
            </a:r>
          </a:p>
        </p:txBody>
      </p:sp>
      <p:sp>
        <p:nvSpPr>
          <p:cNvPr id="4" name="Flussdiagramm: Verbinder 3"/>
          <p:cNvSpPr/>
          <p:nvPr/>
        </p:nvSpPr>
        <p:spPr>
          <a:xfrm>
            <a:off x="1113761" y="2558476"/>
            <a:ext cx="594724" cy="473242"/>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a)</a:t>
            </a:r>
          </a:p>
        </p:txBody>
      </p:sp>
      <p:sp>
        <p:nvSpPr>
          <p:cNvPr id="7" name="Abgerundetes Rechteck 28">
            <a:extLst>
              <a:ext uri="{FF2B5EF4-FFF2-40B4-BE49-F238E27FC236}">
                <a16:creationId xmlns:a16="http://schemas.microsoft.com/office/drawing/2014/main" id="{02090FE0-E94E-B9AB-4879-93EEBA231D2C}"/>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3C138A84-156C-FD33-E679-F75052813015}"/>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1" name="Rechteck 10">
            <a:extLst>
              <a:ext uri="{FF2B5EF4-FFF2-40B4-BE49-F238E27FC236}">
                <a16:creationId xmlns:a16="http://schemas.microsoft.com/office/drawing/2014/main" id="{61A19702-05DF-34B7-8797-5DC7917FDA5F}"/>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3E4E3B04-7CF0-7FA0-5709-C21476AD45EB}"/>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353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F6A0ED6-7C1A-F48D-ED75-28E7C0CFB63D}"/>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Abgerundetes Rechteck 1"/>
          <p:cNvSpPr/>
          <p:nvPr/>
        </p:nvSpPr>
        <p:spPr>
          <a:xfrm>
            <a:off x="1113760" y="1430857"/>
            <a:ext cx="7958051"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t>Der Geschäftsverteilungsplan für die Richter - Der gesetzliche Richter </a:t>
            </a:r>
            <a:endParaRPr lang="de-DE" sz="2000" dirty="0"/>
          </a:p>
        </p:txBody>
      </p:sp>
      <p:sp>
        <p:nvSpPr>
          <p:cNvPr id="5" name="Abgerundetes Rechteck 4"/>
          <p:cNvSpPr/>
          <p:nvPr/>
        </p:nvSpPr>
        <p:spPr>
          <a:xfrm>
            <a:off x="2955776" y="871969"/>
            <a:ext cx="5629278" cy="40642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10" name="Abgerundetes Rechteck 9"/>
          <p:cNvSpPr/>
          <p:nvPr/>
        </p:nvSpPr>
        <p:spPr>
          <a:xfrm>
            <a:off x="1113760" y="2261938"/>
            <a:ext cx="9767887" cy="3698671"/>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         die persönliche Unabhängigkeit gem. § 97 Abs. 2 GG: </a:t>
            </a:r>
            <a:endParaRPr lang="de-DE" dirty="0">
              <a:solidFill>
                <a:schemeClr val="accent2">
                  <a:lumMod val="50000"/>
                </a:schemeClr>
              </a:solidFill>
            </a:endParaRPr>
          </a:p>
          <a:p>
            <a:r>
              <a:rPr lang="de-DE" dirty="0">
                <a:solidFill>
                  <a:schemeClr val="accent2">
                    <a:lumMod val="50000"/>
                  </a:schemeClr>
                </a:solidFill>
              </a:rPr>
              <a:t>Die hauptamtlich und planmäßig endgültig angestellten Richter können vor Erreichen der Altersgrenze gegen ihren Willen nur kraft richterlicher Entscheidung und nur aus bestimmten gesetzlich vorgesehenen Gründen entlassen oder dauernd oder zeitweise ihres Amtes enthoben oder in den Ruhestand versetzt werden – nicht z.B. wegen „unbeliebter oder kritischer“ Entscheidungen – (Unabsetzbarkeit und Unversetzbarkeit). Die persönliche Unabhängigkeit gewährt dem Richter somit Schutz gegen Amtsenthebung, Entlassung, Versetzung gegen seinen Willen. Er darf auch nicht mittelbar, z.B. über die Geschäftsverteilung oder Abordnung zu einer anderen Tätigkeit gezwungen werden. </a:t>
            </a:r>
          </a:p>
        </p:txBody>
      </p:sp>
      <p:sp>
        <p:nvSpPr>
          <p:cNvPr id="9" name="Abgerundetes Rechteck 8"/>
          <p:cNvSpPr/>
          <p:nvPr/>
        </p:nvSpPr>
        <p:spPr>
          <a:xfrm>
            <a:off x="1113761" y="1898032"/>
            <a:ext cx="2255082" cy="331821"/>
          </a:xfrm>
          <a:prstGeom prst="roundRect">
            <a:avLst/>
          </a:prstGeom>
          <a:solidFill>
            <a:schemeClr val="bg1">
              <a:lumMod val="6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t>Man unterscheidet: </a:t>
            </a:r>
          </a:p>
        </p:txBody>
      </p:sp>
      <p:sp>
        <p:nvSpPr>
          <p:cNvPr id="4" name="Flussdiagramm: Verbinder 3"/>
          <p:cNvSpPr/>
          <p:nvPr/>
        </p:nvSpPr>
        <p:spPr>
          <a:xfrm>
            <a:off x="1194554" y="2710876"/>
            <a:ext cx="594724" cy="473242"/>
          </a:xfrm>
          <a:prstGeom prst="flowChart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b)</a:t>
            </a:r>
          </a:p>
        </p:txBody>
      </p:sp>
      <p:sp>
        <p:nvSpPr>
          <p:cNvPr id="7" name="Abgerundetes Rechteck 28">
            <a:extLst>
              <a:ext uri="{FF2B5EF4-FFF2-40B4-BE49-F238E27FC236}">
                <a16:creationId xmlns:a16="http://schemas.microsoft.com/office/drawing/2014/main" id="{CA6C5701-1684-0A91-4A9D-74664C3FA46C}"/>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12103588-4CF4-085F-243D-C67CE6240FB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11" name="Rechteck 10">
            <a:extLst>
              <a:ext uri="{FF2B5EF4-FFF2-40B4-BE49-F238E27FC236}">
                <a16:creationId xmlns:a16="http://schemas.microsoft.com/office/drawing/2014/main" id="{4B3735AD-F1FC-858A-10D4-F79FD0C58B2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5AF5BCFF-E151-7195-DF5E-CD2A1E99317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52397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1A99E62-66A9-2951-0B55-C194C47645AC}"/>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3251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Grundlage eines Gerichts </a:t>
            </a:r>
            <a:endParaRPr lang="de-DE" sz="2400" dirty="0"/>
          </a:p>
        </p:txBody>
      </p:sp>
      <p:sp>
        <p:nvSpPr>
          <p:cNvPr id="10" name="Abgerundetes Rechteck 9"/>
          <p:cNvSpPr/>
          <p:nvPr/>
        </p:nvSpPr>
        <p:spPr>
          <a:xfrm>
            <a:off x="1113760" y="2016934"/>
            <a:ext cx="9767887" cy="17208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Es wird bei jedem Gericht gebildet, § 21 a Absatz 1 GVG. Es ist ein Gremium</a:t>
            </a:r>
            <a:r>
              <a:rPr lang="de-DE" b="1" dirty="0">
                <a:solidFill>
                  <a:schemeClr val="accent2">
                    <a:lumMod val="50000"/>
                  </a:schemeClr>
                </a:solidFill>
              </a:rPr>
              <a:t>, bestehend aus dem Präsidenten oder einem </a:t>
            </a:r>
            <a:r>
              <a:rPr lang="de-DE" b="1" dirty="0" err="1">
                <a:solidFill>
                  <a:schemeClr val="accent2">
                    <a:lumMod val="50000"/>
                  </a:schemeClr>
                </a:solidFill>
              </a:rPr>
              <a:t>aufsichtsführenden</a:t>
            </a:r>
            <a:r>
              <a:rPr lang="de-DE" b="1" dirty="0">
                <a:solidFill>
                  <a:schemeClr val="accent2">
                    <a:lumMod val="50000"/>
                  </a:schemeClr>
                </a:solidFill>
              </a:rPr>
              <a:t> Richter als Vorsitzenden des Gerichts und weiteren 4 – 10 gewählten Richtern</a:t>
            </a:r>
            <a:r>
              <a:rPr lang="de-DE" dirty="0">
                <a:solidFill>
                  <a:schemeClr val="accent2">
                    <a:lumMod val="50000"/>
                  </a:schemeClr>
                </a:solidFill>
              </a:rPr>
              <a:t>, je nach Größe des Gerichts, § 21 a Absatz 2 GVG. Das Präsidium entscheidet mit Stimmenmehrheit durch Beschluss (sog. Präsidialbeschluss); es ist beschlussfähig, wenn mindestens die Hälfte der Mitglieder anwesend sind, § 21 i GVG. </a:t>
            </a:r>
          </a:p>
        </p:txBody>
      </p:sp>
      <p:sp>
        <p:nvSpPr>
          <p:cNvPr id="11" name="Abgerundetes Rechteck 10"/>
          <p:cNvSpPr/>
          <p:nvPr/>
        </p:nvSpPr>
        <p:spPr>
          <a:xfrm>
            <a:off x="1113760" y="3860373"/>
            <a:ext cx="9767887" cy="818025"/>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Das Präsidium regelt die Geschäfte der Richter, § 21 g GVG durch den Geschäftsverteilungsplan</a:t>
            </a:r>
            <a:endParaRPr lang="de-DE" dirty="0">
              <a:solidFill>
                <a:schemeClr val="accent2">
                  <a:lumMod val="50000"/>
                </a:schemeClr>
              </a:solidFill>
            </a:endParaRPr>
          </a:p>
        </p:txBody>
      </p:sp>
      <p:sp>
        <p:nvSpPr>
          <p:cNvPr id="2" name="Abgerundetes Rechteck 1"/>
          <p:cNvSpPr/>
          <p:nvPr/>
        </p:nvSpPr>
        <p:spPr>
          <a:xfrm>
            <a:off x="1113760" y="1677564"/>
            <a:ext cx="4123987"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a:t>Das Präsidium </a:t>
            </a:r>
            <a:endParaRPr lang="de-DE" sz="2000" dirty="0"/>
          </a:p>
        </p:txBody>
      </p:sp>
      <p:sp>
        <p:nvSpPr>
          <p:cNvPr id="13" name="Gefaltete Ecke 12"/>
          <p:cNvSpPr/>
          <p:nvPr/>
        </p:nvSpPr>
        <p:spPr>
          <a:xfrm rot="21260758">
            <a:off x="10748745" y="3702658"/>
            <a:ext cx="1141583" cy="1100868"/>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GVP</a:t>
            </a:r>
          </a:p>
        </p:txBody>
      </p:sp>
      <p:sp>
        <p:nvSpPr>
          <p:cNvPr id="4" name="Abgerundetes Rechteck 28">
            <a:extLst>
              <a:ext uri="{FF2B5EF4-FFF2-40B4-BE49-F238E27FC236}">
                <a16:creationId xmlns:a16="http://schemas.microsoft.com/office/drawing/2014/main" id="{BEE1758A-EB6D-5590-61EE-F7FDFD8BF495}"/>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7" name="Rechteck 6">
            <a:extLst>
              <a:ext uri="{FF2B5EF4-FFF2-40B4-BE49-F238E27FC236}">
                <a16:creationId xmlns:a16="http://schemas.microsoft.com/office/drawing/2014/main" id="{9EE8F728-3C8A-8A5E-96A6-639CA2C0328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8" name="Rechteck 7">
            <a:extLst>
              <a:ext uri="{FF2B5EF4-FFF2-40B4-BE49-F238E27FC236}">
                <a16:creationId xmlns:a16="http://schemas.microsoft.com/office/drawing/2014/main" id="{5DA723F4-F4F4-7525-8D34-992C734E5649}"/>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0A5DF6F0-AF58-4E21-BF36-8DF9F7ABC53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bgerundetes Rechteck 11"/>
          <p:cNvSpPr/>
          <p:nvPr/>
        </p:nvSpPr>
        <p:spPr>
          <a:xfrm>
            <a:off x="1113760" y="4800960"/>
            <a:ext cx="9767887" cy="1720877"/>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accent2">
                    <a:lumMod val="50000"/>
                  </a:schemeClr>
                </a:solidFill>
              </a:rPr>
              <a:t>Im Geschäftsverteilungsplan wird die </a:t>
            </a:r>
            <a:r>
              <a:rPr lang="de-DE" b="1" dirty="0">
                <a:solidFill>
                  <a:schemeClr val="accent2">
                    <a:lumMod val="50000"/>
                  </a:schemeClr>
                </a:solidFill>
              </a:rPr>
              <a:t>Stellenbesetzung</a:t>
            </a:r>
            <a:r>
              <a:rPr lang="de-DE" dirty="0">
                <a:solidFill>
                  <a:schemeClr val="accent2">
                    <a:lumMod val="50000"/>
                  </a:schemeClr>
                </a:solidFill>
              </a:rPr>
              <a:t> der </a:t>
            </a:r>
            <a:r>
              <a:rPr lang="de-DE" b="1" dirty="0">
                <a:solidFill>
                  <a:schemeClr val="accent2">
                    <a:lumMod val="50000"/>
                  </a:schemeClr>
                </a:solidFill>
              </a:rPr>
              <a:t>Spruchkörper</a:t>
            </a:r>
            <a:r>
              <a:rPr lang="de-DE" dirty="0">
                <a:solidFill>
                  <a:schemeClr val="accent2">
                    <a:lumMod val="50000"/>
                  </a:schemeClr>
                </a:solidFill>
              </a:rPr>
              <a:t> bestimmt und die </a:t>
            </a:r>
            <a:r>
              <a:rPr lang="de-DE" b="1" dirty="0">
                <a:solidFill>
                  <a:schemeClr val="accent2">
                    <a:lumMod val="50000"/>
                  </a:schemeClr>
                </a:solidFill>
              </a:rPr>
              <a:t>Stellvertretung</a:t>
            </a:r>
            <a:r>
              <a:rPr lang="de-DE" dirty="0">
                <a:solidFill>
                  <a:schemeClr val="accent2">
                    <a:lumMod val="50000"/>
                  </a:schemeClr>
                </a:solidFill>
              </a:rPr>
              <a:t> geregelt. Ferner werden die Geschäfte nach allgemeinen Merkmalen auf die einzelnen </a:t>
            </a:r>
            <a:r>
              <a:rPr lang="de-DE" b="1" dirty="0">
                <a:solidFill>
                  <a:schemeClr val="accent2">
                    <a:lumMod val="50000"/>
                  </a:schemeClr>
                </a:solidFill>
              </a:rPr>
              <a:t>Richter</a:t>
            </a:r>
            <a:r>
              <a:rPr lang="de-DE" dirty="0">
                <a:solidFill>
                  <a:schemeClr val="accent2">
                    <a:lumMod val="50000"/>
                  </a:schemeClr>
                </a:solidFill>
              </a:rPr>
              <a:t> oder </a:t>
            </a:r>
            <a:r>
              <a:rPr lang="de-DE" b="1" dirty="0">
                <a:solidFill>
                  <a:schemeClr val="accent2">
                    <a:lumMod val="50000"/>
                  </a:schemeClr>
                </a:solidFill>
              </a:rPr>
              <a:t>Spruchkörper</a:t>
            </a:r>
            <a:r>
              <a:rPr lang="de-DE" dirty="0">
                <a:solidFill>
                  <a:schemeClr val="accent2">
                    <a:lumMod val="50000"/>
                  </a:schemeClr>
                </a:solidFill>
              </a:rPr>
              <a:t> verteilt. Dadurch ist schon bei Eingang einer Sache festgelegt, welcher Richter oder Spruchkörper dafür zuständig ist. Dies ist erforderlich, um dem Verfassungsgebot des </a:t>
            </a:r>
            <a:r>
              <a:rPr lang="de-DE" b="1" dirty="0">
                <a:solidFill>
                  <a:schemeClr val="accent2">
                    <a:lumMod val="50000"/>
                  </a:schemeClr>
                </a:solidFill>
              </a:rPr>
              <a:t>gesetzlichen Richters </a:t>
            </a:r>
            <a:r>
              <a:rPr lang="de-DE" dirty="0">
                <a:solidFill>
                  <a:schemeClr val="accent2">
                    <a:lumMod val="50000"/>
                  </a:schemeClr>
                </a:solidFill>
              </a:rPr>
              <a:t>(Art. 101 Abs. 1 Satz 2 GG) zu genügen. </a:t>
            </a:r>
          </a:p>
        </p:txBody>
      </p:sp>
    </p:spTree>
    <p:extLst>
      <p:ext uri="{BB962C8B-B14F-4D97-AF65-F5344CB8AC3E}">
        <p14:creationId xmlns:p14="http://schemas.microsoft.com/office/powerpoint/2010/main" val="131298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BC47ACD-25EC-821C-5A61-46A0C45490B4}"/>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81089"/>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grpSp>
        <p:nvGrpSpPr>
          <p:cNvPr id="4" name="Gruppieren 3"/>
          <p:cNvGrpSpPr/>
          <p:nvPr/>
        </p:nvGrpSpPr>
        <p:grpSpPr>
          <a:xfrm>
            <a:off x="914400" y="1370762"/>
            <a:ext cx="9848097" cy="2586337"/>
            <a:chOff x="1033550" y="1769095"/>
            <a:chExt cx="9848097" cy="2586337"/>
          </a:xfrm>
        </p:grpSpPr>
        <p:sp>
          <p:nvSpPr>
            <p:cNvPr id="10" name="Abgerundetes Rechteck 9"/>
            <p:cNvSpPr/>
            <p:nvPr/>
          </p:nvSpPr>
          <p:spPr>
            <a:xfrm>
              <a:off x="1113760" y="2016934"/>
              <a:ext cx="9767887" cy="2338498"/>
            </a:xfrm>
            <a:prstGeom prst="roundRect">
              <a:avLst/>
            </a:prstGeom>
            <a:solidFill>
              <a:schemeClr val="accent2">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accent2">
                    <a:lumMod val="50000"/>
                  </a:schemeClr>
                </a:solidFill>
              </a:endParaRPr>
            </a:p>
            <a:p>
              <a:pPr marL="285750" indent="-285750">
                <a:buFont typeface="Arial" panose="020B0604020202020204" pitchFamily="34" charset="0"/>
                <a:buChar char="•"/>
              </a:pPr>
              <a:r>
                <a:rPr lang="de-DE" dirty="0">
                  <a:solidFill>
                    <a:schemeClr val="accent2">
                      <a:lumMod val="50000"/>
                    </a:schemeClr>
                  </a:solidFill>
                </a:rPr>
                <a:t>Bestimmtheitsgrundsatz (genau bezeichnete Geschäfte) </a:t>
              </a:r>
            </a:p>
            <a:p>
              <a:pPr marL="285750" indent="-285750">
                <a:buFont typeface="Arial" panose="020B0604020202020204" pitchFamily="34" charset="0"/>
                <a:buChar char="•"/>
              </a:pPr>
              <a:r>
                <a:rPr lang="de-DE" dirty="0">
                  <a:solidFill>
                    <a:schemeClr val="accent2">
                      <a:lumMod val="50000"/>
                    </a:schemeClr>
                  </a:solidFill>
                </a:rPr>
                <a:t>Im Voraus (§ 21 e GVG) für ein Kalenderjahr (§ 7 AGGVG) </a:t>
              </a:r>
            </a:p>
            <a:p>
              <a:pPr marL="285750" indent="-285750">
                <a:buFont typeface="Arial" panose="020B0604020202020204" pitchFamily="34" charset="0"/>
                <a:buChar char="•"/>
              </a:pPr>
              <a:r>
                <a:rPr lang="de-DE" dirty="0">
                  <a:solidFill>
                    <a:schemeClr val="accent2">
                      <a:lumMod val="50000"/>
                    </a:schemeClr>
                  </a:solidFill>
                </a:rPr>
                <a:t>Vollständigkeitsgrundsatz (alle Geschäfte) </a:t>
              </a:r>
            </a:p>
            <a:p>
              <a:pPr marL="285750" indent="-285750">
                <a:buFont typeface="Arial" panose="020B0604020202020204" pitchFamily="34" charset="0"/>
                <a:buChar char="•"/>
              </a:pPr>
              <a:r>
                <a:rPr lang="de-DE" dirty="0">
                  <a:solidFill>
                    <a:schemeClr val="accent2">
                      <a:lumMod val="50000"/>
                    </a:schemeClr>
                  </a:solidFill>
                </a:rPr>
                <a:t>Stetigkeitsprinzip (Änderungen nur in Ausnahmefällen bei nicht vorher planbaren Ereignissen) </a:t>
              </a:r>
            </a:p>
            <a:p>
              <a:pPr marL="285750" indent="-285750">
                <a:buFont typeface="Arial" panose="020B0604020202020204" pitchFamily="34" charset="0"/>
                <a:buChar char="•"/>
              </a:pPr>
              <a:r>
                <a:rPr lang="de-DE" dirty="0">
                  <a:solidFill>
                    <a:schemeClr val="accent2">
                      <a:lumMod val="50000"/>
                    </a:schemeClr>
                  </a:solidFill>
                </a:rPr>
                <a:t>Erkennbare Vertretungsregelungen </a:t>
              </a:r>
            </a:p>
            <a:p>
              <a:pPr marL="285750" indent="-285750">
                <a:buFont typeface="Arial" panose="020B0604020202020204" pitchFamily="34" charset="0"/>
                <a:buChar char="•"/>
              </a:pPr>
              <a:r>
                <a:rPr lang="de-DE" dirty="0">
                  <a:solidFill>
                    <a:schemeClr val="accent2">
                      <a:lumMod val="50000"/>
                    </a:schemeClr>
                  </a:solidFill>
                </a:rPr>
                <a:t>Verbot von Ausnahmegerichten (Art. 101 GG) </a:t>
              </a:r>
            </a:p>
            <a:p>
              <a:pPr marL="285750" indent="-285750">
                <a:buFont typeface="Arial" panose="020B0604020202020204" pitchFamily="34" charset="0"/>
                <a:buChar char="•"/>
              </a:pPr>
              <a:r>
                <a:rPr lang="de-DE" dirty="0">
                  <a:solidFill>
                    <a:schemeClr val="accent2">
                      <a:lumMod val="50000"/>
                    </a:schemeClr>
                  </a:solidFill>
                </a:rPr>
                <a:t>Öffentlichkeitsgrundsatz </a:t>
              </a:r>
            </a:p>
          </p:txBody>
        </p:sp>
        <p:sp>
          <p:nvSpPr>
            <p:cNvPr id="2" name="Abgerundetes Rechteck 1"/>
            <p:cNvSpPr/>
            <p:nvPr/>
          </p:nvSpPr>
          <p:spPr>
            <a:xfrm>
              <a:off x="1033550" y="1769095"/>
              <a:ext cx="5238914"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Die gesetzlichen Anforderungen an den GVP sind: </a:t>
              </a:r>
              <a:endParaRPr lang="de-DE" sz="2000" dirty="0"/>
            </a:p>
          </p:txBody>
        </p:sp>
      </p:grpSp>
      <p:sp>
        <p:nvSpPr>
          <p:cNvPr id="7" name="Abgerundetes Rechteck 28">
            <a:extLst>
              <a:ext uri="{FF2B5EF4-FFF2-40B4-BE49-F238E27FC236}">
                <a16:creationId xmlns:a16="http://schemas.microsoft.com/office/drawing/2014/main" id="{61C84BA8-E0C2-D368-9189-4878ABFBB9AB}"/>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EFD940E3-10D1-8DC0-DEB0-E4466BD75C06}"/>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6E0CB30B-5295-8DCB-9B84-0ED198C2F1D0}"/>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00F90F78-563D-D367-1CCE-FD38F996EBA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bgerundetes Rechteck 11"/>
          <p:cNvSpPr/>
          <p:nvPr/>
        </p:nvSpPr>
        <p:spPr>
          <a:xfrm>
            <a:off x="1102017" y="4787063"/>
            <a:ext cx="9767887" cy="172087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accent2">
                  <a:lumMod val="50000"/>
                </a:schemeClr>
              </a:solidFill>
            </a:endParaRPr>
          </a:p>
          <a:p>
            <a:pPr marL="285750" indent="-285750">
              <a:buFont typeface="Arial" panose="020B0604020202020204" pitchFamily="34" charset="0"/>
              <a:buChar char="•"/>
            </a:pPr>
            <a:r>
              <a:rPr lang="de-DE" b="1" dirty="0">
                <a:solidFill>
                  <a:schemeClr val="accent2">
                    <a:lumMod val="50000"/>
                  </a:schemeClr>
                </a:solidFill>
              </a:rPr>
              <a:t>bei Überlastung eines Richters oder Spruchkörpers (übermäßiger Geschäftsanfall oder zeitweilige Richterverhinderung) </a:t>
            </a:r>
          </a:p>
          <a:p>
            <a:pPr marL="285750" indent="-285750">
              <a:buFont typeface="Arial" panose="020B0604020202020204" pitchFamily="34" charset="0"/>
              <a:buChar char="•"/>
            </a:pPr>
            <a:r>
              <a:rPr lang="de-DE" b="1" dirty="0">
                <a:solidFill>
                  <a:schemeClr val="accent2">
                    <a:lumMod val="50000"/>
                  </a:schemeClr>
                </a:solidFill>
              </a:rPr>
              <a:t>ungenügende Auslastung von Spruchkörpern oder Richtern </a:t>
            </a:r>
          </a:p>
          <a:p>
            <a:pPr marL="285750" indent="-285750">
              <a:buFont typeface="Arial" panose="020B0604020202020204" pitchFamily="34" charset="0"/>
              <a:buChar char="•"/>
            </a:pPr>
            <a:r>
              <a:rPr lang="de-DE" b="1" dirty="0">
                <a:solidFill>
                  <a:schemeClr val="accent2">
                    <a:lumMod val="50000"/>
                  </a:schemeClr>
                </a:solidFill>
              </a:rPr>
              <a:t>Richterwechsel (Ausscheiden, Ruhestand, Ernennung zum Vorsitzenden) </a:t>
            </a:r>
          </a:p>
          <a:p>
            <a:pPr marL="285750" indent="-285750">
              <a:buFont typeface="Arial" panose="020B0604020202020204" pitchFamily="34" charset="0"/>
              <a:buChar char="•"/>
            </a:pPr>
            <a:r>
              <a:rPr lang="de-DE" b="1" dirty="0">
                <a:solidFill>
                  <a:schemeClr val="accent2">
                    <a:lumMod val="50000"/>
                  </a:schemeClr>
                </a:solidFill>
              </a:rPr>
              <a:t>dauernde Verhinderung (lange Erkrankung, Abordnung, Elternzeit) </a:t>
            </a:r>
          </a:p>
        </p:txBody>
      </p:sp>
      <p:sp>
        <p:nvSpPr>
          <p:cNvPr id="11" name="Abgerundetes Rechteck 10"/>
          <p:cNvSpPr/>
          <p:nvPr/>
        </p:nvSpPr>
        <p:spPr>
          <a:xfrm>
            <a:off x="994610" y="4121313"/>
            <a:ext cx="9767887" cy="818025"/>
          </a:xfrm>
          <a:prstGeom prst="round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a:solidFill>
                  <a:schemeClr val="accent2">
                    <a:lumMod val="50000"/>
                  </a:schemeClr>
                </a:solidFill>
              </a:rPr>
              <a:t>Das Präsidium ist auch für die Änderungen nach Beginn des Geschäftsjahres zuständig, </a:t>
            </a:r>
          </a:p>
          <a:p>
            <a:r>
              <a:rPr lang="de-DE" b="1" dirty="0">
                <a:solidFill>
                  <a:schemeClr val="accent2">
                    <a:lumMod val="50000"/>
                  </a:schemeClr>
                </a:solidFill>
              </a:rPr>
              <a:t>§ 21 g GVG, z.B.: </a:t>
            </a:r>
          </a:p>
        </p:txBody>
      </p:sp>
    </p:spTree>
    <p:extLst>
      <p:ext uri="{BB962C8B-B14F-4D97-AF65-F5344CB8AC3E}">
        <p14:creationId xmlns:p14="http://schemas.microsoft.com/office/powerpoint/2010/main" val="3452557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8BD850F-396C-9547-9CCE-D73B6C795CDE}"/>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765122"/>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grpSp>
        <p:nvGrpSpPr>
          <p:cNvPr id="4" name="Gruppieren 3"/>
          <p:cNvGrpSpPr/>
          <p:nvPr/>
        </p:nvGrpSpPr>
        <p:grpSpPr>
          <a:xfrm>
            <a:off x="914400" y="2253156"/>
            <a:ext cx="9767887" cy="2639478"/>
            <a:chOff x="1033550" y="1769095"/>
            <a:chExt cx="9767887" cy="2397743"/>
          </a:xfrm>
        </p:grpSpPr>
        <p:sp>
          <p:nvSpPr>
            <p:cNvPr id="10" name="Abgerundetes Rechteck 9"/>
            <p:cNvSpPr/>
            <p:nvPr/>
          </p:nvSpPr>
          <p:spPr>
            <a:xfrm>
              <a:off x="1033550" y="2202711"/>
              <a:ext cx="9767887" cy="1964127"/>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accent2">
                    <a:lumMod val="50000"/>
                  </a:schemeClr>
                </a:solidFill>
              </a:endParaRPr>
            </a:p>
            <a:p>
              <a:r>
                <a:rPr lang="de-DE" sz="2400" dirty="0">
                  <a:solidFill>
                    <a:schemeClr val="accent2">
                      <a:lumMod val="50000"/>
                    </a:schemeClr>
                  </a:solidFill>
                </a:rPr>
                <a:t>Die Geschäftsverteilung für die nichtrichterlichen Geschäfte (insbesondere der Rechtspfleger und Urkundsbeamten des gehobenen Dienstes) wird gesondert durch den Präsidenten oder die Geschäftsleiter der Amtsgerichte geregelt. </a:t>
              </a:r>
            </a:p>
          </p:txBody>
        </p:sp>
        <p:sp>
          <p:nvSpPr>
            <p:cNvPr id="2" name="Abgerundetes Rechteck 1"/>
            <p:cNvSpPr/>
            <p:nvPr/>
          </p:nvSpPr>
          <p:spPr>
            <a:xfrm>
              <a:off x="1033550" y="1769095"/>
              <a:ext cx="4002505" cy="433616"/>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Der GVP für die Rechtspfleger </a:t>
              </a:r>
              <a:endParaRPr lang="de-DE" sz="2000" dirty="0"/>
            </a:p>
          </p:txBody>
        </p:sp>
      </p:grpSp>
      <p:sp>
        <p:nvSpPr>
          <p:cNvPr id="7" name="Abgerundetes Rechteck 28">
            <a:extLst>
              <a:ext uri="{FF2B5EF4-FFF2-40B4-BE49-F238E27FC236}">
                <a16:creationId xmlns:a16="http://schemas.microsoft.com/office/drawing/2014/main" id="{91D2EF5D-56F2-FC50-DDE9-770246D9FC37}"/>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8" name="Rechteck 7">
            <a:extLst>
              <a:ext uri="{FF2B5EF4-FFF2-40B4-BE49-F238E27FC236}">
                <a16:creationId xmlns:a16="http://schemas.microsoft.com/office/drawing/2014/main" id="{9CEFE611-61D1-FA08-43C9-2E853605005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9" name="Rechteck 8">
            <a:extLst>
              <a:ext uri="{FF2B5EF4-FFF2-40B4-BE49-F238E27FC236}">
                <a16:creationId xmlns:a16="http://schemas.microsoft.com/office/drawing/2014/main" id="{00C20394-CEDD-7B05-C100-1178307C1F5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448030FD-34AA-5D70-79DF-144A39D55DB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010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22DB52BC-F483-63C4-C543-5F32EDFF0445}"/>
              </a:ext>
            </a:extLst>
          </p:cNvPr>
          <p:cNvPicPr>
            <a:picLocks noChangeAspect="1"/>
          </p:cNvPicPr>
          <p:nvPr/>
        </p:nvPicPr>
        <p:blipFill>
          <a:blip r:embed="rId2">
            <a:alphaModFix amt="5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Abgerundetes Rechteck 4"/>
          <p:cNvSpPr/>
          <p:nvPr/>
        </p:nvSpPr>
        <p:spPr>
          <a:xfrm>
            <a:off x="3171322" y="624356"/>
            <a:ext cx="5629278" cy="406427"/>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Grundlage eines Gerichts </a:t>
            </a:r>
            <a:endParaRPr lang="de-DE" sz="2400" dirty="0"/>
          </a:p>
        </p:txBody>
      </p:sp>
      <p:sp>
        <p:nvSpPr>
          <p:cNvPr id="12" name="Abgerundetes Rechteck 11"/>
          <p:cNvSpPr/>
          <p:nvPr/>
        </p:nvSpPr>
        <p:spPr>
          <a:xfrm>
            <a:off x="701380" y="1502228"/>
            <a:ext cx="11476877" cy="5149516"/>
          </a:xfrm>
          <a:prstGeom prst="round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600" dirty="0">
                <a:solidFill>
                  <a:schemeClr val="accent2">
                    <a:lumMod val="50000"/>
                  </a:schemeClr>
                </a:solidFill>
              </a:rPr>
              <a:t>Der GVP für die Verwaltung wird vom Präsidenten aufgestellt. Es handelt sich jeweils um behördeninterne Regelungen die keine Außenwirkung haben und/oder nicht die Rechtswidrigkeit eines Verwaltungsaktes begründen. </a:t>
            </a:r>
          </a:p>
          <a:p>
            <a:r>
              <a:rPr lang="de-DE" sz="1600" dirty="0">
                <a:solidFill>
                  <a:schemeClr val="accent2">
                    <a:lumMod val="50000"/>
                  </a:schemeClr>
                </a:solidFill>
              </a:rPr>
              <a:t>Gem. § 7 GGO I </a:t>
            </a:r>
          </a:p>
          <a:p>
            <a:r>
              <a:rPr lang="de-DE" sz="1600" b="1" dirty="0">
                <a:solidFill>
                  <a:schemeClr val="accent2">
                    <a:lumMod val="50000"/>
                  </a:schemeClr>
                </a:solidFill>
              </a:rPr>
              <a:t>(1) ist für jede Behörde wird ein Geschäftsverteilungsplan aufgestellt und auf dem Laufenden gehalten. </a:t>
            </a:r>
          </a:p>
          <a:p>
            <a:r>
              <a:rPr lang="de-DE" sz="1600" b="1" dirty="0">
                <a:solidFill>
                  <a:schemeClr val="accent2">
                    <a:lumMod val="50000"/>
                  </a:schemeClr>
                </a:solidFill>
              </a:rPr>
              <a:t>(2) ordnet der Geschäftsverteilungsplan die Aufgaben den Arbeitsgebieten in den Organisationseinheiten der</a:t>
            </a:r>
          </a:p>
          <a:p>
            <a:r>
              <a:rPr lang="de-DE" sz="1600" b="1" dirty="0">
                <a:solidFill>
                  <a:schemeClr val="accent2">
                    <a:lumMod val="50000"/>
                  </a:schemeClr>
                </a:solidFill>
              </a:rPr>
              <a:t>      Behörde zu und grenzt alle Arbeitsgebiete gegeneinander ab. Dabei sind die sachlichen Zuständigkeiten</a:t>
            </a:r>
          </a:p>
          <a:p>
            <a:r>
              <a:rPr lang="de-DE" sz="1600" b="1" dirty="0">
                <a:solidFill>
                  <a:schemeClr val="accent2">
                    <a:lumMod val="50000"/>
                  </a:schemeClr>
                </a:solidFill>
              </a:rPr>
              <a:t>      innerhalb der Behörde und die Funktionen (z. B. Referatsleitung) eindeutig festzulegen; </a:t>
            </a:r>
          </a:p>
          <a:p>
            <a:r>
              <a:rPr lang="de-DE" sz="1600" b="1" dirty="0">
                <a:solidFill>
                  <a:schemeClr val="accent2">
                    <a:lumMod val="50000"/>
                  </a:schemeClr>
                </a:solidFill>
              </a:rPr>
              <a:t>      Zuständigkeitsüberschneidungen sind zu vermeiden. Die Zuordnung der Dienstkraft zu einer</a:t>
            </a:r>
          </a:p>
          <a:p>
            <a:r>
              <a:rPr lang="de-DE" sz="1600" b="1" dirty="0">
                <a:solidFill>
                  <a:schemeClr val="accent2">
                    <a:lumMod val="50000"/>
                  </a:schemeClr>
                </a:solidFill>
              </a:rPr>
              <a:t>      Organisationseinheit und einer Führungskraft soll angestrebt werden. </a:t>
            </a:r>
          </a:p>
          <a:p>
            <a:r>
              <a:rPr lang="de-DE" sz="1600" b="1" dirty="0">
                <a:solidFill>
                  <a:schemeClr val="accent2">
                    <a:lumMod val="50000"/>
                  </a:schemeClr>
                </a:solidFill>
              </a:rPr>
              <a:t>(3) die Geschäftsverteilungspläne müssen mindestens enthalten: </a:t>
            </a:r>
            <a:br>
              <a:rPr lang="de-DE" sz="1600" b="1" dirty="0">
                <a:solidFill>
                  <a:schemeClr val="accent2">
                    <a:lumMod val="50000"/>
                  </a:schemeClr>
                </a:solidFill>
              </a:rPr>
            </a:br>
            <a:r>
              <a:rPr lang="de-DE" sz="1600" b="1" dirty="0">
                <a:solidFill>
                  <a:schemeClr val="accent2">
                    <a:lumMod val="50000"/>
                  </a:schemeClr>
                </a:solidFill>
              </a:rPr>
              <a:t>	1. die Beschreibung des Arbeitsgebiets in Stichworten, </a:t>
            </a:r>
          </a:p>
          <a:p>
            <a:r>
              <a:rPr lang="de-DE" sz="1600" b="1" dirty="0">
                <a:solidFill>
                  <a:schemeClr val="accent2">
                    <a:lumMod val="50000"/>
                  </a:schemeClr>
                </a:solidFill>
              </a:rPr>
              <a:t>	2. das Stellenzeichen, </a:t>
            </a:r>
          </a:p>
          <a:p>
            <a:r>
              <a:rPr lang="de-DE" sz="1600" b="1" dirty="0">
                <a:solidFill>
                  <a:schemeClr val="accent2">
                    <a:lumMod val="50000"/>
                  </a:schemeClr>
                </a:solidFill>
              </a:rPr>
              <a:t>	3. die Bewertung des Arbeitsgebietes/des Dienstpostens und die Art und Wertigkeit der ihm zugeordneten Stelle, </a:t>
            </a:r>
          </a:p>
          <a:p>
            <a:r>
              <a:rPr lang="de-DE" sz="1600" b="1" dirty="0">
                <a:solidFill>
                  <a:schemeClr val="accent2">
                    <a:lumMod val="50000"/>
                  </a:schemeClr>
                </a:solidFill>
              </a:rPr>
              <a:t>	4. den Namen der Stelleninhaberin oder des Stelleninhabers, </a:t>
            </a:r>
          </a:p>
          <a:p>
            <a:r>
              <a:rPr lang="de-DE" sz="1600" b="1" dirty="0">
                <a:solidFill>
                  <a:schemeClr val="accent2">
                    <a:lumMod val="50000"/>
                  </a:schemeClr>
                </a:solidFill>
              </a:rPr>
              <a:t>	5. die Funktion der Stelleninhaberin oder des Stelleninhabers (z. B. Referatsleitung), </a:t>
            </a:r>
          </a:p>
          <a:p>
            <a:r>
              <a:rPr lang="de-DE" sz="1600" b="1" dirty="0">
                <a:solidFill>
                  <a:schemeClr val="accent2">
                    <a:lumMod val="50000"/>
                  </a:schemeClr>
                </a:solidFill>
              </a:rPr>
              <a:t>	6. die Besoldungs-, Vergütungs- oder Lohngruppe der Stelleninhaberin oder des Stelleninhabers, </a:t>
            </a:r>
          </a:p>
          <a:p>
            <a:r>
              <a:rPr lang="de-DE" sz="1600" b="1" dirty="0">
                <a:solidFill>
                  <a:schemeClr val="accent2">
                    <a:lumMod val="50000"/>
                  </a:schemeClr>
                </a:solidFill>
              </a:rPr>
              <a:t>	7. die Vertretungsregelung. </a:t>
            </a:r>
          </a:p>
        </p:txBody>
      </p:sp>
      <p:sp>
        <p:nvSpPr>
          <p:cNvPr id="11" name="Abgerundetes Rechteck 10"/>
          <p:cNvSpPr/>
          <p:nvPr/>
        </p:nvSpPr>
        <p:spPr>
          <a:xfrm>
            <a:off x="701380" y="1078696"/>
            <a:ext cx="3152274" cy="485392"/>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t>Der GVP für die Verwaltung </a:t>
            </a:r>
          </a:p>
        </p:txBody>
      </p:sp>
      <p:sp>
        <p:nvSpPr>
          <p:cNvPr id="3" name="Abgerundetes Rechteck 28">
            <a:extLst>
              <a:ext uri="{FF2B5EF4-FFF2-40B4-BE49-F238E27FC236}">
                <a16:creationId xmlns:a16="http://schemas.microsoft.com/office/drawing/2014/main" id="{DA0EE985-4C98-C787-C769-F3024DB2AECD}"/>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4" name="Rechteck 3">
            <a:extLst>
              <a:ext uri="{FF2B5EF4-FFF2-40B4-BE49-F238E27FC236}">
                <a16:creationId xmlns:a16="http://schemas.microsoft.com/office/drawing/2014/main" id="{F3CFBC28-D9D0-95CF-B32E-BFE7D579AA00}"/>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6DAFC80E-C944-574D-9232-7320E78F0CC6}"/>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7D2628AD-A4F4-C247-63F0-AE30906067F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0815661" y="206348"/>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29259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1343</Words>
  <Application>Microsoft Office PowerPoint</Application>
  <PresentationFormat>Breitbild</PresentationFormat>
  <Paragraphs>111</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15</cp:revision>
  <dcterms:created xsi:type="dcterms:W3CDTF">2023-08-01T11:05:27Z</dcterms:created>
  <dcterms:modified xsi:type="dcterms:W3CDTF">2026-08-28T10:30:01Z</dcterms:modified>
</cp:coreProperties>
</file>