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2" r:id="rId4"/>
    <p:sldId id="263" r:id="rId5"/>
    <p:sldId id="265" r:id="rId6"/>
    <p:sldId id="269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D6F2"/>
    <a:srgbClr val="F65C7D"/>
    <a:srgbClr val="EED48A"/>
    <a:srgbClr val="F0C6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9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373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1110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769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971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221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9071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3253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5059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378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89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71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1FC25249-E1F3-7152-252D-918430F03892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KG-Ref.AF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5C392F6-5B76-4709-ABBE-AD90E8857C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41" y="23737"/>
            <a:ext cx="1001724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4" name="Abgerundetes Rechteck 3"/>
          <p:cNvSpPr/>
          <p:nvPr/>
        </p:nvSpPr>
        <p:spPr>
          <a:xfrm>
            <a:off x="3446487" y="1098950"/>
            <a:ext cx="5557838" cy="85122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200" dirty="0"/>
          </a:p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Kostenansatz und Gebühren</a:t>
            </a:r>
          </a:p>
          <a:p>
            <a:pPr algn="ctr"/>
            <a:endParaRPr lang="de-DE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1415265" y="2204487"/>
            <a:ext cx="5700713" cy="57296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Zuständigkeit für Kostenansatz</a:t>
            </a:r>
          </a:p>
        </p:txBody>
      </p:sp>
      <p:grpSp>
        <p:nvGrpSpPr>
          <p:cNvPr id="7" name="Gruppieren 6"/>
          <p:cNvGrpSpPr/>
          <p:nvPr/>
        </p:nvGrpSpPr>
        <p:grpSpPr>
          <a:xfrm>
            <a:off x="1415265" y="2976695"/>
            <a:ext cx="9578695" cy="1775863"/>
            <a:chOff x="1415265" y="2976695"/>
            <a:chExt cx="9578695" cy="1775863"/>
          </a:xfrm>
        </p:grpSpPr>
        <p:sp>
          <p:nvSpPr>
            <p:cNvPr id="5" name="Abgerundetes Rechteck 4"/>
            <p:cNvSpPr/>
            <p:nvPr/>
          </p:nvSpPr>
          <p:spPr>
            <a:xfrm>
              <a:off x="1514478" y="3143657"/>
              <a:ext cx="9479482" cy="1608901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b="1" dirty="0">
                  <a:solidFill>
                    <a:schemeClr val="accent1">
                      <a:lumMod val="50000"/>
                    </a:schemeClr>
                  </a:solidFill>
                </a:rPr>
                <a:t>Gericht des ersten Rechtszuges (§ 19 Abs. 1 S. 1 Nr. 1 GKG)</a:t>
              </a:r>
              <a:br>
                <a:rPr lang="de-DE" sz="2400" b="1" dirty="0">
                  <a:solidFill>
                    <a:schemeClr val="accent1">
                      <a:lumMod val="50000"/>
                    </a:schemeClr>
                  </a:solidFill>
                </a:rPr>
              </a:br>
              <a:r>
                <a:rPr lang="de-DE" sz="2400" b="1" dirty="0">
                  <a:solidFill>
                    <a:schemeClr val="accent1">
                      <a:lumMod val="50000"/>
                    </a:schemeClr>
                  </a:solidFill>
                </a:rPr>
                <a:t>bei Rechtsmittel das Rechtsmittelgericht (§ 19 Abs. 1 S. 1 Nr. 2 GKG)</a:t>
              </a:r>
            </a:p>
          </p:txBody>
        </p:sp>
        <p:sp>
          <p:nvSpPr>
            <p:cNvPr id="6" name="Abgerundetes Rechteck 5"/>
            <p:cNvSpPr/>
            <p:nvPr/>
          </p:nvSpPr>
          <p:spPr>
            <a:xfrm>
              <a:off x="1415265" y="2976695"/>
              <a:ext cx="2414588" cy="51707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sachlich</a:t>
              </a:r>
            </a:p>
          </p:txBody>
        </p:sp>
      </p:grpSp>
      <p:grpSp>
        <p:nvGrpSpPr>
          <p:cNvPr id="12" name="Gruppieren 11"/>
          <p:cNvGrpSpPr/>
          <p:nvPr/>
        </p:nvGrpSpPr>
        <p:grpSpPr>
          <a:xfrm>
            <a:off x="1415265" y="4860222"/>
            <a:ext cx="9578694" cy="1844646"/>
            <a:chOff x="1415265" y="4860222"/>
            <a:chExt cx="9578694" cy="1844646"/>
          </a:xfrm>
        </p:grpSpPr>
        <p:sp>
          <p:nvSpPr>
            <p:cNvPr id="11" name="Abgerundetes Rechteck 10"/>
            <p:cNvSpPr/>
            <p:nvPr/>
          </p:nvSpPr>
          <p:spPr>
            <a:xfrm>
              <a:off x="1514477" y="5095967"/>
              <a:ext cx="9479482" cy="1608901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b="1" dirty="0">
                  <a:solidFill>
                    <a:schemeClr val="accent1">
                      <a:lumMod val="50000"/>
                    </a:schemeClr>
                  </a:solidFill>
                </a:rPr>
                <a:t>Kostenbeamter (§ 1 </a:t>
              </a:r>
              <a:r>
                <a:rPr lang="de-DE" sz="2400" b="1" dirty="0" err="1">
                  <a:solidFill>
                    <a:schemeClr val="accent1">
                      <a:lumMod val="50000"/>
                    </a:schemeClr>
                  </a:solidFill>
                </a:rPr>
                <a:t>KostVfg</a:t>
              </a:r>
              <a:r>
                <a:rPr lang="de-DE" sz="2400" b="1" dirty="0">
                  <a:solidFill>
                    <a:schemeClr val="accent1">
                      <a:lumMod val="50000"/>
                    </a:schemeClr>
                  </a:solidFill>
                </a:rPr>
                <a:t>) = Beamter des mittleren oder </a:t>
              </a:r>
              <a:br>
                <a:rPr lang="de-DE" sz="2400" b="1" dirty="0">
                  <a:solidFill>
                    <a:schemeClr val="accent1">
                      <a:lumMod val="50000"/>
                    </a:schemeClr>
                  </a:solidFill>
                </a:rPr>
              </a:br>
              <a:r>
                <a:rPr lang="de-DE" sz="2400" b="1" dirty="0">
                  <a:solidFill>
                    <a:schemeClr val="accent1">
                      <a:lumMod val="50000"/>
                    </a:schemeClr>
                  </a:solidFill>
                </a:rPr>
                <a:t>	gehobenen Justizdienstes oder vergleichbarer Angestellter</a:t>
              </a:r>
            </a:p>
            <a:p>
              <a:pPr algn="ctr"/>
              <a:r>
                <a:rPr lang="de-DE" sz="2000" b="1" dirty="0">
                  <a:solidFill>
                    <a:schemeClr val="accent1">
                      <a:lumMod val="50000"/>
                    </a:schemeClr>
                  </a:solidFill>
                </a:rPr>
                <a:t>(gem. Regelung des jeweiligen Bundeslandes)</a:t>
              </a:r>
            </a:p>
          </p:txBody>
        </p:sp>
        <p:sp>
          <p:nvSpPr>
            <p:cNvPr id="10" name="Abgerundetes Rechteck 9"/>
            <p:cNvSpPr/>
            <p:nvPr/>
          </p:nvSpPr>
          <p:spPr>
            <a:xfrm>
              <a:off x="1415265" y="4860222"/>
              <a:ext cx="2414588" cy="51707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funktionell</a:t>
              </a:r>
            </a:p>
          </p:txBody>
        </p:sp>
      </p:grpSp>
      <p:sp>
        <p:nvSpPr>
          <p:cNvPr id="19" name="Gefaltete Ecke 18"/>
          <p:cNvSpPr/>
          <p:nvPr/>
        </p:nvSpPr>
        <p:spPr>
          <a:xfrm rot="726496">
            <a:off x="9662306" y="1964978"/>
            <a:ext cx="1422054" cy="1395167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19 GKG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7A4010FF-6A08-E77F-A752-51B956CF0CAB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Unterstützt mit KI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pic>
        <p:nvPicPr>
          <p:cNvPr id="15" name="Grafik 14" descr="image001">
            <a:extLst>
              <a:ext uri="{FF2B5EF4-FFF2-40B4-BE49-F238E27FC236}">
                <a16:creationId xmlns:a16="http://schemas.microsoft.com/office/drawing/2014/main" id="{3E7AF26A-33CC-A449-078C-E9529AFAF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536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image001">
            <a:extLst>
              <a:ext uri="{FF2B5EF4-FFF2-40B4-BE49-F238E27FC236}">
                <a16:creationId xmlns:a16="http://schemas.microsoft.com/office/drawing/2014/main" id="{42D4D453-CDEA-16DC-A9FC-68BEEB877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75DA430-88AF-75A8-4B27-2EB91C393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41" y="23737"/>
            <a:ext cx="1001724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4" name="Abgerundetes Rechteck 3"/>
          <p:cNvSpPr/>
          <p:nvPr/>
        </p:nvSpPr>
        <p:spPr>
          <a:xfrm>
            <a:off x="3446487" y="1093687"/>
            <a:ext cx="5557838" cy="85122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200" dirty="0"/>
          </a:p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Kostenansatz und Gebühren</a:t>
            </a:r>
          </a:p>
          <a:p>
            <a:pPr algn="ctr"/>
            <a:endParaRPr lang="de-DE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1345849" y="2044729"/>
            <a:ext cx="8858855" cy="57296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Vorschuss und Vorauszahlung → Kostennachricht</a:t>
            </a:r>
          </a:p>
        </p:txBody>
      </p:sp>
      <p:grpSp>
        <p:nvGrpSpPr>
          <p:cNvPr id="7" name="Gruppieren 6"/>
          <p:cNvGrpSpPr/>
          <p:nvPr/>
        </p:nvGrpSpPr>
        <p:grpSpPr>
          <a:xfrm>
            <a:off x="1324349" y="2804158"/>
            <a:ext cx="9669610" cy="1948400"/>
            <a:chOff x="1324349" y="2804158"/>
            <a:chExt cx="9669610" cy="1948400"/>
          </a:xfrm>
        </p:grpSpPr>
        <p:sp>
          <p:nvSpPr>
            <p:cNvPr id="5" name="Abgerundetes Rechteck 4"/>
            <p:cNvSpPr/>
            <p:nvPr/>
          </p:nvSpPr>
          <p:spPr>
            <a:xfrm>
              <a:off x="1345849" y="3143657"/>
              <a:ext cx="9648110" cy="1608901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800" b="1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algn="ctr"/>
              <a:r>
                <a:rPr lang="de-DE" sz="2800" b="1" dirty="0">
                  <a:solidFill>
                    <a:schemeClr val="accent1">
                      <a:lumMod val="50000"/>
                    </a:schemeClr>
                  </a:solidFill>
                </a:rPr>
                <a:t>§ 15 Abs. 1 </a:t>
              </a:r>
              <a:r>
                <a:rPr lang="de-DE" sz="2800" b="1" dirty="0" err="1">
                  <a:solidFill>
                    <a:schemeClr val="accent1">
                      <a:lumMod val="50000"/>
                    </a:schemeClr>
                  </a:solidFill>
                </a:rPr>
                <a:t>KostVfg</a:t>
              </a:r>
              <a:r>
                <a:rPr lang="de-DE" sz="2800" b="1" dirty="0">
                  <a:solidFill>
                    <a:schemeClr val="accent1">
                      <a:lumMod val="50000"/>
                    </a:schemeClr>
                  </a:solidFill>
                </a:rPr>
                <a:t> - Kosten </a:t>
              </a:r>
              <a:r>
                <a:rPr lang="de-DE" sz="28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alsbald nach Fälligkeit </a:t>
              </a:r>
              <a:r>
                <a:rPr lang="de-DE" sz="2800" b="1" dirty="0">
                  <a:solidFill>
                    <a:schemeClr val="accent1">
                      <a:lumMod val="50000"/>
                    </a:schemeClr>
                  </a:solidFill>
                </a:rPr>
                <a:t>ansetzen, </a:t>
              </a:r>
              <a:br>
                <a:rPr lang="de-DE" sz="2800" b="1" dirty="0">
                  <a:solidFill>
                    <a:schemeClr val="accent1">
                      <a:lumMod val="50000"/>
                    </a:schemeClr>
                  </a:solidFill>
                </a:rPr>
              </a:br>
              <a:r>
                <a:rPr lang="de-DE" sz="2800" b="1" dirty="0">
                  <a:solidFill>
                    <a:schemeClr val="accent1">
                      <a:lumMod val="50000"/>
                    </a:schemeClr>
                  </a:solidFill>
                </a:rPr>
                <a:t>	mithin Kostenvorschüsse berechnen, sobald diese zu leisten sind </a:t>
              </a:r>
              <a:br>
                <a:rPr lang="de-DE" sz="2800" dirty="0">
                  <a:solidFill>
                    <a:schemeClr val="accent1">
                      <a:lumMod val="50000"/>
                    </a:schemeClr>
                  </a:solidFill>
                </a:rPr>
              </a:br>
              <a:endParaRPr lang="de-DE" sz="28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6" name="Abgerundetes Rechteck 5"/>
            <p:cNvSpPr/>
            <p:nvPr/>
          </p:nvSpPr>
          <p:spPr>
            <a:xfrm>
              <a:off x="1324349" y="2804158"/>
              <a:ext cx="2414588" cy="51707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Grundsatz</a:t>
              </a:r>
            </a:p>
          </p:txBody>
        </p:sp>
      </p:grpSp>
      <p:sp>
        <p:nvSpPr>
          <p:cNvPr id="11" name="Abgerundetes Rechteck 10"/>
          <p:cNvSpPr/>
          <p:nvPr/>
        </p:nvSpPr>
        <p:spPr>
          <a:xfrm>
            <a:off x="1345849" y="4816648"/>
            <a:ext cx="9648110" cy="168359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Gerichtliche Leistungen/Handlungen dürfen jedoch 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nur, soweit im Gesetz bestimmt, von der vorherigen Zahlung der Gebühren bzw. eines Kostenvorschusses abhängig 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gemacht werden (§ 10 GKG)! </a:t>
            </a:r>
            <a:b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de-DE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Gefaltete Ecke 13"/>
          <p:cNvSpPr/>
          <p:nvPr/>
        </p:nvSpPr>
        <p:spPr>
          <a:xfrm rot="726496">
            <a:off x="9511060" y="262726"/>
            <a:ext cx="2048567" cy="1887498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Wichtige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Vorschriften!</a:t>
            </a:r>
          </a:p>
          <a:p>
            <a:pPr>
              <a:tabLst>
                <a:tab pos="2168525" algn="l"/>
              </a:tabLst>
            </a:pP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9" name="Gefaltete Ecke 18"/>
          <p:cNvSpPr/>
          <p:nvPr/>
        </p:nvSpPr>
        <p:spPr>
          <a:xfrm rot="356834">
            <a:off x="9593963" y="1352333"/>
            <a:ext cx="2048567" cy="1887498"/>
          </a:xfrm>
          <a:prstGeom prst="foldedCorner">
            <a:avLst/>
          </a:prstGeom>
          <a:solidFill>
            <a:srgbClr val="86D6F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  <a:p>
            <a:pPr>
              <a:tabLst>
                <a:tab pos="2168525" algn="l"/>
              </a:tabLst>
            </a:pPr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12 GKG </a:t>
            </a:r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für Gebühren</a:t>
            </a:r>
            <a:b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17 GKG </a:t>
            </a:r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für Auslagen</a:t>
            </a:r>
          </a:p>
        </p:txBody>
      </p:sp>
      <p:sp>
        <p:nvSpPr>
          <p:cNvPr id="13" name="Gefaltete Ecke 12"/>
          <p:cNvSpPr/>
          <p:nvPr/>
        </p:nvSpPr>
        <p:spPr>
          <a:xfrm>
            <a:off x="1124524" y="5613392"/>
            <a:ext cx="1148992" cy="1092108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10 GKG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7660898-400B-C7EB-22CB-3A2DC35D5A18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Unterstützt mit KI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FA0623E8-F652-BBEC-C708-3A72D9615B79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373466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1" grpId="0" animBg="1"/>
      <p:bldP spid="14" grpId="0" animBg="1"/>
      <p:bldP spid="19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0EE1427-713C-2CEE-6F07-21FF6AF8F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41" y="23737"/>
            <a:ext cx="1001724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1438591" y="1316160"/>
            <a:ext cx="8430027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Vorauszahlungs-/Vorschusspflicht gilt danach im Verfahren der I. Instanz für: 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5955658" y="3125277"/>
            <a:ext cx="5038302" cy="171675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8113" indent="0">
              <a:tabLst/>
            </a:pP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Kostenschuldner.: Kl. gem. § 22 Abs. 1 S. 1 GKG → </a:t>
            </a:r>
            <a:r>
              <a:rPr lang="de-DE" sz="2400" u="sng" dirty="0">
                <a:solidFill>
                  <a:schemeClr val="accent1">
                    <a:lumMod val="50000"/>
                  </a:schemeClr>
                </a:solidFill>
              </a:rPr>
              <a:t>Kostennachricht</a:t>
            </a: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138113" indent="0">
              <a:tabLst/>
            </a:pP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an </a:t>
            </a:r>
            <a:r>
              <a:rPr lang="de-DE" sz="2400" dirty="0" err="1">
                <a:solidFill>
                  <a:schemeClr val="accent1">
                    <a:lumMod val="50000"/>
                  </a:schemeClr>
                </a:solidFill>
              </a:rPr>
              <a:t>Prozessbevollm</a:t>
            </a: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. gem. </a:t>
            </a:r>
          </a:p>
          <a:p>
            <a:pPr marL="138113" indent="0">
              <a:tabLst/>
            </a:pP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§ 26 Abs. 6 </a:t>
            </a:r>
            <a:r>
              <a:rPr lang="de-DE" sz="2400" dirty="0" err="1">
                <a:solidFill>
                  <a:schemeClr val="accent1">
                    <a:lumMod val="50000"/>
                  </a:schemeClr>
                </a:solidFill>
              </a:rPr>
              <a:t>KostVfg</a:t>
            </a: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 oder Partei gem. </a:t>
            </a:r>
          </a:p>
          <a:p>
            <a:pPr marL="138113" indent="0">
              <a:tabLst/>
            </a:pP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§ 26 Abs. 1 </a:t>
            </a:r>
            <a:r>
              <a:rPr lang="de-DE" sz="2400" dirty="0" err="1">
                <a:solidFill>
                  <a:schemeClr val="accent1">
                    <a:lumMod val="50000"/>
                  </a:schemeClr>
                </a:solidFill>
              </a:rPr>
              <a:t>KostVfg</a:t>
            </a: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 </a:t>
            </a:r>
          </a:p>
        </p:txBody>
      </p:sp>
      <p:grpSp>
        <p:nvGrpSpPr>
          <p:cNvPr id="15" name="Gruppieren 14"/>
          <p:cNvGrpSpPr/>
          <p:nvPr/>
        </p:nvGrpSpPr>
        <p:grpSpPr>
          <a:xfrm>
            <a:off x="1371600" y="3185027"/>
            <a:ext cx="4635977" cy="685410"/>
            <a:chOff x="136004" y="3185027"/>
            <a:chExt cx="5871573" cy="685410"/>
          </a:xfrm>
          <a:solidFill>
            <a:schemeClr val="accent1">
              <a:lumMod val="75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4" name="Pfeil nach rechts 13"/>
            <p:cNvSpPr/>
            <p:nvPr/>
          </p:nvSpPr>
          <p:spPr>
            <a:xfrm>
              <a:off x="4662248" y="3268045"/>
              <a:ext cx="1345329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Abgerundetes Rechteck 11"/>
            <p:cNvSpPr/>
            <p:nvPr/>
          </p:nvSpPr>
          <p:spPr>
            <a:xfrm>
              <a:off x="136004" y="3185027"/>
              <a:ext cx="5198909" cy="685410"/>
            </a:xfrm>
            <a:prstGeom prst="round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1260031">
                <a:defRPr/>
              </a:pPr>
              <a:r>
                <a:rPr lang="de-DE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Klageerweiterung </a:t>
              </a:r>
            </a:p>
            <a:p>
              <a:pPr lvl="0" defTabSz="1260031">
                <a:defRPr/>
              </a:pPr>
              <a:r>
                <a:rPr lang="de-DE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§ 12 Abs. 1 S. 2 GKG</a:t>
              </a:r>
              <a:r>
                <a:rPr lang="de-DE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 </a:t>
              </a:r>
            </a:p>
          </p:txBody>
        </p:sp>
      </p:grpSp>
      <p:sp>
        <p:nvSpPr>
          <p:cNvPr id="13" name="Abgerundetes Rechteck 12"/>
          <p:cNvSpPr/>
          <p:nvPr/>
        </p:nvSpPr>
        <p:spPr>
          <a:xfrm>
            <a:off x="5969705" y="2324072"/>
            <a:ext cx="5024254" cy="76364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8113" indent="0">
              <a:tabLst/>
            </a:pP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Anforderung der Gebühr mit </a:t>
            </a:r>
            <a:r>
              <a:rPr lang="de-DE" sz="2400" u="sng" dirty="0">
                <a:solidFill>
                  <a:schemeClr val="accent1">
                    <a:lumMod val="50000"/>
                  </a:schemeClr>
                </a:solidFill>
              </a:rPr>
              <a:t>Kostennachricht</a:t>
            </a: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 </a:t>
            </a:r>
          </a:p>
        </p:txBody>
      </p:sp>
      <p:grpSp>
        <p:nvGrpSpPr>
          <p:cNvPr id="19" name="Gruppieren 18"/>
          <p:cNvGrpSpPr/>
          <p:nvPr/>
        </p:nvGrpSpPr>
        <p:grpSpPr>
          <a:xfrm>
            <a:off x="1371599" y="5058656"/>
            <a:ext cx="4598105" cy="1049332"/>
            <a:chOff x="127938" y="3682021"/>
            <a:chExt cx="5090454" cy="1049332"/>
          </a:xfrm>
          <a:solidFill>
            <a:schemeClr val="accent1">
              <a:lumMod val="75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8" name="Pfeil nach rechts 17"/>
            <p:cNvSpPr/>
            <p:nvPr/>
          </p:nvSpPr>
          <p:spPr>
            <a:xfrm>
              <a:off x="3873063" y="3968920"/>
              <a:ext cx="1345329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Abgerundetes Rechteck 15"/>
            <p:cNvSpPr/>
            <p:nvPr/>
          </p:nvSpPr>
          <p:spPr>
            <a:xfrm>
              <a:off x="127938" y="3682021"/>
              <a:ext cx="4544604" cy="1049332"/>
            </a:xfrm>
            <a:prstGeom prst="round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1260031">
                <a:defRPr/>
              </a:pPr>
              <a:r>
                <a:rPr lang="de-DE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1. + 2. Gerichtskostenhälfte beim Mahngericht</a:t>
              </a:r>
            </a:p>
            <a:p>
              <a:pPr lvl="0" defTabSz="1260031">
                <a:defRPr/>
              </a:pPr>
              <a:r>
                <a:rPr lang="de-DE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§ 12 Abs. 3 S. 2 + 3 GKG</a:t>
              </a:r>
            </a:p>
          </p:txBody>
        </p:sp>
      </p:grpSp>
      <p:sp>
        <p:nvSpPr>
          <p:cNvPr id="17" name="Abgerundetes Rechteck 16"/>
          <p:cNvSpPr/>
          <p:nvPr/>
        </p:nvSpPr>
        <p:spPr>
          <a:xfrm>
            <a:off x="5969706" y="5058656"/>
            <a:ext cx="5024254" cy="118860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Anforderung der Gebühr mit maschineller Kostennachricht  </a:t>
            </a:r>
          </a:p>
        </p:txBody>
      </p:sp>
      <p:sp>
        <p:nvSpPr>
          <p:cNvPr id="20" name="Gefaltete Ecke 19"/>
          <p:cNvSpPr/>
          <p:nvPr/>
        </p:nvSpPr>
        <p:spPr>
          <a:xfrm rot="169539">
            <a:off x="3460903" y="3849281"/>
            <a:ext cx="1892334" cy="1365349"/>
          </a:xfrm>
          <a:prstGeom prst="foldedCorner">
            <a:avLst/>
          </a:prstGeom>
          <a:solidFill>
            <a:srgbClr val="86D6F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Überwachung des Zahlungs-eingangs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4" name="Gefaltete Ecke 23"/>
          <p:cNvSpPr/>
          <p:nvPr/>
        </p:nvSpPr>
        <p:spPr>
          <a:xfrm rot="21386387">
            <a:off x="3488945" y="4949598"/>
            <a:ext cx="1892334" cy="1565409"/>
          </a:xfrm>
          <a:prstGeom prst="foldedCorner">
            <a:avLst/>
          </a:prstGeom>
          <a:solidFill>
            <a:srgbClr val="86D6F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durch Geschäfts-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stellen-</a:t>
            </a:r>
          </a:p>
          <a:p>
            <a:pPr algn="ctr"/>
            <a:r>
              <a:rPr lang="de-DE" sz="20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verwalter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31DB29A-F523-6D97-92DB-F978E785DFA7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Unterstützt mit KI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pic>
        <p:nvPicPr>
          <p:cNvPr id="10" name="Grafik 9" descr="image001">
            <a:extLst>
              <a:ext uri="{FF2B5EF4-FFF2-40B4-BE49-F238E27FC236}">
                <a16:creationId xmlns:a16="http://schemas.microsoft.com/office/drawing/2014/main" id="{5C70A5E6-24E7-B0CE-9579-B14E577BA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C13B9E25-A31B-11CC-B223-A44B99AF2DAA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KG-Ref.AF </a:t>
            </a:r>
          </a:p>
        </p:txBody>
      </p:sp>
      <p:grpSp>
        <p:nvGrpSpPr>
          <p:cNvPr id="11" name="Gruppieren 10"/>
          <p:cNvGrpSpPr/>
          <p:nvPr/>
        </p:nvGrpSpPr>
        <p:grpSpPr>
          <a:xfrm>
            <a:off x="1371600" y="2328359"/>
            <a:ext cx="4635977" cy="739282"/>
            <a:chOff x="359188" y="2776992"/>
            <a:chExt cx="4270179" cy="739282"/>
          </a:xfrm>
          <a:solidFill>
            <a:schemeClr val="accent1">
              <a:lumMod val="75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6" name="Pfeil nach rechts 5"/>
            <p:cNvSpPr/>
            <p:nvPr/>
          </p:nvSpPr>
          <p:spPr>
            <a:xfrm>
              <a:off x="3650959" y="2902460"/>
              <a:ext cx="978408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Abgerundetes Rechteck 4"/>
            <p:cNvSpPr/>
            <p:nvPr/>
          </p:nvSpPr>
          <p:spPr>
            <a:xfrm>
              <a:off x="359188" y="2776992"/>
              <a:ext cx="3780976" cy="739282"/>
            </a:xfrm>
            <a:prstGeom prst="round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1260031">
                <a:defRPr/>
              </a:pPr>
              <a:r>
                <a:rPr lang="de-DE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Klageerhebung </a:t>
              </a:r>
            </a:p>
            <a:p>
              <a:pPr lvl="0" defTabSz="1260031">
                <a:defRPr/>
              </a:pPr>
              <a:r>
                <a:rPr lang="de-DE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§ 12 Abs. 1 S. 1 GKG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223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3" grpId="0" animBg="1"/>
      <p:bldP spid="17" grpId="0" animBg="1"/>
      <p:bldP spid="20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9AE4557-74FD-B4EC-A6EB-1F24DFE83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41" y="23737"/>
            <a:ext cx="1001724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7" name="Abgerundetes Rechteck 6"/>
          <p:cNvSpPr/>
          <p:nvPr/>
        </p:nvSpPr>
        <p:spPr>
          <a:xfrm>
            <a:off x="5969705" y="3291817"/>
            <a:ext cx="5024254" cy="277332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8113" indent="0">
              <a:tabLst/>
            </a:pP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soweit Höhe + Zahlungsfrist durch das Gericht bestimmt =&gt; 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keine </a:t>
            </a: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Kostennachricht erforderlich (§ 26 Abs. 3 </a:t>
            </a:r>
            <a:r>
              <a:rPr lang="de-DE" sz="2400" dirty="0" err="1">
                <a:solidFill>
                  <a:schemeClr val="accent1">
                    <a:lumMod val="50000"/>
                  </a:schemeClr>
                </a:solidFill>
              </a:rPr>
              <a:t>KostVfg</a:t>
            </a: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), sondern Übersendung (Expedition) der Entscheidung (</a:t>
            </a:r>
            <a:r>
              <a:rPr lang="de-DE" sz="2400" dirty="0" err="1">
                <a:solidFill>
                  <a:schemeClr val="accent1">
                    <a:lumMod val="50000"/>
                  </a:schemeClr>
                </a:solidFill>
              </a:rPr>
              <a:t>Beweisbeschl</a:t>
            </a: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.) nebst Überweisungsträger an Schuldner 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1609254" y="1337062"/>
            <a:ext cx="8973491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Vorauszahlungs-/Vorschusspflicht gilt danach im Verfahren der I. Instanz für: </a:t>
            </a:r>
          </a:p>
        </p:txBody>
      </p:sp>
      <p:grpSp>
        <p:nvGrpSpPr>
          <p:cNvPr id="11" name="Gruppieren 10"/>
          <p:cNvGrpSpPr/>
          <p:nvPr/>
        </p:nvGrpSpPr>
        <p:grpSpPr>
          <a:xfrm>
            <a:off x="1423358" y="3495776"/>
            <a:ext cx="4584220" cy="739282"/>
            <a:chOff x="359188" y="2776992"/>
            <a:chExt cx="4270179" cy="739282"/>
          </a:xfrm>
          <a:solidFill>
            <a:schemeClr val="accent1">
              <a:lumMod val="75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6" name="Pfeil nach rechts 5"/>
            <p:cNvSpPr/>
            <p:nvPr/>
          </p:nvSpPr>
          <p:spPr>
            <a:xfrm>
              <a:off x="3650959" y="2902460"/>
              <a:ext cx="978408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Abgerundetes Rechteck 4"/>
            <p:cNvSpPr/>
            <p:nvPr/>
          </p:nvSpPr>
          <p:spPr>
            <a:xfrm>
              <a:off x="359188" y="2776992"/>
              <a:ext cx="3780976" cy="739282"/>
            </a:xfrm>
            <a:prstGeom prst="round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1260031">
                <a:defRPr/>
              </a:pPr>
              <a:r>
                <a:rPr lang="de-DE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Zeugen-/SV-Auslagen </a:t>
              </a:r>
            </a:p>
            <a:p>
              <a:pPr lvl="0" defTabSz="1260031">
                <a:defRPr/>
              </a:pPr>
              <a:r>
                <a:rPr lang="de-DE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§ 17 Abs. 1 GKG</a:t>
              </a:r>
              <a:r>
                <a:rPr lang="de-DE" sz="2000" dirty="0">
                  <a:solidFill>
                    <a:schemeClr val="tx1"/>
                  </a:solidFill>
                </a:rPr>
                <a:t> </a:t>
              </a:r>
            </a:p>
          </p:txBody>
        </p:sp>
      </p:grpSp>
      <p:grpSp>
        <p:nvGrpSpPr>
          <p:cNvPr id="15" name="Gruppieren 14"/>
          <p:cNvGrpSpPr/>
          <p:nvPr/>
        </p:nvGrpSpPr>
        <p:grpSpPr>
          <a:xfrm>
            <a:off x="1423358" y="2355222"/>
            <a:ext cx="4584220" cy="1073777"/>
            <a:chOff x="110044" y="3184341"/>
            <a:chExt cx="5897533" cy="768209"/>
          </a:xfrm>
          <a:solidFill>
            <a:schemeClr val="accent1">
              <a:lumMod val="75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4" name="Pfeil nach rechts 13"/>
            <p:cNvSpPr/>
            <p:nvPr/>
          </p:nvSpPr>
          <p:spPr>
            <a:xfrm>
              <a:off x="4662248" y="3268045"/>
              <a:ext cx="1345329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Abgerundetes Rechteck 11"/>
            <p:cNvSpPr/>
            <p:nvPr/>
          </p:nvSpPr>
          <p:spPr>
            <a:xfrm>
              <a:off x="110044" y="3184341"/>
              <a:ext cx="5198910" cy="768209"/>
            </a:xfrm>
            <a:prstGeom prst="round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ggf. Zwangsvollstreckungs-sachen  </a:t>
              </a:r>
              <a:r>
                <a:rPr lang="de-DE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§ 12 Abs. 5, 6 GKG </a:t>
              </a:r>
              <a:r>
                <a:rPr lang="de-DE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 </a:t>
              </a:r>
            </a:p>
          </p:txBody>
        </p:sp>
      </p:grpSp>
      <p:sp>
        <p:nvSpPr>
          <p:cNvPr id="13" name="Abgerundetes Rechteck 12"/>
          <p:cNvSpPr/>
          <p:nvPr/>
        </p:nvSpPr>
        <p:spPr>
          <a:xfrm>
            <a:off x="6007578" y="2328359"/>
            <a:ext cx="4986381" cy="76364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8113" indent="0">
              <a:tabLst/>
            </a:pP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Kostennachricht an Antragsteller</a:t>
            </a:r>
          </a:p>
        </p:txBody>
      </p:sp>
      <p:sp>
        <p:nvSpPr>
          <p:cNvPr id="20" name="Gefaltete Ecke 19"/>
          <p:cNvSpPr/>
          <p:nvPr/>
        </p:nvSpPr>
        <p:spPr>
          <a:xfrm rot="21179962">
            <a:off x="2620164" y="3995806"/>
            <a:ext cx="1892334" cy="1365349"/>
          </a:xfrm>
          <a:prstGeom prst="foldedCorner">
            <a:avLst/>
          </a:prstGeom>
          <a:solidFill>
            <a:srgbClr val="86D6F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Überwachung des Zahlungs-eingangs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4" name="Gefaltete Ecke 23"/>
          <p:cNvSpPr/>
          <p:nvPr/>
        </p:nvSpPr>
        <p:spPr>
          <a:xfrm rot="21386387">
            <a:off x="2892237" y="5082216"/>
            <a:ext cx="1892334" cy="1565409"/>
          </a:xfrm>
          <a:prstGeom prst="foldedCorner">
            <a:avLst/>
          </a:prstGeom>
          <a:solidFill>
            <a:srgbClr val="86D6F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durch Geschäfts-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stellen-</a:t>
            </a:r>
          </a:p>
          <a:p>
            <a:pPr algn="ctr"/>
            <a:r>
              <a:rPr lang="de-DE" sz="20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verwalter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1D669F7B-225F-4DCA-653A-61637B8EDF23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Unterstützt mit KI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pic>
        <p:nvPicPr>
          <p:cNvPr id="10" name="Grafik 9" descr="image001">
            <a:extLst>
              <a:ext uri="{FF2B5EF4-FFF2-40B4-BE49-F238E27FC236}">
                <a16:creationId xmlns:a16="http://schemas.microsoft.com/office/drawing/2014/main" id="{2127A9FF-EB66-15DF-0417-ED6296534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ED6ABA19-D0D4-B469-844B-40A40B4C418A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283145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13" grpId="0" animBg="1"/>
      <p:bldP spid="20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7B14056-6A24-CF1C-3C4B-695BCA69F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41" y="23737"/>
            <a:ext cx="1001724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1404498" y="1554483"/>
            <a:ext cx="7813016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Immer Beachten beim erstellen eines Kostenansatz, also einer Kostenrechnung: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4697967" y="2823890"/>
            <a:ext cx="4271849" cy="11418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>
                <a:solidFill>
                  <a:schemeClr val="tx1"/>
                </a:solidFill>
              </a:rPr>
              <a:t>Der Mindestbetrag einer Gebühr ist </a:t>
            </a:r>
            <a:r>
              <a:rPr lang="de-DE" sz="2400" b="1" u="sng" dirty="0">
                <a:solidFill>
                  <a:schemeClr val="tx1"/>
                </a:solidFill>
              </a:rPr>
              <a:t>15 Euro</a:t>
            </a:r>
            <a:r>
              <a:rPr lang="de-DE" sz="2400" dirty="0">
                <a:solidFill>
                  <a:schemeClr val="tx1"/>
                </a:solidFill>
              </a:rPr>
              <a:t>. </a:t>
            </a:r>
          </a:p>
        </p:txBody>
      </p:sp>
      <p:sp>
        <p:nvSpPr>
          <p:cNvPr id="16" name="Abgerundetes Rechteck 12">
            <a:extLst>
              <a:ext uri="{FF2B5EF4-FFF2-40B4-BE49-F238E27FC236}">
                <a16:creationId xmlns:a16="http://schemas.microsoft.com/office/drawing/2014/main" id="{53CD67FF-4183-4562-BE53-FADEE9F05B97}"/>
              </a:ext>
            </a:extLst>
          </p:cNvPr>
          <p:cNvSpPr/>
          <p:nvPr/>
        </p:nvSpPr>
        <p:spPr>
          <a:xfrm>
            <a:off x="3091217" y="4310825"/>
            <a:ext cx="7592666" cy="1865972"/>
          </a:xfrm>
          <a:prstGeom prst="roundRect">
            <a:avLst/>
          </a:prstGeom>
          <a:solidFill>
            <a:srgbClr val="86D6F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>
                <a:solidFill>
                  <a:schemeClr val="tx1"/>
                </a:solidFill>
              </a:rPr>
              <a:t>Gebühren werden auf den nächstliegenden Cent auf- oder abgerundet; 0,5 Cent werden aufgerundet.</a:t>
            </a:r>
          </a:p>
        </p:txBody>
      </p:sp>
      <p:sp>
        <p:nvSpPr>
          <p:cNvPr id="17" name="Pfeil nach rechts 5">
            <a:extLst>
              <a:ext uri="{FF2B5EF4-FFF2-40B4-BE49-F238E27FC236}">
                <a16:creationId xmlns:a16="http://schemas.microsoft.com/office/drawing/2014/main" id="{6862DC59-FC2D-47D5-8AD5-F6D650DA16EB}"/>
              </a:ext>
            </a:extLst>
          </p:cNvPr>
          <p:cNvSpPr/>
          <p:nvPr/>
        </p:nvSpPr>
        <p:spPr>
          <a:xfrm rot="2913067">
            <a:off x="2666699" y="3775106"/>
            <a:ext cx="1580531" cy="48463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Gefaltete Ecke 23"/>
          <p:cNvSpPr/>
          <p:nvPr/>
        </p:nvSpPr>
        <p:spPr>
          <a:xfrm rot="21386387">
            <a:off x="8491052" y="2637633"/>
            <a:ext cx="1713086" cy="1582734"/>
          </a:xfrm>
          <a:prstGeom prst="foldedCorner">
            <a:avLst/>
          </a:prstGeom>
          <a:solidFill>
            <a:srgbClr val="F65C7D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Mindest-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Gebühr!</a:t>
            </a:r>
          </a:p>
        </p:txBody>
      </p:sp>
      <p:sp>
        <p:nvSpPr>
          <p:cNvPr id="18" name="Gefaltete Ecke 23">
            <a:extLst>
              <a:ext uri="{FF2B5EF4-FFF2-40B4-BE49-F238E27FC236}">
                <a16:creationId xmlns:a16="http://schemas.microsoft.com/office/drawing/2014/main" id="{1546E339-7B18-4FED-ABE0-1438A4A15F08}"/>
              </a:ext>
            </a:extLst>
          </p:cNvPr>
          <p:cNvSpPr/>
          <p:nvPr/>
        </p:nvSpPr>
        <p:spPr>
          <a:xfrm rot="207782">
            <a:off x="1460360" y="4192923"/>
            <a:ext cx="1713086" cy="1582734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2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Kauf-</a:t>
            </a:r>
          </a:p>
          <a:p>
            <a:pPr algn="ctr"/>
            <a:r>
              <a:rPr lang="de-DE" sz="22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männische Rundung!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529A73B-5FB5-6EFE-3174-474B6D0D4D39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Unterstützt mit KI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pic>
        <p:nvPicPr>
          <p:cNvPr id="9" name="Grafik 8" descr="image001">
            <a:extLst>
              <a:ext uri="{FF2B5EF4-FFF2-40B4-BE49-F238E27FC236}">
                <a16:creationId xmlns:a16="http://schemas.microsoft.com/office/drawing/2014/main" id="{B7E2D56E-0223-6C65-CD39-7D737AC0B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5D96C0FC-F3FE-CF59-AB7C-A1A9405C6765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KG-Ref.AF </a:t>
            </a:r>
          </a:p>
        </p:txBody>
      </p:sp>
      <p:grpSp>
        <p:nvGrpSpPr>
          <p:cNvPr id="11" name="Gruppieren 10"/>
          <p:cNvGrpSpPr/>
          <p:nvPr/>
        </p:nvGrpSpPr>
        <p:grpSpPr>
          <a:xfrm>
            <a:off x="1404498" y="2993928"/>
            <a:ext cx="3195563" cy="739282"/>
            <a:chOff x="359188" y="2776992"/>
            <a:chExt cx="2475449" cy="739282"/>
          </a:xfrm>
          <a:solidFill>
            <a:schemeClr val="accent1">
              <a:lumMod val="75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6" name="Pfeil nach rechts 5"/>
            <p:cNvSpPr/>
            <p:nvPr/>
          </p:nvSpPr>
          <p:spPr>
            <a:xfrm>
              <a:off x="1856229" y="2904317"/>
              <a:ext cx="978408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Abgerundetes Rechteck 4"/>
            <p:cNvSpPr/>
            <p:nvPr/>
          </p:nvSpPr>
          <p:spPr>
            <a:xfrm>
              <a:off x="359188" y="2776992"/>
              <a:ext cx="1558335" cy="739282"/>
            </a:xfrm>
            <a:prstGeom prst="round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1260031">
                <a:defRPr/>
              </a:pPr>
              <a:r>
                <a:rPr lang="de-DE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§ 34 II GKG</a:t>
              </a:r>
              <a:endParaRPr lang="de-DE" sz="20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387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24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F3C99B8-873B-F72C-32A9-5A5351F1440C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Unterstützt mit KI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pic>
        <p:nvPicPr>
          <p:cNvPr id="9" name="Grafik 8" descr="image001">
            <a:extLst>
              <a:ext uri="{FF2B5EF4-FFF2-40B4-BE49-F238E27FC236}">
                <a16:creationId xmlns:a16="http://schemas.microsoft.com/office/drawing/2014/main" id="{7FE3089F-912F-ED2D-E259-7185AEB60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A4C23A1B-3C6C-8DE6-6527-CD44351A4927}"/>
              </a:ext>
            </a:extLst>
          </p:cNvPr>
          <p:cNvSpPr/>
          <p:nvPr/>
        </p:nvSpPr>
        <p:spPr>
          <a:xfrm>
            <a:off x="10901411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KG-Ref.AF </a:t>
            </a:r>
          </a:p>
        </p:txBody>
      </p:sp>
      <p:sp>
        <p:nvSpPr>
          <p:cNvPr id="12" name="Sprechblase: oval 11">
            <a:extLst>
              <a:ext uri="{FF2B5EF4-FFF2-40B4-BE49-F238E27FC236}">
                <a16:creationId xmlns:a16="http://schemas.microsoft.com/office/drawing/2014/main" id="{E86DA94B-43B6-C57E-9427-16ED4BA478DC}"/>
              </a:ext>
            </a:extLst>
          </p:cNvPr>
          <p:cNvSpPr/>
          <p:nvPr/>
        </p:nvSpPr>
        <p:spPr>
          <a:xfrm>
            <a:off x="7563173" y="2917556"/>
            <a:ext cx="2898184" cy="1328980"/>
          </a:xfrm>
          <a:prstGeom prst="wedgeEllipseCallout">
            <a:avLst>
              <a:gd name="adj1" fmla="val -30993"/>
              <a:gd name="adj2" fmla="val 6483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accent1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Ü 001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253471E-B35F-B0DD-7034-E76FB2F25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79" y="0"/>
            <a:ext cx="119872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23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454</Words>
  <Application>Microsoft Office PowerPoint</Application>
  <PresentationFormat>Breitbild</PresentationFormat>
  <Paragraphs>76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34</cp:revision>
  <dcterms:created xsi:type="dcterms:W3CDTF">2023-05-04T13:22:15Z</dcterms:created>
  <dcterms:modified xsi:type="dcterms:W3CDTF">2026-10-02T07:17:44Z</dcterms:modified>
</cp:coreProperties>
</file>