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</p:sldIdLst>
  <p:sldSz cx="12192000" cy="6858000"/>
  <p:notesSz cx="6858000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94660"/>
  </p:normalViewPr>
  <p:slideViewPr>
    <p:cSldViewPr snapToGrid="0">
      <p:cViewPr varScale="1">
        <p:scale>
          <a:sx n="81" d="100"/>
          <a:sy n="81" d="100"/>
        </p:scale>
        <p:origin x="9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26B2-8E92-45D7-B834-278D20FB8C3A}" type="datetimeFigureOut">
              <a:rPr lang="de-DE" smtClean="0"/>
              <a:t>19.02.2026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E14A-DE41-431D-A91A-4C9638E189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2752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26B2-8E92-45D7-B834-278D20FB8C3A}" type="datetimeFigureOut">
              <a:rPr lang="de-DE" smtClean="0"/>
              <a:t>19.02.2026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E14A-DE41-431D-A91A-4C9638E189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471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26B2-8E92-45D7-B834-278D20FB8C3A}" type="datetimeFigureOut">
              <a:rPr lang="de-DE" smtClean="0"/>
              <a:t>19.02.2026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E14A-DE41-431D-A91A-4C9638E189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0284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26B2-8E92-45D7-B834-278D20FB8C3A}" type="datetimeFigureOut">
              <a:rPr lang="de-DE" smtClean="0"/>
              <a:t>19.02.2026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E14A-DE41-431D-A91A-4C9638E189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5150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26B2-8E92-45D7-B834-278D20FB8C3A}" type="datetimeFigureOut">
              <a:rPr lang="de-DE" smtClean="0"/>
              <a:t>19.02.2026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E14A-DE41-431D-A91A-4C9638E189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333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26B2-8E92-45D7-B834-278D20FB8C3A}" type="datetimeFigureOut">
              <a:rPr lang="de-DE" smtClean="0"/>
              <a:t>19.02.2026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E14A-DE41-431D-A91A-4C9638E189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6910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26B2-8E92-45D7-B834-278D20FB8C3A}" type="datetimeFigureOut">
              <a:rPr lang="de-DE" smtClean="0"/>
              <a:t>19.02.2026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E14A-DE41-431D-A91A-4C9638E189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9605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26B2-8E92-45D7-B834-278D20FB8C3A}" type="datetimeFigureOut">
              <a:rPr lang="de-DE" smtClean="0"/>
              <a:t>19.02.2026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E14A-DE41-431D-A91A-4C9638E189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4790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26B2-8E92-45D7-B834-278D20FB8C3A}" type="datetimeFigureOut">
              <a:rPr lang="de-DE" smtClean="0"/>
              <a:t>19.02.2026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E14A-DE41-431D-A91A-4C9638E189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22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26B2-8E92-45D7-B834-278D20FB8C3A}" type="datetimeFigureOut">
              <a:rPr lang="de-DE" smtClean="0"/>
              <a:t>19.02.2026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E14A-DE41-431D-A91A-4C9638E189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886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26B2-8E92-45D7-B834-278D20FB8C3A}" type="datetimeFigureOut">
              <a:rPr lang="de-DE" smtClean="0"/>
              <a:t>19.02.2026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E14A-DE41-431D-A91A-4C9638E189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956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426B2-8E92-45D7-B834-278D20FB8C3A}" type="datetimeFigureOut">
              <a:rPr lang="de-DE" smtClean="0"/>
              <a:t>19.02.2026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9E14A-DE41-431D-A91A-4C9638E1891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2311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48A4E501-344E-4718-AFE9-5CCE1A1CA9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1551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FFAB66A5-4BCB-488A-B12E-D561FF62FBB1}"/>
              </a:ext>
            </a:extLst>
          </p:cNvPr>
          <p:cNvSpPr/>
          <p:nvPr/>
        </p:nvSpPr>
        <p:spPr>
          <a:xfrm>
            <a:off x="2668172" y="1238250"/>
            <a:ext cx="6855656" cy="484045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000" dirty="0">
              <a:solidFill>
                <a:schemeClr val="bg1"/>
              </a:solidFill>
            </a:endParaRPr>
          </a:p>
          <a:p>
            <a:pPr algn="ctr"/>
            <a:r>
              <a:rPr lang="de-DE" sz="6000" dirty="0">
                <a:solidFill>
                  <a:schemeClr val="bg1"/>
                </a:solidFill>
              </a:rPr>
              <a:t>Wie zitiere ich ein Gesetz richtig:</a:t>
            </a:r>
            <a:endParaRPr lang="de-DE" sz="660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174D6400-250E-4F2C-8807-EFC8CC0F9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843" y="1445682"/>
            <a:ext cx="976313" cy="173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73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4">
            <a:extLst>
              <a:ext uri="{FF2B5EF4-FFF2-40B4-BE49-F238E27FC236}">
                <a16:creationId xmlns:a16="http://schemas.microsoft.com/office/drawing/2014/main" id="{85570D64-950E-40BA-8F86-527535F8A8EF}"/>
              </a:ext>
            </a:extLst>
          </p:cNvPr>
          <p:cNvSpPr/>
          <p:nvPr/>
        </p:nvSpPr>
        <p:spPr>
          <a:xfrm>
            <a:off x="1400173" y="500731"/>
            <a:ext cx="9391652" cy="128674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zitiere ich ein Gesetz richtig: </a:t>
            </a:r>
            <a:endParaRPr lang="de-DE" sz="4000" dirty="0"/>
          </a:p>
        </p:txBody>
      </p:sp>
      <p:sp>
        <p:nvSpPr>
          <p:cNvPr id="8" name="Abgerundetes Rechteck 5">
            <a:extLst>
              <a:ext uri="{FF2B5EF4-FFF2-40B4-BE49-F238E27FC236}">
                <a16:creationId xmlns:a16="http://schemas.microsoft.com/office/drawing/2014/main" id="{4D2A106C-1DB7-498B-B65D-8BB703CB5CD3}"/>
              </a:ext>
            </a:extLst>
          </p:cNvPr>
          <p:cNvSpPr/>
          <p:nvPr/>
        </p:nvSpPr>
        <p:spPr>
          <a:xfrm>
            <a:off x="2152650" y="2118357"/>
            <a:ext cx="7886698" cy="3205014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de-DE" sz="3600" dirty="0">
                <a:solidFill>
                  <a:schemeClr val="bg1"/>
                </a:solidFill>
              </a:rPr>
              <a:t>möglichst </a:t>
            </a:r>
            <a:r>
              <a:rPr lang="de-D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genau</a:t>
            </a:r>
            <a:r>
              <a:rPr lang="de-DE" sz="3600" dirty="0">
                <a:solidFill>
                  <a:schemeClr val="bg1"/>
                </a:solidFill>
              </a:rPr>
              <a:t> – also mit dem jeweiligen </a:t>
            </a:r>
            <a:r>
              <a:rPr lang="de-D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Absatz</a:t>
            </a:r>
            <a:r>
              <a:rPr lang="de-DE" sz="3600" dirty="0">
                <a:solidFill>
                  <a:schemeClr val="bg1"/>
                </a:solidFill>
              </a:rPr>
              <a:t> und ggf. dem </a:t>
            </a:r>
            <a:r>
              <a:rPr lang="de-D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Satz </a:t>
            </a:r>
          </a:p>
        </p:txBody>
      </p:sp>
    </p:spTree>
    <p:extLst>
      <p:ext uri="{BB962C8B-B14F-4D97-AF65-F5344CB8AC3E}">
        <p14:creationId xmlns:p14="http://schemas.microsoft.com/office/powerpoint/2010/main" val="2767529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4">
            <a:extLst>
              <a:ext uri="{FF2B5EF4-FFF2-40B4-BE49-F238E27FC236}">
                <a16:creationId xmlns:a16="http://schemas.microsoft.com/office/drawing/2014/main" id="{85570D64-950E-40BA-8F86-527535F8A8EF}"/>
              </a:ext>
            </a:extLst>
          </p:cNvPr>
          <p:cNvSpPr/>
          <p:nvPr/>
        </p:nvSpPr>
        <p:spPr>
          <a:xfrm>
            <a:off x="1400173" y="500731"/>
            <a:ext cx="9391652" cy="128674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zitiere ich ein Gesetz richtig: </a:t>
            </a:r>
            <a:endParaRPr lang="de-DE" sz="4000" dirty="0"/>
          </a:p>
        </p:txBody>
      </p:sp>
      <p:sp>
        <p:nvSpPr>
          <p:cNvPr id="8" name="Abgerundetes Rechteck 5">
            <a:extLst>
              <a:ext uri="{FF2B5EF4-FFF2-40B4-BE49-F238E27FC236}">
                <a16:creationId xmlns:a16="http://schemas.microsoft.com/office/drawing/2014/main" id="{4D2A106C-1DB7-498B-B65D-8BB703CB5CD3}"/>
              </a:ext>
            </a:extLst>
          </p:cNvPr>
          <p:cNvSpPr/>
          <p:nvPr/>
        </p:nvSpPr>
        <p:spPr>
          <a:xfrm>
            <a:off x="1504948" y="2032632"/>
            <a:ext cx="9182102" cy="423891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de-DE" sz="3600" dirty="0">
                <a:solidFill>
                  <a:schemeClr val="bg1"/>
                </a:solidFill>
              </a:rPr>
              <a:t>§		= Paragraph</a:t>
            </a:r>
          </a:p>
          <a:p>
            <a:pPr>
              <a:lnSpc>
                <a:spcPct val="150000"/>
              </a:lnSpc>
            </a:pPr>
            <a:r>
              <a:rPr lang="de-DE" sz="3600" dirty="0">
                <a:solidFill>
                  <a:schemeClr val="bg1"/>
                </a:solidFill>
              </a:rPr>
              <a:t>Absatz	= Abs. oder röm. Zahlen (I, II …)</a:t>
            </a:r>
          </a:p>
          <a:p>
            <a:pPr>
              <a:lnSpc>
                <a:spcPct val="150000"/>
              </a:lnSpc>
            </a:pPr>
            <a:r>
              <a:rPr lang="de-DE" sz="3600" dirty="0">
                <a:solidFill>
                  <a:schemeClr val="bg1"/>
                </a:solidFill>
              </a:rPr>
              <a:t>Satz 		= S. und die jeweilige </a:t>
            </a:r>
            <a:r>
              <a:rPr lang="de-DE" sz="3600" dirty="0" err="1">
                <a:solidFill>
                  <a:schemeClr val="bg1"/>
                </a:solidFill>
              </a:rPr>
              <a:t>Satzzahl</a:t>
            </a:r>
            <a:r>
              <a:rPr lang="de-DE" sz="36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de-DE" sz="3600" dirty="0">
                <a:solidFill>
                  <a:schemeClr val="bg1"/>
                </a:solidFill>
              </a:rPr>
              <a:t>Nummer	= Nr. und die jeweilige Nummer </a:t>
            </a:r>
          </a:p>
          <a:p>
            <a:pPr>
              <a:lnSpc>
                <a:spcPct val="150000"/>
              </a:lnSpc>
            </a:pPr>
            <a:r>
              <a:rPr lang="de-DE" sz="3600" dirty="0">
                <a:solidFill>
                  <a:schemeClr val="bg1"/>
                </a:solidFill>
              </a:rPr>
              <a:t>Halbsatz 	= </a:t>
            </a:r>
            <a:r>
              <a:rPr lang="de-DE" sz="3600" dirty="0" err="1">
                <a:solidFill>
                  <a:schemeClr val="bg1"/>
                </a:solidFill>
              </a:rPr>
              <a:t>Halbs</a:t>
            </a:r>
            <a:r>
              <a:rPr lang="de-DE" sz="36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6090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4">
            <a:extLst>
              <a:ext uri="{FF2B5EF4-FFF2-40B4-BE49-F238E27FC236}">
                <a16:creationId xmlns:a16="http://schemas.microsoft.com/office/drawing/2014/main" id="{85570D64-950E-40BA-8F86-527535F8A8EF}"/>
              </a:ext>
            </a:extLst>
          </p:cNvPr>
          <p:cNvSpPr/>
          <p:nvPr/>
        </p:nvSpPr>
        <p:spPr>
          <a:xfrm>
            <a:off x="1400173" y="500731"/>
            <a:ext cx="9391652" cy="128674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zitiere ich ein Gesetz richtig: </a:t>
            </a:r>
            <a:endParaRPr lang="de-DE" sz="4000" dirty="0"/>
          </a:p>
        </p:txBody>
      </p:sp>
      <p:sp>
        <p:nvSpPr>
          <p:cNvPr id="8" name="Abgerundetes Rechteck 5">
            <a:extLst>
              <a:ext uri="{FF2B5EF4-FFF2-40B4-BE49-F238E27FC236}">
                <a16:creationId xmlns:a16="http://schemas.microsoft.com/office/drawing/2014/main" id="{4D2A106C-1DB7-498B-B65D-8BB703CB5CD3}"/>
              </a:ext>
            </a:extLst>
          </p:cNvPr>
          <p:cNvSpPr/>
          <p:nvPr/>
        </p:nvSpPr>
        <p:spPr>
          <a:xfrm>
            <a:off x="304800" y="2032632"/>
            <a:ext cx="11582398" cy="164401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de-DE" sz="3600" dirty="0">
                <a:solidFill>
                  <a:schemeClr val="tx1"/>
                </a:solidFill>
              </a:rPr>
              <a:t>„Die regelmäßige Verjährungsfrist beginnt mit dem Schluss des Jahres… in dem der Anspruch entstanden ist“</a:t>
            </a:r>
          </a:p>
        </p:txBody>
      </p:sp>
      <p:sp>
        <p:nvSpPr>
          <p:cNvPr id="4" name="Abgerundetes Rechteck 5">
            <a:extLst>
              <a:ext uri="{FF2B5EF4-FFF2-40B4-BE49-F238E27FC236}">
                <a16:creationId xmlns:a16="http://schemas.microsoft.com/office/drawing/2014/main" id="{CE09557B-1A44-4BAF-B019-64A63CA6CE3A}"/>
              </a:ext>
            </a:extLst>
          </p:cNvPr>
          <p:cNvSpPr/>
          <p:nvPr/>
        </p:nvSpPr>
        <p:spPr>
          <a:xfrm>
            <a:off x="2466973" y="3921805"/>
            <a:ext cx="7258052" cy="2594894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de-DE" sz="3600" dirty="0">
                <a:solidFill>
                  <a:schemeClr val="bg1"/>
                </a:solidFill>
              </a:rPr>
              <a:t>§ 199 Absatz 1 Nummer 1 BGB oder </a:t>
            </a:r>
          </a:p>
          <a:p>
            <a:pPr>
              <a:lnSpc>
                <a:spcPct val="150000"/>
              </a:lnSpc>
            </a:pPr>
            <a:r>
              <a:rPr lang="de-DE" sz="3600" dirty="0">
                <a:solidFill>
                  <a:schemeClr val="bg1"/>
                </a:solidFill>
              </a:rPr>
              <a:t>§ 199 Abs. 1 Nr. 1 BGB oder </a:t>
            </a:r>
          </a:p>
          <a:p>
            <a:pPr>
              <a:lnSpc>
                <a:spcPct val="150000"/>
              </a:lnSpc>
            </a:pPr>
            <a:r>
              <a:rPr lang="de-DE" sz="3600" dirty="0">
                <a:solidFill>
                  <a:schemeClr val="bg1"/>
                </a:solidFill>
              </a:rPr>
              <a:t>§ 199 I Nr. 1 BGB</a:t>
            </a:r>
          </a:p>
        </p:txBody>
      </p:sp>
    </p:spTree>
    <p:extLst>
      <p:ext uri="{BB962C8B-B14F-4D97-AF65-F5344CB8AC3E}">
        <p14:creationId xmlns:p14="http://schemas.microsoft.com/office/powerpoint/2010/main" val="983018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4">
            <a:extLst>
              <a:ext uri="{FF2B5EF4-FFF2-40B4-BE49-F238E27FC236}">
                <a16:creationId xmlns:a16="http://schemas.microsoft.com/office/drawing/2014/main" id="{85570D64-950E-40BA-8F86-527535F8A8EF}"/>
              </a:ext>
            </a:extLst>
          </p:cNvPr>
          <p:cNvSpPr/>
          <p:nvPr/>
        </p:nvSpPr>
        <p:spPr>
          <a:xfrm>
            <a:off x="1400173" y="500731"/>
            <a:ext cx="9391652" cy="128674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zitiere ich ein Gesetz richtig: </a:t>
            </a:r>
            <a:endParaRPr lang="de-DE" sz="4000" dirty="0"/>
          </a:p>
        </p:txBody>
      </p:sp>
      <p:sp>
        <p:nvSpPr>
          <p:cNvPr id="8" name="Abgerundetes Rechteck 5">
            <a:extLst>
              <a:ext uri="{FF2B5EF4-FFF2-40B4-BE49-F238E27FC236}">
                <a16:creationId xmlns:a16="http://schemas.microsoft.com/office/drawing/2014/main" id="{4D2A106C-1DB7-498B-B65D-8BB703CB5CD3}"/>
              </a:ext>
            </a:extLst>
          </p:cNvPr>
          <p:cNvSpPr/>
          <p:nvPr/>
        </p:nvSpPr>
        <p:spPr>
          <a:xfrm>
            <a:off x="304800" y="2032632"/>
            <a:ext cx="11582398" cy="164401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1"/>
                </a:solidFill>
              </a:rPr>
              <a:t>„Sonstige Schadensersatzansprüche verjähren ohne Rücksicht auf die Kenntnis oder grob fahrlässige Unkenntnis in 10 Jahren von ihrer Entstehung an“</a:t>
            </a:r>
          </a:p>
        </p:txBody>
      </p:sp>
      <p:sp>
        <p:nvSpPr>
          <p:cNvPr id="4" name="Abgerundetes Rechteck 5">
            <a:extLst>
              <a:ext uri="{FF2B5EF4-FFF2-40B4-BE49-F238E27FC236}">
                <a16:creationId xmlns:a16="http://schemas.microsoft.com/office/drawing/2014/main" id="{CE09557B-1A44-4BAF-B019-64A63CA6CE3A}"/>
              </a:ext>
            </a:extLst>
          </p:cNvPr>
          <p:cNvSpPr/>
          <p:nvPr/>
        </p:nvSpPr>
        <p:spPr>
          <a:xfrm>
            <a:off x="1943098" y="3921805"/>
            <a:ext cx="8305802" cy="2594894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de-DE" sz="3600" dirty="0">
                <a:solidFill>
                  <a:schemeClr val="bg1"/>
                </a:solidFill>
              </a:rPr>
              <a:t>§ 199 Absatz 3 Satz 1 Nummer 1 BGB oder </a:t>
            </a:r>
          </a:p>
          <a:p>
            <a:pPr>
              <a:lnSpc>
                <a:spcPct val="150000"/>
              </a:lnSpc>
            </a:pPr>
            <a:r>
              <a:rPr lang="de-DE" sz="3600" dirty="0">
                <a:solidFill>
                  <a:schemeClr val="bg1"/>
                </a:solidFill>
              </a:rPr>
              <a:t>§ 199 Abs. 3 S. 1 Nr. 1 BGB oder</a:t>
            </a:r>
          </a:p>
          <a:p>
            <a:pPr>
              <a:lnSpc>
                <a:spcPct val="150000"/>
              </a:lnSpc>
            </a:pPr>
            <a:r>
              <a:rPr lang="de-DE" sz="3600" dirty="0">
                <a:solidFill>
                  <a:schemeClr val="bg1"/>
                </a:solidFill>
              </a:rPr>
              <a:t>§ 199 III S. 1 Nr. 1 BGB </a:t>
            </a:r>
          </a:p>
        </p:txBody>
      </p:sp>
    </p:spTree>
    <p:extLst>
      <p:ext uri="{BB962C8B-B14F-4D97-AF65-F5344CB8AC3E}">
        <p14:creationId xmlns:p14="http://schemas.microsoft.com/office/powerpoint/2010/main" val="3208351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4">
            <a:extLst>
              <a:ext uri="{FF2B5EF4-FFF2-40B4-BE49-F238E27FC236}">
                <a16:creationId xmlns:a16="http://schemas.microsoft.com/office/drawing/2014/main" id="{85570D64-950E-40BA-8F86-527535F8A8EF}"/>
              </a:ext>
            </a:extLst>
          </p:cNvPr>
          <p:cNvSpPr/>
          <p:nvPr/>
        </p:nvSpPr>
        <p:spPr>
          <a:xfrm>
            <a:off x="1400173" y="266965"/>
            <a:ext cx="9391652" cy="128674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zitiere ich ein Gesetz richtig: </a:t>
            </a:r>
            <a:endParaRPr lang="de-DE" sz="4000" dirty="0"/>
          </a:p>
        </p:txBody>
      </p:sp>
      <p:sp>
        <p:nvSpPr>
          <p:cNvPr id="8" name="Abgerundetes Rechteck 5">
            <a:extLst>
              <a:ext uri="{FF2B5EF4-FFF2-40B4-BE49-F238E27FC236}">
                <a16:creationId xmlns:a16="http://schemas.microsoft.com/office/drawing/2014/main" id="{4D2A106C-1DB7-498B-B65D-8BB703CB5CD3}"/>
              </a:ext>
            </a:extLst>
          </p:cNvPr>
          <p:cNvSpPr/>
          <p:nvPr/>
        </p:nvSpPr>
        <p:spPr>
          <a:xfrm>
            <a:off x="304800" y="1628047"/>
            <a:ext cx="11582398" cy="229375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3600" kern="100" dirty="0">
              <a:solidFill>
                <a:schemeClr val="tx1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3600" kern="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„Der Gegenstand der Verjährung </a:t>
            </a:r>
            <a:r>
              <a:rPr lang="de-DE" sz="3600" kern="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unterliegen nicht Ansprüche, die aus einem nicht verjährbaren Verbrechen erwachsen sind“</a:t>
            </a:r>
            <a:endParaRPr lang="de-DE" sz="3600" kern="100" dirty="0">
              <a:solidFill>
                <a:schemeClr val="tx1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1800" dirty="0">
                <a:effectLst/>
                <a:latin typeface="Berlin Type Office" panose="020B0502020203020204" pitchFamily="34" charset="0"/>
                <a:ea typeface="Times New Roman" panose="02020603050405020304" pitchFamily="18" charset="0"/>
              </a:rPr>
              <a:t> </a:t>
            </a:r>
            <a:endParaRPr lang="de-D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348740">
              <a:lnSpc>
                <a:spcPct val="150000"/>
              </a:lnSpc>
            </a:pPr>
            <a:endParaRPr lang="de-D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Abgerundetes Rechteck 5">
            <a:extLst>
              <a:ext uri="{FF2B5EF4-FFF2-40B4-BE49-F238E27FC236}">
                <a16:creationId xmlns:a16="http://schemas.microsoft.com/office/drawing/2014/main" id="{CE09557B-1A44-4BAF-B019-64A63CA6CE3A}"/>
              </a:ext>
            </a:extLst>
          </p:cNvPr>
          <p:cNvSpPr/>
          <p:nvPr/>
        </p:nvSpPr>
        <p:spPr>
          <a:xfrm>
            <a:off x="1943098" y="3999088"/>
            <a:ext cx="8305802" cy="272234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1348740">
              <a:lnSpc>
                <a:spcPct val="150000"/>
              </a:lnSpc>
            </a:pPr>
            <a:r>
              <a:rPr lang="de-DE" sz="3600" b="1" kern="1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§ 194 Absatz 2 Nummer 1 BGB</a:t>
            </a:r>
            <a:endParaRPr lang="de-DE" sz="3600" b="1" dirty="0">
              <a:effectLst/>
              <a:ea typeface="Times New Roman" panose="02020603050405020304" pitchFamily="18" charset="0"/>
            </a:endParaRPr>
          </a:p>
          <a:p>
            <a:pPr marL="1348740">
              <a:lnSpc>
                <a:spcPct val="150000"/>
              </a:lnSpc>
            </a:pPr>
            <a:r>
              <a:rPr lang="de-DE" sz="3600" b="1" kern="1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§ 194 Abs. 2 Nr. 1 BGB</a:t>
            </a:r>
            <a:endParaRPr lang="de-DE" sz="3600" b="1" dirty="0">
              <a:effectLst/>
              <a:ea typeface="Times New Roman" panose="02020603050405020304" pitchFamily="18" charset="0"/>
            </a:endParaRPr>
          </a:p>
          <a:p>
            <a:pPr marL="1348740">
              <a:lnSpc>
                <a:spcPct val="150000"/>
              </a:lnSpc>
            </a:pPr>
            <a:r>
              <a:rPr lang="de-DE" sz="3600" b="1" kern="1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§ 194 II Nr. 1 BGB</a:t>
            </a:r>
            <a:endParaRPr lang="de-DE" sz="3600" b="1" dirty="0">
              <a:effectLst/>
              <a:ea typeface="Times New Roman" panose="02020603050405020304" pitchFamily="18" charset="0"/>
            </a:endParaRPr>
          </a:p>
          <a:p>
            <a:pPr marL="1348740">
              <a:lnSpc>
                <a:spcPct val="150000"/>
              </a:lnSpc>
            </a:pPr>
            <a:endParaRPr lang="de-DE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498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4">
            <a:extLst>
              <a:ext uri="{FF2B5EF4-FFF2-40B4-BE49-F238E27FC236}">
                <a16:creationId xmlns:a16="http://schemas.microsoft.com/office/drawing/2014/main" id="{85570D64-950E-40BA-8F86-527535F8A8EF}"/>
              </a:ext>
            </a:extLst>
          </p:cNvPr>
          <p:cNvSpPr/>
          <p:nvPr/>
        </p:nvSpPr>
        <p:spPr>
          <a:xfrm>
            <a:off x="1400173" y="500731"/>
            <a:ext cx="9391652" cy="128674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 zitiere ich ein Gesetz richtig: </a:t>
            </a:r>
            <a:endParaRPr lang="de-DE" sz="4000" dirty="0"/>
          </a:p>
        </p:txBody>
      </p:sp>
      <p:sp>
        <p:nvSpPr>
          <p:cNvPr id="4" name="Abgerundetes Rechteck 5">
            <a:extLst>
              <a:ext uri="{FF2B5EF4-FFF2-40B4-BE49-F238E27FC236}">
                <a16:creationId xmlns:a16="http://schemas.microsoft.com/office/drawing/2014/main" id="{CE09557B-1A44-4BAF-B019-64A63CA6CE3A}"/>
              </a:ext>
            </a:extLst>
          </p:cNvPr>
          <p:cNvSpPr/>
          <p:nvPr/>
        </p:nvSpPr>
        <p:spPr>
          <a:xfrm>
            <a:off x="1683191" y="2435179"/>
            <a:ext cx="8825616" cy="133041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de-DE" sz="3200" dirty="0">
                <a:solidFill>
                  <a:schemeClr val="bg1"/>
                </a:solidFill>
              </a:rPr>
              <a:t>aufeinanderfolgende Paragraphen = </a:t>
            </a:r>
            <a:r>
              <a:rPr lang="de-D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f.</a:t>
            </a:r>
            <a:r>
              <a:rPr lang="de-DE" sz="3200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de-DE" sz="3200" dirty="0">
                <a:solidFill>
                  <a:schemeClr val="bg1"/>
                </a:solidFill>
              </a:rPr>
              <a:t>§§ 104 </a:t>
            </a:r>
            <a:r>
              <a:rPr lang="de-D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f.</a:t>
            </a:r>
            <a:r>
              <a:rPr lang="de-DE" sz="3200" dirty="0">
                <a:solidFill>
                  <a:schemeClr val="bg1"/>
                </a:solidFill>
              </a:rPr>
              <a:t> BGB</a:t>
            </a:r>
          </a:p>
        </p:txBody>
      </p:sp>
      <p:sp>
        <p:nvSpPr>
          <p:cNvPr id="5" name="Abgerundetes Rechteck 5">
            <a:extLst>
              <a:ext uri="{FF2B5EF4-FFF2-40B4-BE49-F238E27FC236}">
                <a16:creationId xmlns:a16="http://schemas.microsoft.com/office/drawing/2014/main" id="{CC0FA217-67A3-49A4-A2DC-71C0A4972B52}"/>
              </a:ext>
            </a:extLst>
          </p:cNvPr>
          <p:cNvSpPr/>
          <p:nvPr/>
        </p:nvSpPr>
        <p:spPr>
          <a:xfrm>
            <a:off x="1683191" y="4219575"/>
            <a:ext cx="8825616" cy="13716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de-DE" sz="3200" dirty="0">
                <a:solidFill>
                  <a:schemeClr val="bg1"/>
                </a:solidFill>
              </a:rPr>
              <a:t>mehrere Paragraphen = </a:t>
            </a:r>
            <a:r>
              <a:rPr lang="de-D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ff.</a:t>
            </a:r>
            <a:r>
              <a:rPr lang="de-DE" sz="3200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de-DE" sz="3200" dirty="0">
                <a:solidFill>
                  <a:schemeClr val="bg1"/>
                </a:solidFill>
              </a:rPr>
              <a:t>§§ 104 </a:t>
            </a:r>
            <a:r>
              <a:rPr lang="de-DE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ff.</a:t>
            </a:r>
            <a:r>
              <a:rPr lang="de-DE" sz="3200" dirty="0">
                <a:solidFill>
                  <a:schemeClr val="bg1"/>
                </a:solidFill>
              </a:rPr>
              <a:t> BGB</a:t>
            </a:r>
          </a:p>
        </p:txBody>
      </p:sp>
    </p:spTree>
    <p:extLst>
      <p:ext uri="{BB962C8B-B14F-4D97-AF65-F5344CB8AC3E}">
        <p14:creationId xmlns:p14="http://schemas.microsoft.com/office/powerpoint/2010/main" val="424435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</Words>
  <Application>Microsoft Office PowerPoint</Application>
  <PresentationFormat>Breitbild</PresentationFormat>
  <Paragraphs>32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3" baseType="lpstr">
      <vt:lpstr>Arial</vt:lpstr>
      <vt:lpstr>Berlin Type Office</vt:lpstr>
      <vt:lpstr>Calibri</vt:lpstr>
      <vt:lpstr>Calibri Light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Dittrich, Katja</dc:creator>
  <cp:lastModifiedBy>Sarabinski-Klepel, Ilka</cp:lastModifiedBy>
  <cp:revision>21</cp:revision>
  <cp:lastPrinted>2021-08-11T08:22:40Z</cp:lastPrinted>
  <dcterms:created xsi:type="dcterms:W3CDTF">2021-02-03T06:50:37Z</dcterms:created>
  <dcterms:modified xsi:type="dcterms:W3CDTF">2026-02-19T16:38:33Z</dcterms:modified>
</cp:coreProperties>
</file>