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1" r:id="rId5"/>
    <p:sldId id="260" r:id="rId6"/>
    <p:sldId id="262" r:id="rId7"/>
    <p:sldId id="263" r:id="rId8"/>
    <p:sldId id="265" r:id="rId9"/>
    <p:sldId id="264" r:id="rId10"/>
    <p:sldId id="266" r:id="rId11"/>
    <p:sldId id="267" r:id="rId12"/>
    <p:sldId id="268" r:id="rId13"/>
    <p:sldId id="269" r:id="rId14"/>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2" autoAdjust="0"/>
    <p:restoredTop sz="94660"/>
  </p:normalViewPr>
  <p:slideViewPr>
    <p:cSldViewPr snapToGrid="0" showGuides="1">
      <p:cViewPr varScale="1">
        <p:scale>
          <a:sx n="111" d="100"/>
          <a:sy n="111" d="100"/>
        </p:scale>
        <p:origin x="594" y="9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e-DE"/>
              <a:t>Titelmasterformat durch Klicken bearbeiten</a:t>
            </a:r>
          </a:p>
        </p:txBody>
      </p:sp>
      <p:sp>
        <p:nvSpPr>
          <p:cNvPr id="3" name="Unt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Formatvorlage des Untertitelmasters durch Klicken bearbeiten</a:t>
            </a:r>
          </a:p>
        </p:txBody>
      </p:sp>
      <p:sp>
        <p:nvSpPr>
          <p:cNvPr id="4" name="Datumsplatzhalter 3"/>
          <p:cNvSpPr>
            <a:spLocks noGrp="1"/>
          </p:cNvSpPr>
          <p:nvPr>
            <p:ph type="dt" sz="half" idx="10"/>
          </p:nvPr>
        </p:nvSpPr>
        <p:spPr/>
        <p:txBody>
          <a:bodyPr/>
          <a:lstStyle/>
          <a:p>
            <a:fld id="{10983624-48E0-4F6D-9318-09987D907D26}" type="datetimeFigureOut">
              <a:rPr lang="de-DE" smtClean="0"/>
              <a:t>28.08.2026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181EBF0B-8C00-4CDA-BC2F-EE187DC42EA7}" type="slidenum">
              <a:rPr lang="de-DE" smtClean="0"/>
              <a:t>‹Nr.›</a:t>
            </a:fld>
            <a:endParaRPr lang="de-DE"/>
          </a:p>
        </p:txBody>
      </p:sp>
    </p:spTree>
    <p:extLst>
      <p:ext uri="{BB962C8B-B14F-4D97-AF65-F5344CB8AC3E}">
        <p14:creationId xmlns:p14="http://schemas.microsoft.com/office/powerpoint/2010/main" val="10790805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10983624-48E0-4F6D-9318-09987D907D26}" type="datetimeFigureOut">
              <a:rPr lang="de-DE" smtClean="0"/>
              <a:t>28.08.2026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181EBF0B-8C00-4CDA-BC2F-EE187DC42EA7}" type="slidenum">
              <a:rPr lang="de-DE" smtClean="0"/>
              <a:t>‹Nr.›</a:t>
            </a:fld>
            <a:endParaRPr lang="de-DE"/>
          </a:p>
        </p:txBody>
      </p:sp>
    </p:spTree>
    <p:extLst>
      <p:ext uri="{BB962C8B-B14F-4D97-AF65-F5344CB8AC3E}">
        <p14:creationId xmlns:p14="http://schemas.microsoft.com/office/powerpoint/2010/main" val="20349370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de-DE"/>
              <a:t>Titelmasterformat durch Klicken bearbeiten</a:t>
            </a:r>
          </a:p>
        </p:txBody>
      </p:sp>
      <p:sp>
        <p:nvSpPr>
          <p:cNvPr id="3" name="Textplatzhalt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Formatvorlagen des Textmasters bearbeiten</a:t>
            </a:r>
          </a:p>
        </p:txBody>
      </p:sp>
      <p:sp>
        <p:nvSpPr>
          <p:cNvPr id="4" name="Datumsplatzhalter 3"/>
          <p:cNvSpPr>
            <a:spLocks noGrp="1"/>
          </p:cNvSpPr>
          <p:nvPr>
            <p:ph type="dt" sz="half" idx="10"/>
          </p:nvPr>
        </p:nvSpPr>
        <p:spPr/>
        <p:txBody>
          <a:bodyPr/>
          <a:lstStyle/>
          <a:p>
            <a:fld id="{10983624-48E0-4F6D-9318-09987D907D26}" type="datetimeFigureOut">
              <a:rPr lang="de-DE" smtClean="0"/>
              <a:t>28.08.2026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181EBF0B-8C00-4CDA-BC2F-EE187DC42EA7}" type="slidenum">
              <a:rPr lang="de-DE" smtClean="0"/>
              <a:t>‹Nr.›</a:t>
            </a:fld>
            <a:endParaRPr lang="de-DE"/>
          </a:p>
        </p:txBody>
      </p:sp>
    </p:spTree>
    <p:extLst>
      <p:ext uri="{BB962C8B-B14F-4D97-AF65-F5344CB8AC3E}">
        <p14:creationId xmlns:p14="http://schemas.microsoft.com/office/powerpoint/2010/main" val="19267022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838200" y="1825625"/>
            <a:ext cx="5181600" cy="435133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6172200" y="1825625"/>
            <a:ext cx="5181600" cy="435133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p:cNvSpPr>
            <a:spLocks noGrp="1"/>
          </p:cNvSpPr>
          <p:nvPr>
            <p:ph type="dt" sz="half" idx="10"/>
          </p:nvPr>
        </p:nvSpPr>
        <p:spPr/>
        <p:txBody>
          <a:bodyPr/>
          <a:lstStyle/>
          <a:p>
            <a:fld id="{10983624-48E0-4F6D-9318-09987D907D26}" type="datetimeFigureOut">
              <a:rPr lang="de-DE" smtClean="0"/>
              <a:t>28.08.2026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181EBF0B-8C00-4CDA-BC2F-EE187DC42EA7}" type="slidenum">
              <a:rPr lang="de-DE" smtClean="0"/>
              <a:t>‹Nr.›</a:t>
            </a:fld>
            <a:endParaRPr lang="de-DE"/>
          </a:p>
        </p:txBody>
      </p:sp>
    </p:spTree>
    <p:extLst>
      <p:ext uri="{BB962C8B-B14F-4D97-AF65-F5344CB8AC3E}">
        <p14:creationId xmlns:p14="http://schemas.microsoft.com/office/powerpoint/2010/main" val="24262227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de-DE"/>
              <a:t>Titelmasterformat durch Klicken bearbeiten</a:t>
            </a:r>
          </a:p>
        </p:txBody>
      </p:sp>
      <p:sp>
        <p:nvSpPr>
          <p:cNvPr id="3" name="Textplatzhalt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Formatvorlagen des Textmasters bearbeiten</a:t>
            </a:r>
          </a:p>
        </p:txBody>
      </p:sp>
      <p:sp>
        <p:nvSpPr>
          <p:cNvPr id="4" name="Inhaltsplatzhalter 3"/>
          <p:cNvSpPr>
            <a:spLocks noGrp="1"/>
          </p:cNvSpPr>
          <p:nvPr>
            <p:ph sz="half" idx="2"/>
          </p:nvPr>
        </p:nvSpPr>
        <p:spPr>
          <a:xfrm>
            <a:off x="839788" y="2505075"/>
            <a:ext cx="5157787" cy="368458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Formatvorlagen des Textmasters bearbeiten</a:t>
            </a:r>
          </a:p>
        </p:txBody>
      </p:sp>
      <p:sp>
        <p:nvSpPr>
          <p:cNvPr id="6" name="Inhaltsplatzhalter 5"/>
          <p:cNvSpPr>
            <a:spLocks noGrp="1"/>
          </p:cNvSpPr>
          <p:nvPr>
            <p:ph sz="quarter" idx="4"/>
          </p:nvPr>
        </p:nvSpPr>
        <p:spPr>
          <a:xfrm>
            <a:off x="6172200" y="2505075"/>
            <a:ext cx="5183188" cy="368458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p:cNvSpPr>
            <a:spLocks noGrp="1"/>
          </p:cNvSpPr>
          <p:nvPr>
            <p:ph type="dt" sz="half" idx="10"/>
          </p:nvPr>
        </p:nvSpPr>
        <p:spPr/>
        <p:txBody>
          <a:bodyPr/>
          <a:lstStyle/>
          <a:p>
            <a:fld id="{10983624-48E0-4F6D-9318-09987D907D26}" type="datetimeFigureOut">
              <a:rPr lang="de-DE" smtClean="0"/>
              <a:t>28.08.2026</a:t>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181EBF0B-8C00-4CDA-BC2F-EE187DC42EA7}" type="slidenum">
              <a:rPr lang="de-DE" smtClean="0"/>
              <a:t>‹Nr.›</a:t>
            </a:fld>
            <a:endParaRPr lang="de-DE"/>
          </a:p>
        </p:txBody>
      </p:sp>
    </p:spTree>
    <p:extLst>
      <p:ext uri="{BB962C8B-B14F-4D97-AF65-F5344CB8AC3E}">
        <p14:creationId xmlns:p14="http://schemas.microsoft.com/office/powerpoint/2010/main" val="29814738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Datumsplatzhalter 2"/>
          <p:cNvSpPr>
            <a:spLocks noGrp="1"/>
          </p:cNvSpPr>
          <p:nvPr>
            <p:ph type="dt" sz="half" idx="10"/>
          </p:nvPr>
        </p:nvSpPr>
        <p:spPr/>
        <p:txBody>
          <a:bodyPr/>
          <a:lstStyle/>
          <a:p>
            <a:fld id="{10983624-48E0-4F6D-9318-09987D907D26}" type="datetimeFigureOut">
              <a:rPr lang="de-DE" smtClean="0"/>
              <a:t>28.08.2026</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181EBF0B-8C00-4CDA-BC2F-EE187DC42EA7}" type="slidenum">
              <a:rPr lang="de-DE" smtClean="0"/>
              <a:t>‹Nr.›</a:t>
            </a:fld>
            <a:endParaRPr lang="de-DE"/>
          </a:p>
        </p:txBody>
      </p:sp>
    </p:spTree>
    <p:extLst>
      <p:ext uri="{BB962C8B-B14F-4D97-AF65-F5344CB8AC3E}">
        <p14:creationId xmlns:p14="http://schemas.microsoft.com/office/powerpoint/2010/main" val="26579008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10983624-48E0-4F6D-9318-09987D907D26}" type="datetimeFigureOut">
              <a:rPr lang="de-DE" smtClean="0"/>
              <a:t>28.08.2026</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181EBF0B-8C00-4CDA-BC2F-EE187DC42EA7}" type="slidenum">
              <a:rPr lang="de-DE" smtClean="0"/>
              <a:t>‹Nr.›</a:t>
            </a:fld>
            <a:endParaRPr lang="de-DE"/>
          </a:p>
        </p:txBody>
      </p:sp>
    </p:spTree>
    <p:extLst>
      <p:ext uri="{BB962C8B-B14F-4D97-AF65-F5344CB8AC3E}">
        <p14:creationId xmlns:p14="http://schemas.microsoft.com/office/powerpoint/2010/main" val="14096960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Titelmasterformat durch Klicken bearbeiten</a:t>
            </a:r>
          </a:p>
        </p:txBody>
      </p:sp>
      <p:sp>
        <p:nvSpPr>
          <p:cNvPr id="3" name="Inhaltsplatzhalt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Formatvorlagen des Textmasters bearbeiten</a:t>
            </a:r>
          </a:p>
        </p:txBody>
      </p:sp>
      <p:sp>
        <p:nvSpPr>
          <p:cNvPr id="5" name="Datumsplatzhalter 4"/>
          <p:cNvSpPr>
            <a:spLocks noGrp="1"/>
          </p:cNvSpPr>
          <p:nvPr>
            <p:ph type="dt" sz="half" idx="10"/>
          </p:nvPr>
        </p:nvSpPr>
        <p:spPr/>
        <p:txBody>
          <a:bodyPr/>
          <a:lstStyle/>
          <a:p>
            <a:fld id="{10983624-48E0-4F6D-9318-09987D907D26}" type="datetimeFigureOut">
              <a:rPr lang="de-DE" smtClean="0"/>
              <a:t>28.08.2026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181EBF0B-8C00-4CDA-BC2F-EE187DC42EA7}" type="slidenum">
              <a:rPr lang="de-DE" smtClean="0"/>
              <a:t>‹Nr.›</a:t>
            </a:fld>
            <a:endParaRPr lang="de-DE"/>
          </a:p>
        </p:txBody>
      </p:sp>
    </p:spTree>
    <p:extLst>
      <p:ext uri="{BB962C8B-B14F-4D97-AF65-F5344CB8AC3E}">
        <p14:creationId xmlns:p14="http://schemas.microsoft.com/office/powerpoint/2010/main" val="1218532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Titelmasterformat durch Klicken bearbeiten</a:t>
            </a:r>
          </a:p>
        </p:txBody>
      </p:sp>
      <p:sp>
        <p:nvSpPr>
          <p:cNvPr id="3" name="Bildplatzhalt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Formatvorlagen des Textmasters bearbeiten</a:t>
            </a:r>
          </a:p>
        </p:txBody>
      </p:sp>
      <p:sp>
        <p:nvSpPr>
          <p:cNvPr id="5" name="Datumsplatzhalter 4"/>
          <p:cNvSpPr>
            <a:spLocks noGrp="1"/>
          </p:cNvSpPr>
          <p:nvPr>
            <p:ph type="dt" sz="half" idx="10"/>
          </p:nvPr>
        </p:nvSpPr>
        <p:spPr/>
        <p:txBody>
          <a:bodyPr/>
          <a:lstStyle/>
          <a:p>
            <a:fld id="{10983624-48E0-4F6D-9318-09987D907D26}" type="datetimeFigureOut">
              <a:rPr lang="de-DE" smtClean="0"/>
              <a:t>28.08.2026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181EBF0B-8C00-4CDA-BC2F-EE187DC42EA7}" type="slidenum">
              <a:rPr lang="de-DE" smtClean="0"/>
              <a:t>‹Nr.›</a:t>
            </a:fld>
            <a:endParaRPr lang="de-DE"/>
          </a:p>
        </p:txBody>
      </p:sp>
    </p:spTree>
    <p:extLst>
      <p:ext uri="{BB962C8B-B14F-4D97-AF65-F5344CB8AC3E}">
        <p14:creationId xmlns:p14="http://schemas.microsoft.com/office/powerpoint/2010/main" val="15117087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10983624-48E0-4F6D-9318-09987D907D26}" type="datetimeFigureOut">
              <a:rPr lang="de-DE" smtClean="0"/>
              <a:t>28.08.2026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181EBF0B-8C00-4CDA-BC2F-EE187DC42EA7}" type="slidenum">
              <a:rPr lang="de-DE" smtClean="0"/>
              <a:t>‹Nr.›</a:t>
            </a:fld>
            <a:endParaRPr lang="de-DE"/>
          </a:p>
        </p:txBody>
      </p:sp>
    </p:spTree>
    <p:extLst>
      <p:ext uri="{BB962C8B-B14F-4D97-AF65-F5344CB8AC3E}">
        <p14:creationId xmlns:p14="http://schemas.microsoft.com/office/powerpoint/2010/main" val="20507178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724900" y="365125"/>
            <a:ext cx="2628900" cy="5811838"/>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838200" y="365125"/>
            <a:ext cx="7734300" cy="5811838"/>
          </a:xfrm>
        </p:spPr>
        <p:txBody>
          <a:bodyPr vert="eaVe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10983624-48E0-4F6D-9318-09987D907D26}" type="datetimeFigureOut">
              <a:rPr lang="de-DE" smtClean="0"/>
              <a:t>28.08.2026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181EBF0B-8C00-4CDA-BC2F-EE187DC42EA7}" type="slidenum">
              <a:rPr lang="de-DE" smtClean="0"/>
              <a:t>‹Nr.›</a:t>
            </a:fld>
            <a:endParaRPr lang="de-DE"/>
          </a:p>
        </p:txBody>
      </p:sp>
    </p:spTree>
    <p:extLst>
      <p:ext uri="{BB962C8B-B14F-4D97-AF65-F5344CB8AC3E}">
        <p14:creationId xmlns:p14="http://schemas.microsoft.com/office/powerpoint/2010/main" val="17413996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Titelmasterformat durch Klicken bearbeiten</a:t>
            </a:r>
          </a:p>
        </p:txBody>
      </p:sp>
      <p:sp>
        <p:nvSpPr>
          <p:cNvPr id="3" name="Textplatzhalt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0983624-48E0-4F6D-9318-09987D907D26}" type="datetimeFigureOut">
              <a:rPr lang="de-DE" smtClean="0"/>
              <a:t>28.08.2026</a:t>
            </a:fld>
            <a:endParaRPr lang="de-DE"/>
          </a:p>
        </p:txBody>
      </p:sp>
      <p:sp>
        <p:nvSpPr>
          <p:cNvPr id="5" name="Fußzeilenplatzhalt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81EBF0B-8C00-4CDA-BC2F-EE187DC42EA7}" type="slidenum">
              <a:rPr lang="de-DE" smtClean="0"/>
              <a:t>‹Nr.›</a:t>
            </a:fld>
            <a:endParaRPr lang="de-DE"/>
          </a:p>
        </p:txBody>
      </p:sp>
    </p:spTree>
    <p:extLst>
      <p:ext uri="{BB962C8B-B14F-4D97-AF65-F5344CB8AC3E}">
        <p14:creationId xmlns:p14="http://schemas.microsoft.com/office/powerpoint/2010/main" val="6783831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55CE6D22-F76B-FEDA-EAE6-1248E181F208}"/>
              </a:ext>
            </a:extLst>
          </p:cNvPr>
          <p:cNvPicPr>
            <a:picLocks noChangeAspect="1"/>
          </p:cNvPicPr>
          <p:nvPr/>
        </p:nvPicPr>
        <p:blipFill>
          <a:blip r:embed="rId2">
            <a:alphaModFix amt="51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Abgerundetes Rechteck 1"/>
          <p:cNvSpPr/>
          <p:nvPr/>
        </p:nvSpPr>
        <p:spPr>
          <a:xfrm>
            <a:off x="2300288" y="1812445"/>
            <a:ext cx="8401050" cy="2057400"/>
          </a:xfrm>
          <a:prstGeom prst="roundRect">
            <a:avLst/>
          </a:prstGeom>
          <a:solidFill>
            <a:schemeClr val="accent2">
              <a:lumMod val="40000"/>
              <a:lumOff val="6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dirty="0">
                <a:solidFill>
                  <a:schemeClr val="accent2">
                    <a:lumMod val="50000"/>
                  </a:schemeClr>
                </a:solidFill>
              </a:rPr>
              <a:t>Rechtsvorschrift ist ein zusammenfassender Ausdruck für alle Arten von Rechtsnormen,- also für alle Formen von Gesetzen im materiellen Sinne (Rechtsnormen, die das Recht als solches ordnen, werden materielles </a:t>
            </a:r>
          </a:p>
          <a:p>
            <a:pPr algn="ctr"/>
            <a:r>
              <a:rPr lang="de-DE" sz="2000" dirty="0">
                <a:solidFill>
                  <a:schemeClr val="accent2">
                    <a:lumMod val="50000"/>
                  </a:schemeClr>
                </a:solidFill>
              </a:rPr>
              <a:t>Recht genannt), wie</a:t>
            </a:r>
          </a:p>
          <a:p>
            <a:pPr marL="342900" indent="-342900" algn="ctr">
              <a:buFont typeface="Arial" panose="020B0604020202020204" pitchFamily="34" charset="0"/>
              <a:buChar char="•"/>
            </a:pPr>
            <a:r>
              <a:rPr lang="de-DE" sz="2000" dirty="0">
                <a:solidFill>
                  <a:schemeClr val="accent2">
                    <a:lumMod val="50000"/>
                  </a:schemeClr>
                </a:solidFill>
              </a:rPr>
              <a:t>die Verfassung, das förmliches Gesetz, die Rechtsverordnung, die Satzung</a:t>
            </a:r>
          </a:p>
        </p:txBody>
      </p:sp>
      <p:sp>
        <p:nvSpPr>
          <p:cNvPr id="5" name="Abgerundetes Rechteck 4"/>
          <p:cNvSpPr/>
          <p:nvPr/>
        </p:nvSpPr>
        <p:spPr>
          <a:xfrm>
            <a:off x="2955776" y="871969"/>
            <a:ext cx="5629278" cy="406427"/>
          </a:xfrm>
          <a:prstGeom prst="roundRect">
            <a:avLst/>
          </a:prstGeom>
          <a:solidFill>
            <a:schemeClr val="bg1">
              <a:lumMod val="5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Überblick Rechtsvorschriften </a:t>
            </a:r>
            <a:endParaRPr lang="de-DE" sz="2400" dirty="0"/>
          </a:p>
        </p:txBody>
      </p:sp>
      <p:sp>
        <p:nvSpPr>
          <p:cNvPr id="8" name="Abgerundetes Rechteck 7"/>
          <p:cNvSpPr/>
          <p:nvPr/>
        </p:nvSpPr>
        <p:spPr>
          <a:xfrm>
            <a:off x="914400" y="1592036"/>
            <a:ext cx="7487864" cy="393927"/>
          </a:xfrm>
          <a:prstGeom prst="round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000" b="1" dirty="0"/>
              <a:t>Rechts- und Verwaltungsvorschriften </a:t>
            </a:r>
            <a:endParaRPr lang="de-DE" sz="2000" dirty="0"/>
          </a:p>
        </p:txBody>
      </p:sp>
      <p:sp>
        <p:nvSpPr>
          <p:cNvPr id="9" name="Gefaltete Ecke 8"/>
          <p:cNvSpPr/>
          <p:nvPr/>
        </p:nvSpPr>
        <p:spPr>
          <a:xfrm rot="254785">
            <a:off x="7506680" y="3822366"/>
            <a:ext cx="1791167" cy="1846090"/>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Rechtsnormen, die das Recht ordnen = materielles Recht</a:t>
            </a:r>
          </a:p>
        </p:txBody>
      </p:sp>
      <p:sp>
        <p:nvSpPr>
          <p:cNvPr id="4" name="Rechteck 3">
            <a:extLst>
              <a:ext uri="{FF2B5EF4-FFF2-40B4-BE49-F238E27FC236}">
                <a16:creationId xmlns:a16="http://schemas.microsoft.com/office/drawing/2014/main" id="{B7327707-7A7C-9207-44AF-4BF07B25DD1C}"/>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sp>
        <p:nvSpPr>
          <p:cNvPr id="7" name="Rechteck 6">
            <a:extLst>
              <a:ext uri="{FF2B5EF4-FFF2-40B4-BE49-F238E27FC236}">
                <a16:creationId xmlns:a16="http://schemas.microsoft.com/office/drawing/2014/main" id="{1D2BD2DF-A515-6FBA-76B0-7477BD027D37}"/>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sp>
        <p:nvSpPr>
          <p:cNvPr id="10" name="Abgerundetes Rechteck 28">
            <a:extLst>
              <a:ext uri="{FF2B5EF4-FFF2-40B4-BE49-F238E27FC236}">
                <a16:creationId xmlns:a16="http://schemas.microsoft.com/office/drawing/2014/main" id="{2254B082-FE3D-9D7D-95C1-7B4F003E3A43}"/>
              </a:ext>
            </a:extLst>
          </p:cNvPr>
          <p:cNvSpPr/>
          <p:nvPr/>
        </p:nvSpPr>
        <p:spPr>
          <a:xfrm>
            <a:off x="2999874" y="134672"/>
            <a:ext cx="5972175" cy="463172"/>
          </a:xfrm>
          <a:prstGeom prst="roundRect">
            <a:avLst/>
          </a:prstGeom>
          <a:solidFill>
            <a:schemeClr val="accent2">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pic>
        <p:nvPicPr>
          <p:cNvPr id="6" name="Grafik 5" descr="image001">
            <a:extLst>
              <a:ext uri="{FF2B5EF4-FFF2-40B4-BE49-F238E27FC236}">
                <a16:creationId xmlns:a16="http://schemas.microsoft.com/office/drawing/2014/main" id="{D295214A-929D-CBD6-47D3-BFEA2122601B}"/>
              </a:ext>
            </a:extLst>
          </p:cNvPr>
          <p:cNvPicPr>
            <a:picLocks noChangeAspect="1" noChangeArrowheads="1"/>
          </p:cNvPicPr>
          <p:nvPr/>
        </p:nvPicPr>
        <p:blipFill>
          <a:blip r:embed="rId3">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4510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fltVal val="0"/>
                                          </p:val>
                                        </p:tav>
                                        <p:tav tm="100000">
                                          <p:val>
                                            <p:strVal val="#ppt_w"/>
                                          </p:val>
                                        </p:tav>
                                      </p:tavLst>
                                    </p:anim>
                                    <p:anim calcmode="lin" valueType="num">
                                      <p:cBhvr>
                                        <p:cTn id="8" dur="1000" fill="hold"/>
                                        <p:tgtEl>
                                          <p:spTgt spid="9"/>
                                        </p:tgtEl>
                                        <p:attrNameLst>
                                          <p:attrName>ppt_h</p:attrName>
                                        </p:attrNameLst>
                                      </p:cBhvr>
                                      <p:tavLst>
                                        <p:tav tm="0">
                                          <p:val>
                                            <p:fltVal val="0"/>
                                          </p:val>
                                        </p:tav>
                                        <p:tav tm="100000">
                                          <p:val>
                                            <p:strVal val="#ppt_h"/>
                                          </p:val>
                                        </p:tav>
                                      </p:tavLst>
                                    </p:anim>
                                    <p:anim calcmode="lin" valueType="num">
                                      <p:cBhvr>
                                        <p:cTn id="9" dur="1000" fill="hold"/>
                                        <p:tgtEl>
                                          <p:spTgt spid="9"/>
                                        </p:tgtEl>
                                        <p:attrNameLst>
                                          <p:attrName>style.rotation</p:attrName>
                                        </p:attrNameLst>
                                      </p:cBhvr>
                                      <p:tavLst>
                                        <p:tav tm="0">
                                          <p:val>
                                            <p:fltVal val="90"/>
                                          </p:val>
                                        </p:tav>
                                        <p:tav tm="100000">
                                          <p:val>
                                            <p:fltVal val="0"/>
                                          </p:val>
                                        </p:tav>
                                      </p:tavLst>
                                    </p:anim>
                                    <p:animEffect transition="in" filter="fade">
                                      <p:cBhvr>
                                        <p:cTn id="10"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a:extLst>
              <a:ext uri="{FF2B5EF4-FFF2-40B4-BE49-F238E27FC236}">
                <a16:creationId xmlns:a16="http://schemas.microsoft.com/office/drawing/2014/main" id="{B7AAC6D5-A7F4-5EEF-8915-F0BA86E4443D}"/>
              </a:ext>
            </a:extLst>
          </p:cNvPr>
          <p:cNvPicPr>
            <a:picLocks noChangeAspect="1"/>
          </p:cNvPicPr>
          <p:nvPr/>
        </p:nvPicPr>
        <p:blipFill>
          <a:blip r:embed="rId2">
            <a:alphaModFix amt="51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5" name="Abgerundetes Rechteck 4"/>
          <p:cNvSpPr/>
          <p:nvPr/>
        </p:nvSpPr>
        <p:spPr>
          <a:xfrm>
            <a:off x="2955776" y="871969"/>
            <a:ext cx="5629278" cy="406427"/>
          </a:xfrm>
          <a:prstGeom prst="roundRect">
            <a:avLst/>
          </a:prstGeom>
          <a:solidFill>
            <a:schemeClr val="bg1">
              <a:lumMod val="5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Überblick Rechtsvorschriften </a:t>
            </a:r>
            <a:endParaRPr lang="de-DE" sz="2400" dirty="0"/>
          </a:p>
        </p:txBody>
      </p:sp>
      <p:sp>
        <p:nvSpPr>
          <p:cNvPr id="8" name="Abgerundetes Rechteck 7"/>
          <p:cNvSpPr/>
          <p:nvPr/>
        </p:nvSpPr>
        <p:spPr>
          <a:xfrm>
            <a:off x="2026483" y="1278396"/>
            <a:ext cx="7487864" cy="393927"/>
          </a:xfrm>
          <a:prstGeom prst="round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b="1" dirty="0"/>
              <a:t>Rechts- und Verwaltungsvorschriften </a:t>
            </a:r>
            <a:endParaRPr lang="de-DE" sz="2000" dirty="0"/>
          </a:p>
        </p:txBody>
      </p:sp>
      <p:sp>
        <p:nvSpPr>
          <p:cNvPr id="9" name="Gefaltete Ecke 8"/>
          <p:cNvSpPr/>
          <p:nvPr/>
        </p:nvSpPr>
        <p:spPr>
          <a:xfrm rot="254785">
            <a:off x="9821255" y="355351"/>
            <a:ext cx="1791167" cy="1846090"/>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Rechtsnormen, die das Recht ordnen = materielles Recht</a:t>
            </a:r>
          </a:p>
        </p:txBody>
      </p:sp>
      <p:pic>
        <p:nvPicPr>
          <p:cNvPr id="4" name="Grafik 3"/>
          <p:cNvPicPr>
            <a:picLocks noChangeAspect="1"/>
          </p:cNvPicPr>
          <p:nvPr/>
        </p:nvPicPr>
        <p:blipFill>
          <a:blip r:embed="rId3"/>
          <a:stretch>
            <a:fillRect/>
          </a:stretch>
        </p:blipFill>
        <p:spPr>
          <a:xfrm>
            <a:off x="3094120" y="1963403"/>
            <a:ext cx="6335629" cy="4751721"/>
          </a:xfrm>
          <a:prstGeom prst="rect">
            <a:avLst/>
          </a:prstGeom>
        </p:spPr>
      </p:pic>
      <p:sp>
        <p:nvSpPr>
          <p:cNvPr id="3" name="Abgerundetes Rechteck 28">
            <a:extLst>
              <a:ext uri="{FF2B5EF4-FFF2-40B4-BE49-F238E27FC236}">
                <a16:creationId xmlns:a16="http://schemas.microsoft.com/office/drawing/2014/main" id="{2DC5FCC6-83F4-54B1-ACE5-CDFE8EE339EF}"/>
              </a:ext>
            </a:extLst>
          </p:cNvPr>
          <p:cNvSpPr/>
          <p:nvPr/>
        </p:nvSpPr>
        <p:spPr>
          <a:xfrm>
            <a:off x="2999874" y="134672"/>
            <a:ext cx="5972175" cy="463172"/>
          </a:xfrm>
          <a:prstGeom prst="roundRect">
            <a:avLst/>
          </a:prstGeom>
          <a:solidFill>
            <a:schemeClr val="accent2">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7" name="Rechteck 6">
            <a:extLst>
              <a:ext uri="{FF2B5EF4-FFF2-40B4-BE49-F238E27FC236}">
                <a16:creationId xmlns:a16="http://schemas.microsoft.com/office/drawing/2014/main" id="{5A4999A4-2984-DFD8-9020-8A102A140D8F}"/>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pic>
        <p:nvPicPr>
          <p:cNvPr id="10" name="Grafik 9" descr="image001">
            <a:extLst>
              <a:ext uri="{FF2B5EF4-FFF2-40B4-BE49-F238E27FC236}">
                <a16:creationId xmlns:a16="http://schemas.microsoft.com/office/drawing/2014/main" id="{1C242214-7645-D757-C903-846EE4CA0590}"/>
              </a:ext>
            </a:extLst>
          </p:cNvPr>
          <p:cNvPicPr>
            <a:picLocks noChangeAspect="1" noChangeArrowheads="1"/>
          </p:cNvPicPr>
          <p:nvPr/>
        </p:nvPicPr>
        <p:blipFill>
          <a:blip r:embed="rId4">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4846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fltVal val="0"/>
                                          </p:val>
                                        </p:tav>
                                        <p:tav tm="100000">
                                          <p:val>
                                            <p:strVal val="#ppt_w"/>
                                          </p:val>
                                        </p:tav>
                                      </p:tavLst>
                                    </p:anim>
                                    <p:anim calcmode="lin" valueType="num">
                                      <p:cBhvr>
                                        <p:cTn id="8" dur="1000" fill="hold"/>
                                        <p:tgtEl>
                                          <p:spTgt spid="9"/>
                                        </p:tgtEl>
                                        <p:attrNameLst>
                                          <p:attrName>ppt_h</p:attrName>
                                        </p:attrNameLst>
                                      </p:cBhvr>
                                      <p:tavLst>
                                        <p:tav tm="0">
                                          <p:val>
                                            <p:fltVal val="0"/>
                                          </p:val>
                                        </p:tav>
                                        <p:tav tm="100000">
                                          <p:val>
                                            <p:strVal val="#ppt_h"/>
                                          </p:val>
                                        </p:tav>
                                      </p:tavLst>
                                    </p:anim>
                                    <p:anim calcmode="lin" valueType="num">
                                      <p:cBhvr>
                                        <p:cTn id="9" dur="1000" fill="hold"/>
                                        <p:tgtEl>
                                          <p:spTgt spid="9"/>
                                        </p:tgtEl>
                                        <p:attrNameLst>
                                          <p:attrName>style.rotation</p:attrName>
                                        </p:attrNameLst>
                                      </p:cBhvr>
                                      <p:tavLst>
                                        <p:tav tm="0">
                                          <p:val>
                                            <p:fltVal val="90"/>
                                          </p:val>
                                        </p:tav>
                                        <p:tav tm="100000">
                                          <p:val>
                                            <p:fltVal val="0"/>
                                          </p:val>
                                        </p:tav>
                                      </p:tavLst>
                                    </p:anim>
                                    <p:animEffect transition="in" filter="fade">
                                      <p:cBhvr>
                                        <p:cTn id="10"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1083743E-7292-CC44-FFD5-C609EF1D9C6D}"/>
              </a:ext>
            </a:extLst>
          </p:cNvPr>
          <p:cNvPicPr>
            <a:picLocks noChangeAspect="1"/>
          </p:cNvPicPr>
          <p:nvPr/>
        </p:nvPicPr>
        <p:blipFill>
          <a:blip r:embed="rId2">
            <a:alphaModFix amt="51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Abgerundetes Rechteck 1"/>
          <p:cNvSpPr/>
          <p:nvPr/>
        </p:nvSpPr>
        <p:spPr>
          <a:xfrm>
            <a:off x="1997585" y="1469813"/>
            <a:ext cx="8486775" cy="5239307"/>
          </a:xfrm>
          <a:prstGeom prst="roundRect">
            <a:avLst/>
          </a:prstGeom>
          <a:solidFill>
            <a:schemeClr val="accent2">
              <a:lumMod val="40000"/>
              <a:lumOff val="6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sz="2200" dirty="0">
              <a:solidFill>
                <a:schemeClr val="accent2">
                  <a:lumMod val="50000"/>
                </a:schemeClr>
              </a:solidFill>
            </a:endParaRPr>
          </a:p>
          <a:p>
            <a:r>
              <a:rPr lang="de-DE" sz="2200" dirty="0">
                <a:solidFill>
                  <a:schemeClr val="accent2">
                    <a:lumMod val="50000"/>
                  </a:schemeClr>
                </a:solidFill>
              </a:rPr>
              <a:t>regelt die rechtliche und politische Grundordnung des Staates </a:t>
            </a:r>
          </a:p>
          <a:p>
            <a:pPr marL="342900" indent="-342900">
              <a:buFont typeface="Arial" panose="020B0604020202020204" pitchFamily="34" charset="0"/>
              <a:buChar char="•"/>
            </a:pPr>
            <a:r>
              <a:rPr lang="de-DE" sz="2200" dirty="0">
                <a:solidFill>
                  <a:schemeClr val="accent2">
                    <a:lumMod val="50000"/>
                  </a:schemeClr>
                </a:solidFill>
              </a:rPr>
              <a:t>es enthält eine Präambel und ist in 13 Abschnitte gegliedert, an der Spitze des GG, in den Artikeln 1 – 19 GG findet sich der sog. Grundrechtskatalog</a:t>
            </a:r>
          </a:p>
          <a:p>
            <a:r>
              <a:rPr lang="de-DE" sz="2200" dirty="0">
                <a:solidFill>
                  <a:schemeClr val="accent2">
                    <a:lumMod val="50000"/>
                  </a:schemeClr>
                </a:solidFill>
              </a:rPr>
              <a:t> </a:t>
            </a:r>
          </a:p>
          <a:p>
            <a:pPr marL="342900" indent="-342900">
              <a:buFont typeface="Arial" panose="020B0604020202020204" pitchFamily="34" charset="0"/>
              <a:buChar char="•"/>
            </a:pPr>
            <a:r>
              <a:rPr lang="de-DE" sz="2200" dirty="0">
                <a:solidFill>
                  <a:schemeClr val="accent2">
                    <a:lumMod val="50000"/>
                  </a:schemeClr>
                </a:solidFill>
              </a:rPr>
              <a:t>die Gewährung von Grundrechten durch das GG als unmittelbar geltendes Recht sollen dem Bürger in erster Linie Schutzbereiche gewähren </a:t>
            </a:r>
          </a:p>
          <a:p>
            <a:endParaRPr lang="de-DE" sz="2200" dirty="0">
              <a:solidFill>
                <a:schemeClr val="accent2">
                  <a:lumMod val="50000"/>
                </a:schemeClr>
              </a:solidFill>
            </a:endParaRPr>
          </a:p>
          <a:p>
            <a:pPr marL="342900" indent="-342900">
              <a:buFont typeface="Arial" panose="020B0604020202020204" pitchFamily="34" charset="0"/>
              <a:buChar char="•"/>
            </a:pPr>
            <a:r>
              <a:rPr lang="de-DE" sz="2200" dirty="0">
                <a:solidFill>
                  <a:schemeClr val="accent2">
                    <a:lumMod val="50000"/>
                  </a:schemeClr>
                </a:solidFill>
              </a:rPr>
              <a:t>Änderung des GG nur mit 2/3 Mehrheit des Bundesstages veränderbar </a:t>
            </a:r>
          </a:p>
          <a:p>
            <a:endParaRPr lang="de-DE" sz="2200" dirty="0">
              <a:solidFill>
                <a:schemeClr val="accent2">
                  <a:lumMod val="50000"/>
                </a:schemeClr>
              </a:solidFill>
            </a:endParaRPr>
          </a:p>
          <a:p>
            <a:r>
              <a:rPr lang="de-DE" sz="2200" dirty="0">
                <a:solidFill>
                  <a:schemeClr val="accent2">
                    <a:lumMod val="50000"/>
                  </a:schemeClr>
                </a:solidFill>
              </a:rPr>
              <a:t>          </a:t>
            </a:r>
            <a:r>
              <a:rPr lang="de-DE" sz="2200" b="1" dirty="0">
                <a:solidFill>
                  <a:schemeClr val="accent2">
                    <a:lumMod val="50000"/>
                  </a:schemeClr>
                </a:solidFill>
                <a:effectLst>
                  <a:outerShdw blurRad="38100" dist="38100" dir="2700000" algn="tl">
                    <a:srgbClr val="000000">
                      <a:alpha val="43137"/>
                    </a:srgbClr>
                  </a:outerShdw>
                </a:effectLst>
              </a:rPr>
              <a:t>Beachte: jedoch Art. 79 Abs. 3: sog. Ewigkeitsklausel </a:t>
            </a:r>
          </a:p>
          <a:p>
            <a:endParaRPr lang="de-DE" sz="2200" dirty="0">
              <a:solidFill>
                <a:schemeClr val="accent2">
                  <a:lumMod val="50000"/>
                </a:schemeClr>
              </a:solidFill>
              <a:effectLst>
                <a:outerShdw blurRad="38100" dist="38100" dir="2700000" algn="tl">
                  <a:srgbClr val="000000">
                    <a:alpha val="43137"/>
                  </a:srgbClr>
                </a:outerShdw>
              </a:effectLst>
            </a:endParaRPr>
          </a:p>
          <a:p>
            <a:endParaRPr lang="de-DE" sz="2200" dirty="0">
              <a:solidFill>
                <a:schemeClr val="accent2">
                  <a:lumMod val="50000"/>
                </a:schemeClr>
              </a:solidFill>
            </a:endParaRPr>
          </a:p>
        </p:txBody>
      </p:sp>
      <p:sp>
        <p:nvSpPr>
          <p:cNvPr id="5" name="Abgerundetes Rechteck 4"/>
          <p:cNvSpPr/>
          <p:nvPr/>
        </p:nvSpPr>
        <p:spPr>
          <a:xfrm>
            <a:off x="3076359" y="746724"/>
            <a:ext cx="5629278" cy="406427"/>
          </a:xfrm>
          <a:prstGeom prst="roundRect">
            <a:avLst/>
          </a:prstGeom>
          <a:solidFill>
            <a:schemeClr val="bg1">
              <a:lumMod val="5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a:t>Unterschiedliche Rechtsordnungen </a:t>
            </a:r>
            <a:endParaRPr lang="de-DE" sz="2400" dirty="0"/>
          </a:p>
        </p:txBody>
      </p:sp>
      <p:sp>
        <p:nvSpPr>
          <p:cNvPr id="8" name="Abgerundetes Rechteck 7"/>
          <p:cNvSpPr/>
          <p:nvPr/>
        </p:nvSpPr>
        <p:spPr>
          <a:xfrm>
            <a:off x="941303" y="1320933"/>
            <a:ext cx="1979383" cy="393927"/>
          </a:xfrm>
          <a:prstGeom prst="round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000" b="1" dirty="0"/>
              <a:t>Grundgesetz </a:t>
            </a:r>
            <a:endParaRPr lang="de-DE" sz="2000" dirty="0"/>
          </a:p>
        </p:txBody>
      </p:sp>
      <p:sp>
        <p:nvSpPr>
          <p:cNvPr id="4" name="Rechteck 3">
            <a:extLst>
              <a:ext uri="{FF2B5EF4-FFF2-40B4-BE49-F238E27FC236}">
                <a16:creationId xmlns:a16="http://schemas.microsoft.com/office/drawing/2014/main" id="{B43F8C65-D4C1-45F1-BD78-C10EF939D992}"/>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sp>
        <p:nvSpPr>
          <p:cNvPr id="7" name="Abgerundetes Rechteck 28">
            <a:extLst>
              <a:ext uri="{FF2B5EF4-FFF2-40B4-BE49-F238E27FC236}">
                <a16:creationId xmlns:a16="http://schemas.microsoft.com/office/drawing/2014/main" id="{63746D90-6780-8C0B-0ECF-0FB299C067B7}"/>
              </a:ext>
            </a:extLst>
          </p:cNvPr>
          <p:cNvSpPr/>
          <p:nvPr/>
        </p:nvSpPr>
        <p:spPr>
          <a:xfrm>
            <a:off x="2999874" y="134672"/>
            <a:ext cx="5972175" cy="463172"/>
          </a:xfrm>
          <a:prstGeom prst="roundRect">
            <a:avLst/>
          </a:prstGeom>
          <a:solidFill>
            <a:schemeClr val="accent2">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9" name="Rechteck 8">
            <a:extLst>
              <a:ext uri="{FF2B5EF4-FFF2-40B4-BE49-F238E27FC236}">
                <a16:creationId xmlns:a16="http://schemas.microsoft.com/office/drawing/2014/main" id="{A7B97321-CED3-4D4F-02A0-7E80D7A504FE}"/>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pic>
        <p:nvPicPr>
          <p:cNvPr id="6" name="Grafik 5" descr="image001">
            <a:extLst>
              <a:ext uri="{FF2B5EF4-FFF2-40B4-BE49-F238E27FC236}">
                <a16:creationId xmlns:a16="http://schemas.microsoft.com/office/drawing/2014/main" id="{17C086F2-26A2-502F-C5B2-EC8253E26AAC}"/>
              </a:ext>
            </a:extLst>
          </p:cNvPr>
          <p:cNvPicPr>
            <a:picLocks noChangeAspect="1" noChangeArrowheads="1"/>
          </p:cNvPicPr>
          <p:nvPr/>
        </p:nvPicPr>
        <p:blipFill>
          <a:blip r:embed="rId3">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25976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E19E492D-DC12-B1E3-83E0-765B660A765C}"/>
              </a:ext>
            </a:extLst>
          </p:cNvPr>
          <p:cNvPicPr>
            <a:picLocks noChangeAspect="1"/>
          </p:cNvPicPr>
          <p:nvPr/>
        </p:nvPicPr>
        <p:blipFill>
          <a:blip r:embed="rId2">
            <a:alphaModFix amt="51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Abgerundetes Rechteck 1"/>
          <p:cNvSpPr/>
          <p:nvPr/>
        </p:nvSpPr>
        <p:spPr>
          <a:xfrm>
            <a:off x="2069210" y="1673645"/>
            <a:ext cx="8486775" cy="4887577"/>
          </a:xfrm>
          <a:prstGeom prst="roundRect">
            <a:avLst/>
          </a:prstGeom>
          <a:solidFill>
            <a:schemeClr val="accent2">
              <a:lumMod val="40000"/>
              <a:lumOff val="6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sz="2200" dirty="0">
              <a:solidFill>
                <a:schemeClr val="accent2">
                  <a:lumMod val="50000"/>
                </a:schemeClr>
              </a:solidFill>
            </a:endParaRPr>
          </a:p>
          <a:p>
            <a:pPr marL="342900" indent="-342900">
              <a:buFont typeface="Arial" panose="020B0604020202020204" pitchFamily="34" charset="0"/>
              <a:buChar char="•"/>
            </a:pPr>
            <a:r>
              <a:rPr lang="de-DE" sz="2200" dirty="0">
                <a:solidFill>
                  <a:schemeClr val="accent2">
                    <a:lumMod val="50000"/>
                  </a:schemeClr>
                </a:solidFill>
              </a:rPr>
              <a:t>Verabschiedung durch den Deutschen Bundestag </a:t>
            </a:r>
          </a:p>
          <a:p>
            <a:endParaRPr lang="de-DE" sz="2200" dirty="0">
              <a:solidFill>
                <a:schemeClr val="accent2">
                  <a:lumMod val="50000"/>
                </a:schemeClr>
              </a:solidFill>
            </a:endParaRPr>
          </a:p>
          <a:p>
            <a:pPr marL="342900" indent="-342900">
              <a:buFont typeface="Arial" panose="020B0604020202020204" pitchFamily="34" charset="0"/>
              <a:buChar char="•"/>
            </a:pPr>
            <a:r>
              <a:rPr lang="de-DE" sz="2200" dirty="0">
                <a:solidFill>
                  <a:schemeClr val="accent2">
                    <a:lumMod val="50000"/>
                  </a:schemeClr>
                </a:solidFill>
              </a:rPr>
              <a:t>Beteiligung des Bundesrates (= Länderkammer) ist zwingend notwendig, sonst verfassungswidrig durch das BVerfG </a:t>
            </a:r>
          </a:p>
          <a:p>
            <a:endParaRPr lang="de-DE" sz="2200" dirty="0">
              <a:solidFill>
                <a:schemeClr val="accent2">
                  <a:lumMod val="50000"/>
                </a:schemeClr>
              </a:solidFill>
            </a:endParaRPr>
          </a:p>
          <a:p>
            <a:pPr marL="342900" indent="-342900">
              <a:buFont typeface="Arial" panose="020B0604020202020204" pitchFamily="34" charset="0"/>
              <a:buChar char="•"/>
            </a:pPr>
            <a:r>
              <a:rPr lang="de-DE" sz="2200" dirty="0">
                <a:solidFill>
                  <a:schemeClr val="accent2">
                    <a:lumMod val="50000"/>
                  </a:schemeClr>
                </a:solidFill>
              </a:rPr>
              <a:t>enthält für einen unbestimmten Personenkreis allgemeine und verbindliche Regeln mit entsprechenden Rechtsfolgen </a:t>
            </a:r>
          </a:p>
          <a:p>
            <a:endParaRPr lang="de-DE" sz="2200" dirty="0">
              <a:solidFill>
                <a:schemeClr val="accent2">
                  <a:lumMod val="50000"/>
                </a:schemeClr>
              </a:solidFill>
            </a:endParaRPr>
          </a:p>
          <a:p>
            <a:pPr marL="342900" indent="-342900">
              <a:buFont typeface="Arial" panose="020B0604020202020204" pitchFamily="34" charset="0"/>
              <a:buChar char="•"/>
            </a:pPr>
            <a:r>
              <a:rPr lang="de-DE" sz="2200" dirty="0">
                <a:solidFill>
                  <a:schemeClr val="accent2">
                    <a:lumMod val="50000"/>
                  </a:schemeClr>
                </a:solidFill>
              </a:rPr>
              <a:t>gilt im gesamten Bundesgebiet </a:t>
            </a:r>
          </a:p>
          <a:p>
            <a:endParaRPr lang="de-DE" sz="2200" dirty="0">
              <a:solidFill>
                <a:schemeClr val="accent2">
                  <a:lumMod val="50000"/>
                </a:schemeClr>
              </a:solidFill>
            </a:endParaRPr>
          </a:p>
          <a:p>
            <a:pPr marL="342900" indent="-342900">
              <a:buFont typeface="Arial" panose="020B0604020202020204" pitchFamily="34" charset="0"/>
              <a:buChar char="•"/>
            </a:pPr>
            <a:r>
              <a:rPr lang="de-DE" sz="2200" dirty="0">
                <a:solidFill>
                  <a:schemeClr val="accent2">
                    <a:lumMod val="50000"/>
                  </a:schemeClr>
                </a:solidFill>
              </a:rPr>
              <a:t>darf nicht gegen das GG verstoßen </a:t>
            </a:r>
          </a:p>
          <a:p>
            <a:endParaRPr lang="de-DE" sz="2200" dirty="0">
              <a:solidFill>
                <a:schemeClr val="accent2">
                  <a:lumMod val="50000"/>
                </a:schemeClr>
              </a:solidFill>
              <a:effectLst>
                <a:outerShdw blurRad="38100" dist="38100" dir="2700000" algn="tl">
                  <a:srgbClr val="000000">
                    <a:alpha val="43137"/>
                  </a:srgbClr>
                </a:outerShdw>
              </a:effectLst>
            </a:endParaRPr>
          </a:p>
          <a:p>
            <a:endParaRPr lang="de-DE" sz="2200" dirty="0">
              <a:solidFill>
                <a:schemeClr val="accent2">
                  <a:lumMod val="50000"/>
                </a:schemeClr>
              </a:solidFill>
            </a:endParaRPr>
          </a:p>
        </p:txBody>
      </p:sp>
      <p:sp>
        <p:nvSpPr>
          <p:cNvPr id="5" name="Abgerundetes Rechteck 4"/>
          <p:cNvSpPr/>
          <p:nvPr/>
        </p:nvSpPr>
        <p:spPr>
          <a:xfrm>
            <a:off x="3171322" y="732516"/>
            <a:ext cx="5629278" cy="406427"/>
          </a:xfrm>
          <a:prstGeom prst="roundRect">
            <a:avLst/>
          </a:prstGeom>
          <a:solidFill>
            <a:schemeClr val="bg1">
              <a:lumMod val="5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a:t>Unterschiedliche Rechtsordnungen </a:t>
            </a:r>
            <a:endParaRPr lang="de-DE" sz="2400" dirty="0"/>
          </a:p>
        </p:txBody>
      </p:sp>
      <p:sp>
        <p:nvSpPr>
          <p:cNvPr id="8" name="Abgerundetes Rechteck 7"/>
          <p:cNvSpPr/>
          <p:nvPr/>
        </p:nvSpPr>
        <p:spPr>
          <a:xfrm>
            <a:off x="1285494" y="1640703"/>
            <a:ext cx="1685925" cy="393927"/>
          </a:xfrm>
          <a:prstGeom prst="round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000" b="1" dirty="0"/>
              <a:t>Bundesgesetz </a:t>
            </a:r>
            <a:endParaRPr lang="de-DE" sz="2000" dirty="0"/>
          </a:p>
        </p:txBody>
      </p:sp>
      <p:sp>
        <p:nvSpPr>
          <p:cNvPr id="9" name="Gefaltete Ecke 8"/>
          <p:cNvSpPr/>
          <p:nvPr/>
        </p:nvSpPr>
        <p:spPr>
          <a:xfrm rot="254785">
            <a:off x="9516937" y="4445505"/>
            <a:ext cx="1791167" cy="1846090"/>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Rechtsnormen, die das Rechts ordnen = materielles Recht</a:t>
            </a:r>
          </a:p>
        </p:txBody>
      </p:sp>
      <p:sp>
        <p:nvSpPr>
          <p:cNvPr id="4" name="Rechteck 3">
            <a:extLst>
              <a:ext uri="{FF2B5EF4-FFF2-40B4-BE49-F238E27FC236}">
                <a16:creationId xmlns:a16="http://schemas.microsoft.com/office/drawing/2014/main" id="{F113067A-D1CE-5EAA-0587-222305CDCB8D}"/>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sp>
        <p:nvSpPr>
          <p:cNvPr id="7" name="Abgerundetes Rechteck 28">
            <a:extLst>
              <a:ext uri="{FF2B5EF4-FFF2-40B4-BE49-F238E27FC236}">
                <a16:creationId xmlns:a16="http://schemas.microsoft.com/office/drawing/2014/main" id="{79DE5924-7116-B022-85D9-D42727DEE3C5}"/>
              </a:ext>
            </a:extLst>
          </p:cNvPr>
          <p:cNvSpPr/>
          <p:nvPr/>
        </p:nvSpPr>
        <p:spPr>
          <a:xfrm>
            <a:off x="2999874" y="134672"/>
            <a:ext cx="5972175" cy="463172"/>
          </a:xfrm>
          <a:prstGeom prst="roundRect">
            <a:avLst/>
          </a:prstGeom>
          <a:solidFill>
            <a:schemeClr val="accent2">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10" name="Rechteck 9">
            <a:extLst>
              <a:ext uri="{FF2B5EF4-FFF2-40B4-BE49-F238E27FC236}">
                <a16:creationId xmlns:a16="http://schemas.microsoft.com/office/drawing/2014/main" id="{F9B2872F-F092-6793-3634-F8A4E1EE1334}"/>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pic>
        <p:nvPicPr>
          <p:cNvPr id="6" name="Grafik 5" descr="image001">
            <a:extLst>
              <a:ext uri="{FF2B5EF4-FFF2-40B4-BE49-F238E27FC236}">
                <a16:creationId xmlns:a16="http://schemas.microsoft.com/office/drawing/2014/main" id="{4FFAA97B-85E2-337F-34E7-3D383C9F7F81}"/>
              </a:ext>
            </a:extLst>
          </p:cNvPr>
          <p:cNvPicPr>
            <a:picLocks noChangeAspect="1" noChangeArrowheads="1"/>
          </p:cNvPicPr>
          <p:nvPr/>
        </p:nvPicPr>
        <p:blipFill>
          <a:blip r:embed="rId3">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643238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fltVal val="0"/>
                                          </p:val>
                                        </p:tav>
                                        <p:tav tm="100000">
                                          <p:val>
                                            <p:strVal val="#ppt_w"/>
                                          </p:val>
                                        </p:tav>
                                      </p:tavLst>
                                    </p:anim>
                                    <p:anim calcmode="lin" valueType="num">
                                      <p:cBhvr>
                                        <p:cTn id="8" dur="1000" fill="hold"/>
                                        <p:tgtEl>
                                          <p:spTgt spid="9"/>
                                        </p:tgtEl>
                                        <p:attrNameLst>
                                          <p:attrName>ppt_h</p:attrName>
                                        </p:attrNameLst>
                                      </p:cBhvr>
                                      <p:tavLst>
                                        <p:tav tm="0">
                                          <p:val>
                                            <p:fltVal val="0"/>
                                          </p:val>
                                        </p:tav>
                                        <p:tav tm="100000">
                                          <p:val>
                                            <p:strVal val="#ppt_h"/>
                                          </p:val>
                                        </p:tav>
                                      </p:tavLst>
                                    </p:anim>
                                    <p:anim calcmode="lin" valueType="num">
                                      <p:cBhvr>
                                        <p:cTn id="9" dur="1000" fill="hold"/>
                                        <p:tgtEl>
                                          <p:spTgt spid="9"/>
                                        </p:tgtEl>
                                        <p:attrNameLst>
                                          <p:attrName>style.rotation</p:attrName>
                                        </p:attrNameLst>
                                      </p:cBhvr>
                                      <p:tavLst>
                                        <p:tav tm="0">
                                          <p:val>
                                            <p:fltVal val="90"/>
                                          </p:val>
                                        </p:tav>
                                        <p:tav tm="100000">
                                          <p:val>
                                            <p:fltVal val="0"/>
                                          </p:val>
                                        </p:tav>
                                      </p:tavLst>
                                    </p:anim>
                                    <p:animEffect transition="in" filter="fade">
                                      <p:cBhvr>
                                        <p:cTn id="10"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E454AA05-4FAC-59C0-A5B6-1D705332EAF1}"/>
              </a:ext>
            </a:extLst>
          </p:cNvPr>
          <p:cNvPicPr>
            <a:picLocks noChangeAspect="1"/>
          </p:cNvPicPr>
          <p:nvPr/>
        </p:nvPicPr>
        <p:blipFill>
          <a:blip r:embed="rId2">
            <a:alphaModFix amt="51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Abgerundetes Rechteck 1"/>
          <p:cNvSpPr/>
          <p:nvPr/>
        </p:nvSpPr>
        <p:spPr>
          <a:xfrm>
            <a:off x="2069210" y="1673646"/>
            <a:ext cx="8246365" cy="5049682"/>
          </a:xfrm>
          <a:prstGeom prst="roundRect">
            <a:avLst/>
          </a:prstGeom>
          <a:solidFill>
            <a:schemeClr val="accent2">
              <a:lumMod val="40000"/>
              <a:lumOff val="6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sz="2400" dirty="0">
              <a:solidFill>
                <a:schemeClr val="accent2">
                  <a:lumMod val="50000"/>
                </a:schemeClr>
              </a:solidFill>
            </a:endParaRPr>
          </a:p>
          <a:p>
            <a:endParaRPr lang="de-DE" sz="2400" dirty="0">
              <a:solidFill>
                <a:schemeClr val="accent2">
                  <a:lumMod val="50000"/>
                </a:schemeClr>
              </a:solidFill>
            </a:endParaRPr>
          </a:p>
          <a:p>
            <a:pPr marL="342900" indent="-342900">
              <a:buFont typeface="Arial" panose="020B0604020202020204" pitchFamily="34" charset="0"/>
              <a:buChar char="•"/>
            </a:pPr>
            <a:r>
              <a:rPr lang="de-DE" sz="2400" dirty="0">
                <a:solidFill>
                  <a:schemeClr val="accent2">
                    <a:lumMod val="50000"/>
                  </a:schemeClr>
                </a:solidFill>
              </a:rPr>
              <a:t>Senatsverwaltungen reichen entsprechende Gesetzesvorlagen ein </a:t>
            </a:r>
          </a:p>
          <a:p>
            <a:pPr marL="342900" indent="-342900">
              <a:buFont typeface="Arial" panose="020B0604020202020204" pitchFamily="34" charset="0"/>
              <a:buChar char="•"/>
            </a:pPr>
            <a:r>
              <a:rPr lang="de-DE" sz="2400" dirty="0">
                <a:solidFill>
                  <a:schemeClr val="accent2">
                    <a:lumMod val="50000"/>
                  </a:schemeClr>
                </a:solidFill>
              </a:rPr>
              <a:t> Beratung erfolgt in den Ausschüssen des Abgeordnetenhauses </a:t>
            </a:r>
          </a:p>
          <a:p>
            <a:pPr marL="342900" indent="-342900">
              <a:buFont typeface="Arial" panose="020B0604020202020204" pitchFamily="34" charset="0"/>
              <a:buChar char="•"/>
            </a:pPr>
            <a:r>
              <a:rPr lang="de-DE" sz="2400" dirty="0">
                <a:solidFill>
                  <a:schemeClr val="accent2">
                    <a:lumMod val="50000"/>
                  </a:schemeClr>
                </a:solidFill>
              </a:rPr>
              <a:t>in den Ausschüssen sitzen Mitglieder des Abgeordnetenhauses mit entsprechenden Fachkompetenz </a:t>
            </a:r>
          </a:p>
          <a:p>
            <a:pPr marL="342900" indent="-342900">
              <a:buFont typeface="Arial" panose="020B0604020202020204" pitchFamily="34" charset="0"/>
              <a:buChar char="•"/>
            </a:pPr>
            <a:r>
              <a:rPr lang="de-DE" sz="2400" dirty="0">
                <a:solidFill>
                  <a:schemeClr val="accent2">
                    <a:lumMod val="50000"/>
                  </a:schemeClr>
                </a:solidFill>
              </a:rPr>
              <a:t>sofern dem Gesetzesentwurf zugestimmt wird, erfolgt die Abstimmung darüber im Abgeordnetenhaus </a:t>
            </a:r>
          </a:p>
          <a:p>
            <a:pPr marL="342900" indent="-342900">
              <a:buFont typeface="Arial" panose="020B0604020202020204" pitchFamily="34" charset="0"/>
              <a:buChar char="•"/>
            </a:pPr>
            <a:r>
              <a:rPr lang="de-DE" sz="2400" dirty="0">
                <a:solidFill>
                  <a:schemeClr val="accent2">
                    <a:lumMod val="50000"/>
                  </a:schemeClr>
                </a:solidFill>
              </a:rPr>
              <a:t>damit dieses das Gesetz dann auch wirksam wird und angewendet wird, muss dieses im Amtsblatt von Berlin veröffentlicht werden </a:t>
            </a:r>
          </a:p>
          <a:p>
            <a:endParaRPr lang="de-DE" sz="2400" dirty="0">
              <a:solidFill>
                <a:schemeClr val="accent2">
                  <a:lumMod val="50000"/>
                </a:schemeClr>
              </a:solidFill>
              <a:effectLst>
                <a:outerShdw blurRad="38100" dist="38100" dir="2700000" algn="tl">
                  <a:srgbClr val="000000">
                    <a:alpha val="43137"/>
                  </a:srgbClr>
                </a:outerShdw>
              </a:effectLst>
            </a:endParaRPr>
          </a:p>
          <a:p>
            <a:endParaRPr lang="de-DE" sz="2400" dirty="0">
              <a:solidFill>
                <a:schemeClr val="accent2">
                  <a:lumMod val="50000"/>
                </a:schemeClr>
              </a:solidFill>
            </a:endParaRPr>
          </a:p>
        </p:txBody>
      </p:sp>
      <p:sp>
        <p:nvSpPr>
          <p:cNvPr id="5" name="Abgerundetes Rechteck 4"/>
          <p:cNvSpPr/>
          <p:nvPr/>
        </p:nvSpPr>
        <p:spPr>
          <a:xfrm>
            <a:off x="3171322" y="732516"/>
            <a:ext cx="5629278" cy="406427"/>
          </a:xfrm>
          <a:prstGeom prst="roundRect">
            <a:avLst/>
          </a:prstGeom>
          <a:solidFill>
            <a:schemeClr val="bg1">
              <a:lumMod val="5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a:t>Unterschiedliche Rechtsordnungen </a:t>
            </a:r>
            <a:endParaRPr lang="de-DE" sz="2400" dirty="0"/>
          </a:p>
        </p:txBody>
      </p:sp>
      <p:sp>
        <p:nvSpPr>
          <p:cNvPr id="8" name="Abgerundetes Rechteck 7"/>
          <p:cNvSpPr/>
          <p:nvPr/>
        </p:nvSpPr>
        <p:spPr>
          <a:xfrm>
            <a:off x="1126780" y="1673646"/>
            <a:ext cx="1857376" cy="393927"/>
          </a:xfrm>
          <a:prstGeom prst="round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000" b="1"/>
              <a:t>Landesgesetze </a:t>
            </a:r>
            <a:endParaRPr lang="de-DE" sz="2000" dirty="0"/>
          </a:p>
        </p:txBody>
      </p:sp>
      <p:sp>
        <p:nvSpPr>
          <p:cNvPr id="4" name="Rechteck 3">
            <a:extLst>
              <a:ext uri="{FF2B5EF4-FFF2-40B4-BE49-F238E27FC236}">
                <a16:creationId xmlns:a16="http://schemas.microsoft.com/office/drawing/2014/main" id="{D53CF679-E72F-897E-42B1-F88359048AF5}"/>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sp>
        <p:nvSpPr>
          <p:cNvPr id="7" name="Abgerundetes Rechteck 28">
            <a:extLst>
              <a:ext uri="{FF2B5EF4-FFF2-40B4-BE49-F238E27FC236}">
                <a16:creationId xmlns:a16="http://schemas.microsoft.com/office/drawing/2014/main" id="{05066367-6E42-8D27-07AF-C70627D3CC9E}"/>
              </a:ext>
            </a:extLst>
          </p:cNvPr>
          <p:cNvSpPr/>
          <p:nvPr/>
        </p:nvSpPr>
        <p:spPr>
          <a:xfrm>
            <a:off x="2999874" y="134672"/>
            <a:ext cx="5972175" cy="463172"/>
          </a:xfrm>
          <a:prstGeom prst="roundRect">
            <a:avLst/>
          </a:prstGeom>
          <a:solidFill>
            <a:schemeClr val="accent2">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9" name="Rechteck 8">
            <a:extLst>
              <a:ext uri="{FF2B5EF4-FFF2-40B4-BE49-F238E27FC236}">
                <a16:creationId xmlns:a16="http://schemas.microsoft.com/office/drawing/2014/main" id="{31676D5D-2243-4DC9-2F3A-24520B3B5A91}"/>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pic>
        <p:nvPicPr>
          <p:cNvPr id="6" name="Grafik 5" descr="image001">
            <a:extLst>
              <a:ext uri="{FF2B5EF4-FFF2-40B4-BE49-F238E27FC236}">
                <a16:creationId xmlns:a16="http://schemas.microsoft.com/office/drawing/2014/main" id="{1D04A483-4594-2A72-65BC-DEF69FA4D40E}"/>
              </a:ext>
            </a:extLst>
          </p:cNvPr>
          <p:cNvPicPr>
            <a:picLocks noChangeAspect="1" noChangeArrowheads="1"/>
          </p:cNvPicPr>
          <p:nvPr/>
        </p:nvPicPr>
        <p:blipFill>
          <a:blip r:embed="rId3">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757651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35375F8F-0CA7-C50C-9DAA-E6C712C18E18}"/>
              </a:ext>
            </a:extLst>
          </p:cNvPr>
          <p:cNvPicPr>
            <a:picLocks noChangeAspect="1"/>
          </p:cNvPicPr>
          <p:nvPr/>
        </p:nvPicPr>
        <p:blipFill>
          <a:blip r:embed="rId2">
            <a:alphaModFix amt="51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Abgerundetes Rechteck 1"/>
          <p:cNvSpPr/>
          <p:nvPr/>
        </p:nvSpPr>
        <p:spPr>
          <a:xfrm>
            <a:off x="1895475" y="1489789"/>
            <a:ext cx="8401050" cy="3562657"/>
          </a:xfrm>
          <a:prstGeom prst="roundRect">
            <a:avLst/>
          </a:prstGeom>
          <a:solidFill>
            <a:schemeClr val="accent2">
              <a:lumMod val="40000"/>
              <a:lumOff val="6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dirty="0">
                <a:solidFill>
                  <a:schemeClr val="accent2">
                    <a:lumMod val="50000"/>
                  </a:schemeClr>
                </a:solidFill>
              </a:rPr>
              <a:t>Bis ein Gesetz in Deutschland entsteht, wird es vorab im Bundestag in einem langen Verfahren diskutiert und geprüft. Ein Vorschlag zur Entstehung zu einem neuen Gesetz kommen aus unterschiedlichen Gremien, mehrere Mitglieder des Bundestags, der Bundesrat und auch die Bundesregierung können Gesetzesvorschläge auf den Weg bringen, in den meisten Fällen legt die Bundesregierung Vorschläge für neue Gesetze vor. </a:t>
            </a:r>
          </a:p>
        </p:txBody>
      </p:sp>
      <p:sp>
        <p:nvSpPr>
          <p:cNvPr id="5" name="Abgerundetes Rechteck 4"/>
          <p:cNvSpPr/>
          <p:nvPr/>
        </p:nvSpPr>
        <p:spPr>
          <a:xfrm>
            <a:off x="3171322" y="732516"/>
            <a:ext cx="5629278" cy="406427"/>
          </a:xfrm>
          <a:prstGeom prst="round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a:t>Die Entstehung eines Gesetzes </a:t>
            </a:r>
            <a:endParaRPr lang="de-DE" sz="2400" dirty="0"/>
          </a:p>
        </p:txBody>
      </p:sp>
      <p:sp>
        <p:nvSpPr>
          <p:cNvPr id="4" name="Rechteck 3">
            <a:extLst>
              <a:ext uri="{FF2B5EF4-FFF2-40B4-BE49-F238E27FC236}">
                <a16:creationId xmlns:a16="http://schemas.microsoft.com/office/drawing/2014/main" id="{B3670EFF-1FDF-5650-BFB4-AC354BE7FDC7}"/>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sp>
        <p:nvSpPr>
          <p:cNvPr id="7" name="Abgerundetes Rechteck 28">
            <a:extLst>
              <a:ext uri="{FF2B5EF4-FFF2-40B4-BE49-F238E27FC236}">
                <a16:creationId xmlns:a16="http://schemas.microsoft.com/office/drawing/2014/main" id="{9A24B8D0-6CDE-984A-750F-7794E0828B75}"/>
              </a:ext>
            </a:extLst>
          </p:cNvPr>
          <p:cNvSpPr/>
          <p:nvPr/>
        </p:nvSpPr>
        <p:spPr>
          <a:xfrm>
            <a:off x="2999874" y="134672"/>
            <a:ext cx="5972175" cy="463172"/>
          </a:xfrm>
          <a:prstGeom prst="roundRect">
            <a:avLst/>
          </a:prstGeom>
          <a:solidFill>
            <a:schemeClr val="accent2">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8" name="Rechteck 7">
            <a:extLst>
              <a:ext uri="{FF2B5EF4-FFF2-40B4-BE49-F238E27FC236}">
                <a16:creationId xmlns:a16="http://schemas.microsoft.com/office/drawing/2014/main" id="{8CBAE6BC-B604-B890-BDEF-B68C195C0D6A}"/>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pic>
        <p:nvPicPr>
          <p:cNvPr id="6" name="Grafik 5" descr="image001">
            <a:extLst>
              <a:ext uri="{FF2B5EF4-FFF2-40B4-BE49-F238E27FC236}">
                <a16:creationId xmlns:a16="http://schemas.microsoft.com/office/drawing/2014/main" id="{26C76C8D-6217-F083-3979-6ED4E15E4E06}"/>
              </a:ext>
            </a:extLst>
          </p:cNvPr>
          <p:cNvPicPr>
            <a:picLocks noChangeAspect="1" noChangeArrowheads="1"/>
          </p:cNvPicPr>
          <p:nvPr/>
        </p:nvPicPr>
        <p:blipFill>
          <a:blip r:embed="rId3">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95444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1E9AEED6-D9D2-CE5A-5A03-0BF7603711DA}"/>
              </a:ext>
            </a:extLst>
          </p:cNvPr>
          <p:cNvPicPr>
            <a:picLocks noChangeAspect="1"/>
          </p:cNvPicPr>
          <p:nvPr/>
        </p:nvPicPr>
        <p:blipFill>
          <a:blip r:embed="rId2">
            <a:alphaModFix amt="51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Abgerundetes Rechteck 1"/>
          <p:cNvSpPr/>
          <p:nvPr/>
        </p:nvSpPr>
        <p:spPr>
          <a:xfrm>
            <a:off x="1113760" y="1430856"/>
            <a:ext cx="9767887" cy="695473"/>
          </a:xfrm>
          <a:prstGeom prst="roundRect">
            <a:avLst/>
          </a:prstGeom>
          <a:solidFill>
            <a:schemeClr val="accent2">
              <a:lumMod val="40000"/>
              <a:lumOff val="6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chemeClr val="accent2">
                    <a:lumMod val="50000"/>
                  </a:schemeClr>
                </a:solidFill>
              </a:rPr>
              <a:t>Das zuständige Bundesministerium entwirft eine Stellungnahme unter Einbezug der Meinung von Interessenvertretungen und verschiedenen Ministerien. </a:t>
            </a:r>
          </a:p>
        </p:txBody>
      </p:sp>
      <p:sp>
        <p:nvSpPr>
          <p:cNvPr id="5" name="Abgerundetes Rechteck 4"/>
          <p:cNvSpPr/>
          <p:nvPr/>
        </p:nvSpPr>
        <p:spPr>
          <a:xfrm>
            <a:off x="3281361" y="739724"/>
            <a:ext cx="5629278" cy="406427"/>
          </a:xfrm>
          <a:prstGeom prst="round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a:t>Die Entstehung eines Gesetzes </a:t>
            </a:r>
            <a:endParaRPr lang="de-DE" sz="2400" dirty="0"/>
          </a:p>
        </p:txBody>
      </p:sp>
      <p:sp>
        <p:nvSpPr>
          <p:cNvPr id="10" name="Abgerundetes Rechteck 9"/>
          <p:cNvSpPr/>
          <p:nvPr/>
        </p:nvSpPr>
        <p:spPr>
          <a:xfrm>
            <a:off x="1113760" y="2185263"/>
            <a:ext cx="9767887" cy="806206"/>
          </a:xfrm>
          <a:prstGeom prst="roundRect">
            <a:avLst/>
          </a:prstGeom>
          <a:solidFill>
            <a:schemeClr val="accent2">
              <a:lumMod val="20000"/>
              <a:lumOff val="8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chemeClr val="accent2">
                    <a:lumMod val="50000"/>
                  </a:schemeClr>
                </a:solidFill>
              </a:rPr>
              <a:t>Der Bundesrat, in dem Vertreter der jeweiligen Länder sitzen, erhält den Gesetzesentwurf vom Bundeskanzler/in und kann dazu innerhalb von sechs Wochen eine Stellung abgeben. </a:t>
            </a:r>
          </a:p>
        </p:txBody>
      </p:sp>
      <p:sp>
        <p:nvSpPr>
          <p:cNvPr id="11" name="Abgerundetes Rechteck 10"/>
          <p:cNvSpPr/>
          <p:nvPr/>
        </p:nvSpPr>
        <p:spPr>
          <a:xfrm>
            <a:off x="1113760" y="3038936"/>
            <a:ext cx="9767887" cy="1213651"/>
          </a:xfrm>
          <a:prstGeom prst="roundRect">
            <a:avLst/>
          </a:prstGeom>
          <a:solidFill>
            <a:schemeClr val="accent2">
              <a:lumMod val="40000"/>
              <a:lumOff val="6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dirty="0">
                <a:solidFill>
                  <a:schemeClr val="accent2">
                    <a:lumMod val="50000"/>
                  </a:schemeClr>
                </a:solidFill>
              </a:rPr>
              <a:t>Danach kommt der Gesetzesentwurf zum Bundestag und wird in mehreren Sitzungen diskutiert. Die sogenannte erste Lesung findet mit allen Mitgliedern statt. Daraufhin beratschlagen Ausschüsse in der zweiten und dritten Lesung über das Gesetz. In der dritten Lesung debattiert der Bundestag nochmal abschließend über das mögliche Gesetz. </a:t>
            </a:r>
          </a:p>
        </p:txBody>
      </p:sp>
      <p:sp>
        <p:nvSpPr>
          <p:cNvPr id="12" name="Abgerundetes Rechteck 11"/>
          <p:cNvSpPr/>
          <p:nvPr/>
        </p:nvSpPr>
        <p:spPr>
          <a:xfrm>
            <a:off x="1114425" y="4347522"/>
            <a:ext cx="9767222" cy="401719"/>
          </a:xfrm>
          <a:prstGeom prst="roundRect">
            <a:avLst/>
          </a:prstGeom>
          <a:solidFill>
            <a:schemeClr val="accent2">
              <a:lumMod val="20000"/>
              <a:lumOff val="8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chemeClr val="accent2">
                    <a:lumMod val="50000"/>
                  </a:schemeClr>
                </a:solidFill>
              </a:rPr>
              <a:t>Anschließend kann der Bundestag das Gesetz verabschieden. </a:t>
            </a:r>
          </a:p>
        </p:txBody>
      </p:sp>
      <p:sp>
        <p:nvSpPr>
          <p:cNvPr id="13" name="Abgerundetes Rechteck 12"/>
          <p:cNvSpPr/>
          <p:nvPr/>
        </p:nvSpPr>
        <p:spPr>
          <a:xfrm>
            <a:off x="1113760" y="4838663"/>
            <a:ext cx="9767887" cy="437720"/>
          </a:xfrm>
          <a:prstGeom prst="roundRect">
            <a:avLst/>
          </a:prstGeom>
          <a:solidFill>
            <a:schemeClr val="accent2">
              <a:lumMod val="40000"/>
              <a:lumOff val="6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chemeClr val="accent2">
                    <a:lumMod val="50000"/>
                  </a:schemeClr>
                </a:solidFill>
              </a:rPr>
              <a:t>Danach muss das Gesetz noch vom Bundesrat abgesegnet werden, damit es rechtskräftig wird. </a:t>
            </a:r>
          </a:p>
        </p:txBody>
      </p:sp>
      <p:sp>
        <p:nvSpPr>
          <p:cNvPr id="4" name="Rechteck 3">
            <a:extLst>
              <a:ext uri="{FF2B5EF4-FFF2-40B4-BE49-F238E27FC236}">
                <a16:creationId xmlns:a16="http://schemas.microsoft.com/office/drawing/2014/main" id="{1E65D7F4-26FB-0D78-E3E1-2DD4C5FED04A}"/>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sp>
        <p:nvSpPr>
          <p:cNvPr id="7" name="Abgerundetes Rechteck 28">
            <a:extLst>
              <a:ext uri="{FF2B5EF4-FFF2-40B4-BE49-F238E27FC236}">
                <a16:creationId xmlns:a16="http://schemas.microsoft.com/office/drawing/2014/main" id="{57710BD2-3237-CA81-2B1E-9CBF65C3F32A}"/>
              </a:ext>
            </a:extLst>
          </p:cNvPr>
          <p:cNvSpPr/>
          <p:nvPr/>
        </p:nvSpPr>
        <p:spPr>
          <a:xfrm>
            <a:off x="2999874" y="134672"/>
            <a:ext cx="5972175" cy="463172"/>
          </a:xfrm>
          <a:prstGeom prst="roundRect">
            <a:avLst/>
          </a:prstGeom>
          <a:solidFill>
            <a:schemeClr val="accent2">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8" name="Rechteck 7">
            <a:extLst>
              <a:ext uri="{FF2B5EF4-FFF2-40B4-BE49-F238E27FC236}">
                <a16:creationId xmlns:a16="http://schemas.microsoft.com/office/drawing/2014/main" id="{2E022F21-AAB1-1AC8-055C-3609E85B6D49}"/>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pic>
        <p:nvPicPr>
          <p:cNvPr id="6" name="Grafik 5" descr="image001">
            <a:extLst>
              <a:ext uri="{FF2B5EF4-FFF2-40B4-BE49-F238E27FC236}">
                <a16:creationId xmlns:a16="http://schemas.microsoft.com/office/drawing/2014/main" id="{D40EC866-85E3-FEE6-F51D-55B4CD79B566}"/>
              </a:ext>
            </a:extLst>
          </p:cNvPr>
          <p:cNvPicPr>
            <a:picLocks noChangeAspect="1" noChangeArrowheads="1"/>
          </p:cNvPicPr>
          <p:nvPr/>
        </p:nvPicPr>
        <p:blipFill>
          <a:blip r:embed="rId3">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Abgerundetes Rechteck 13"/>
          <p:cNvSpPr/>
          <p:nvPr/>
        </p:nvSpPr>
        <p:spPr>
          <a:xfrm>
            <a:off x="1113760" y="5376857"/>
            <a:ext cx="9767887" cy="741419"/>
          </a:xfrm>
          <a:prstGeom prst="roundRect">
            <a:avLst/>
          </a:prstGeom>
          <a:solidFill>
            <a:schemeClr val="accent2">
              <a:lumMod val="20000"/>
              <a:lumOff val="8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chemeClr val="accent2">
                    <a:lumMod val="50000"/>
                  </a:schemeClr>
                </a:solidFill>
              </a:rPr>
              <a:t>Zum Schluss muss der/die Bundeskanzler/in und der/die Bundespräsident/in das Gesetz unterschreiben. Durch dessen Unterschrift tritt das Gesetz letztendlich in Kraft. </a:t>
            </a:r>
          </a:p>
        </p:txBody>
      </p:sp>
    </p:spTree>
    <p:extLst>
      <p:ext uri="{BB962C8B-B14F-4D97-AF65-F5344CB8AC3E}">
        <p14:creationId xmlns:p14="http://schemas.microsoft.com/office/powerpoint/2010/main" val="1294762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77921086-486A-2C96-9E83-8CBC45D95680}"/>
              </a:ext>
            </a:extLst>
          </p:cNvPr>
          <p:cNvPicPr>
            <a:picLocks noChangeAspect="1"/>
          </p:cNvPicPr>
          <p:nvPr/>
        </p:nvPicPr>
        <p:blipFill>
          <a:blip r:embed="rId2">
            <a:alphaModFix amt="51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Abgerundetes Rechteck 1"/>
          <p:cNvSpPr/>
          <p:nvPr/>
        </p:nvSpPr>
        <p:spPr>
          <a:xfrm>
            <a:off x="1113755" y="755847"/>
            <a:ext cx="5329903" cy="433616"/>
          </a:xfrm>
          <a:prstGeom prst="roundRect">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b="1" dirty="0"/>
              <a:t>Formelles Gesetz / Materielles Gesetz </a:t>
            </a:r>
            <a:endParaRPr lang="de-DE" sz="2000" dirty="0"/>
          </a:p>
        </p:txBody>
      </p:sp>
      <p:sp>
        <p:nvSpPr>
          <p:cNvPr id="10" name="Abgerundetes Rechteck 9"/>
          <p:cNvSpPr/>
          <p:nvPr/>
        </p:nvSpPr>
        <p:spPr>
          <a:xfrm>
            <a:off x="1113755" y="1318468"/>
            <a:ext cx="9767887" cy="1317253"/>
          </a:xfrm>
          <a:prstGeom prst="roundRect">
            <a:avLst/>
          </a:prstGeom>
          <a:solidFill>
            <a:schemeClr val="accent2">
              <a:lumMod val="20000"/>
              <a:lumOff val="8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sz="1800" b="1" kern="0" dirty="0">
              <a:solidFill>
                <a:schemeClr val="accent2">
                  <a:lumMod val="50000"/>
                </a:schemeClr>
              </a:solidFill>
              <a:effectLst/>
              <a:ea typeface="Times New Roman" panose="02020603050405020304" pitchFamily="18" charset="0"/>
              <a:cs typeface="Times New Roman" panose="02020603050405020304" pitchFamily="18" charset="0"/>
            </a:endParaRPr>
          </a:p>
          <a:p>
            <a:r>
              <a:rPr lang="de-DE" sz="1800" kern="0" dirty="0">
                <a:solidFill>
                  <a:schemeClr val="accent2">
                    <a:lumMod val="50000"/>
                  </a:schemeClr>
                </a:solidFill>
                <a:effectLst/>
                <a:ea typeface="Times New Roman" panose="02020603050405020304" pitchFamily="18" charset="0"/>
                <a:cs typeface="Times New Roman" panose="02020603050405020304" pitchFamily="18" charset="0"/>
              </a:rPr>
              <a:t>Materielles Recht regelt das „Recht-haben“. Es umfasst alle Normen, die das Entstehen, die Veränderung oder das Erlöschen von Rechten und Pflichten festlegen. </a:t>
            </a:r>
            <a:br>
              <a:rPr lang="de-DE" sz="1800" kern="0" dirty="0">
                <a:solidFill>
                  <a:schemeClr val="accent2">
                    <a:lumMod val="50000"/>
                  </a:schemeClr>
                </a:solidFill>
                <a:effectLst/>
                <a:ea typeface="Times New Roman" panose="02020603050405020304" pitchFamily="18" charset="0"/>
                <a:cs typeface="Times New Roman" panose="02020603050405020304" pitchFamily="18" charset="0"/>
              </a:rPr>
            </a:br>
            <a:r>
              <a:rPr lang="de-DE" sz="1800" kern="0" dirty="0">
                <a:solidFill>
                  <a:schemeClr val="accent2">
                    <a:lumMod val="50000"/>
                  </a:schemeClr>
                </a:solidFill>
                <a:effectLst/>
                <a:ea typeface="Times New Roman" panose="02020603050405020304" pitchFamily="18" charset="0"/>
                <a:cs typeface="Times New Roman" panose="02020603050405020304" pitchFamily="18" charset="0"/>
              </a:rPr>
              <a:t>Es beantwortet die Frage: </a:t>
            </a:r>
            <a:r>
              <a:rPr lang="de-DE" sz="1800" b="1" i="1" kern="0" dirty="0">
                <a:solidFill>
                  <a:schemeClr val="accent2">
                    <a:lumMod val="50000"/>
                  </a:schemeClr>
                </a:solidFill>
                <a:effectLst/>
                <a:ea typeface="Times New Roman" panose="02020603050405020304" pitchFamily="18" charset="0"/>
                <a:cs typeface="Times New Roman" panose="02020603050405020304" pitchFamily="18" charset="0"/>
              </a:rPr>
              <a:t>Wer hat gegen wen welchen Anspruch?</a:t>
            </a:r>
            <a:br>
              <a:rPr lang="de-DE" sz="1800" b="1" i="1" kern="0" dirty="0">
                <a:solidFill>
                  <a:schemeClr val="accent2">
                    <a:lumMod val="50000"/>
                  </a:schemeClr>
                </a:solidFill>
                <a:effectLst/>
                <a:ea typeface="Times New Roman" panose="02020603050405020304" pitchFamily="18" charset="0"/>
                <a:cs typeface="Times New Roman" panose="02020603050405020304" pitchFamily="18" charset="0"/>
              </a:rPr>
            </a:br>
            <a:r>
              <a:rPr lang="de-DE" sz="1800" kern="0" dirty="0">
                <a:solidFill>
                  <a:schemeClr val="accent2">
                    <a:lumMod val="50000"/>
                  </a:schemeClr>
                </a:solidFill>
                <a:effectLst/>
                <a:ea typeface="Times New Roman" panose="02020603050405020304" pitchFamily="18" charset="0"/>
                <a:cs typeface="Times New Roman" panose="02020603050405020304" pitchFamily="18" charset="0"/>
              </a:rPr>
              <a:t>Bürgerliches Recht (BGB), Strafrecht (StGB)</a:t>
            </a:r>
            <a:br>
              <a:rPr lang="de-DE" sz="1800" kern="0" dirty="0">
                <a:solidFill>
                  <a:schemeClr val="accent2">
                    <a:lumMod val="50000"/>
                  </a:schemeClr>
                </a:solidFill>
                <a:effectLst/>
                <a:latin typeface="Berlin Type Office" panose="020B0502020203020204" pitchFamily="34" charset="0"/>
                <a:ea typeface="Times New Roman" panose="02020603050405020304" pitchFamily="18" charset="0"/>
                <a:cs typeface="Times New Roman" panose="02020603050405020304" pitchFamily="18" charset="0"/>
              </a:rPr>
            </a:br>
            <a:endParaRPr lang="de-DE" dirty="0">
              <a:solidFill>
                <a:schemeClr val="accent2">
                  <a:lumMod val="50000"/>
                </a:schemeClr>
              </a:solidFill>
            </a:endParaRPr>
          </a:p>
        </p:txBody>
      </p:sp>
      <p:sp>
        <p:nvSpPr>
          <p:cNvPr id="11" name="Abgerundetes Rechteck 10"/>
          <p:cNvSpPr/>
          <p:nvPr/>
        </p:nvSpPr>
        <p:spPr>
          <a:xfrm>
            <a:off x="1113756" y="2764726"/>
            <a:ext cx="9767887" cy="1799727"/>
          </a:xfrm>
          <a:prstGeom prst="roundRect">
            <a:avLst/>
          </a:prstGeom>
          <a:solidFill>
            <a:schemeClr val="accent2">
              <a:lumMod val="40000"/>
              <a:lumOff val="6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07000"/>
              </a:lnSpc>
              <a:spcAft>
                <a:spcPts val="800"/>
              </a:spcAft>
            </a:pPr>
            <a:r>
              <a:rPr lang="de-DE" sz="1800" kern="0" dirty="0">
                <a:solidFill>
                  <a:schemeClr val="accent2">
                    <a:lumMod val="50000"/>
                  </a:schemeClr>
                </a:solidFill>
                <a:effectLst/>
                <a:ea typeface="Times New Roman" panose="02020603050405020304" pitchFamily="18" charset="0"/>
                <a:cs typeface="Times New Roman" panose="02020603050405020304" pitchFamily="18" charset="0"/>
              </a:rPr>
              <a:t>Formelles Recht regelt das „Recht-bekommen“. Es umfasst die Vorschriften, die das Verfahren und die Durchsetzung des materiellen Rechts vor Behörden oder Gerichten regeln. </a:t>
            </a:r>
            <a:br>
              <a:rPr lang="de-DE" sz="1800" kern="0" dirty="0">
                <a:solidFill>
                  <a:schemeClr val="accent2">
                    <a:lumMod val="50000"/>
                  </a:schemeClr>
                </a:solidFill>
                <a:effectLst/>
                <a:ea typeface="Times New Roman" panose="02020603050405020304" pitchFamily="18" charset="0"/>
                <a:cs typeface="Times New Roman" panose="02020603050405020304" pitchFamily="18" charset="0"/>
              </a:rPr>
            </a:br>
            <a:r>
              <a:rPr lang="de-DE" sz="1800" kern="0" dirty="0">
                <a:solidFill>
                  <a:schemeClr val="accent2">
                    <a:lumMod val="50000"/>
                  </a:schemeClr>
                </a:solidFill>
                <a:effectLst/>
                <a:ea typeface="Times New Roman" panose="02020603050405020304" pitchFamily="18" charset="0"/>
                <a:cs typeface="Times New Roman" panose="02020603050405020304" pitchFamily="18" charset="0"/>
              </a:rPr>
              <a:t>Es beantwortet die Frage: </a:t>
            </a:r>
            <a:r>
              <a:rPr lang="de-DE" sz="1800" b="1" i="1" kern="0" dirty="0">
                <a:solidFill>
                  <a:schemeClr val="accent2">
                    <a:lumMod val="50000"/>
                  </a:schemeClr>
                </a:solidFill>
                <a:effectLst/>
                <a:ea typeface="Times New Roman" panose="02020603050405020304" pitchFamily="18" charset="0"/>
                <a:cs typeface="Times New Roman" panose="02020603050405020304" pitchFamily="18" charset="0"/>
              </a:rPr>
              <a:t>Wie und in welchem Verfahren setze ich mein Recht durch? </a:t>
            </a:r>
            <a:r>
              <a:rPr lang="de-DE" sz="1800" kern="0" dirty="0">
                <a:solidFill>
                  <a:schemeClr val="accent2">
                    <a:lumMod val="50000"/>
                  </a:schemeClr>
                </a:solidFill>
                <a:effectLst/>
                <a:ea typeface="Times New Roman" panose="02020603050405020304" pitchFamily="18" charset="0"/>
                <a:cs typeface="Times New Roman" panose="02020603050405020304" pitchFamily="18" charset="0"/>
              </a:rPr>
              <a:t>Zivilprozessordnung (ZPO), Strafprozessordnung (StPO), Verwaltungsverfahrensgesetz (VwVfG)</a:t>
            </a:r>
            <a:endParaRPr lang="de-DE" sz="1800" kern="100" dirty="0">
              <a:solidFill>
                <a:schemeClr val="accent2">
                  <a:lumMod val="50000"/>
                </a:schemeClr>
              </a:solidFill>
              <a:effectLst/>
              <a:ea typeface="Aptos"/>
              <a:cs typeface="Times New Roman" panose="02020603050405020304" pitchFamily="18" charset="0"/>
            </a:endParaRPr>
          </a:p>
        </p:txBody>
      </p:sp>
      <p:sp>
        <p:nvSpPr>
          <p:cNvPr id="5" name="Rechteck 4">
            <a:extLst>
              <a:ext uri="{FF2B5EF4-FFF2-40B4-BE49-F238E27FC236}">
                <a16:creationId xmlns:a16="http://schemas.microsoft.com/office/drawing/2014/main" id="{DC6659AC-674E-675D-449B-A5074084F250}"/>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sp>
        <p:nvSpPr>
          <p:cNvPr id="7" name="Abgerundetes Rechteck 28">
            <a:extLst>
              <a:ext uri="{FF2B5EF4-FFF2-40B4-BE49-F238E27FC236}">
                <a16:creationId xmlns:a16="http://schemas.microsoft.com/office/drawing/2014/main" id="{47E61EC2-70D4-2FCF-C6FB-93D75EC41B77}"/>
              </a:ext>
            </a:extLst>
          </p:cNvPr>
          <p:cNvSpPr/>
          <p:nvPr/>
        </p:nvSpPr>
        <p:spPr>
          <a:xfrm>
            <a:off x="2999874" y="134672"/>
            <a:ext cx="5972175" cy="463172"/>
          </a:xfrm>
          <a:prstGeom prst="roundRect">
            <a:avLst/>
          </a:prstGeom>
          <a:solidFill>
            <a:schemeClr val="accent2">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8" name="Rechteck 7">
            <a:extLst>
              <a:ext uri="{FF2B5EF4-FFF2-40B4-BE49-F238E27FC236}">
                <a16:creationId xmlns:a16="http://schemas.microsoft.com/office/drawing/2014/main" id="{40211E30-3C5A-A17D-9C4E-C4B5D21D21CC}"/>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pic>
        <p:nvPicPr>
          <p:cNvPr id="6" name="Grafik 5" descr="image001">
            <a:extLst>
              <a:ext uri="{FF2B5EF4-FFF2-40B4-BE49-F238E27FC236}">
                <a16:creationId xmlns:a16="http://schemas.microsoft.com/office/drawing/2014/main" id="{866383BB-946C-8203-B6FB-624356DEA4F6}"/>
              </a:ext>
            </a:extLst>
          </p:cNvPr>
          <p:cNvPicPr>
            <a:picLocks noChangeAspect="1" noChangeArrowheads="1"/>
          </p:cNvPicPr>
          <p:nvPr/>
        </p:nvPicPr>
        <p:blipFill>
          <a:blip r:embed="rId3">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Abgerundetes Rechteck 10">
            <a:extLst>
              <a:ext uri="{FF2B5EF4-FFF2-40B4-BE49-F238E27FC236}">
                <a16:creationId xmlns:a16="http://schemas.microsoft.com/office/drawing/2014/main" id="{E5CFC503-9BEA-A391-31E3-B07AE71331EA}"/>
              </a:ext>
            </a:extLst>
          </p:cNvPr>
          <p:cNvSpPr/>
          <p:nvPr/>
        </p:nvSpPr>
        <p:spPr>
          <a:xfrm>
            <a:off x="1113755" y="4752009"/>
            <a:ext cx="9767887" cy="1969212"/>
          </a:xfrm>
          <a:prstGeom prst="roundRect">
            <a:avLst/>
          </a:prstGeom>
          <a:solidFill>
            <a:schemeClr val="accent2">
              <a:lumMod val="20000"/>
              <a:lumOff val="8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07000"/>
              </a:lnSpc>
              <a:spcAft>
                <a:spcPts val="800"/>
              </a:spcAft>
            </a:pPr>
            <a:r>
              <a:rPr lang="de-DE" sz="1800" b="1" i="1" u="sng" kern="0" dirty="0">
                <a:solidFill>
                  <a:schemeClr val="accent2">
                    <a:lumMod val="50000"/>
                  </a:schemeClr>
                </a:solidFill>
                <a:effectLst/>
                <a:latin typeface="Berlin Type Office" panose="020B0502020203020204" pitchFamily="34" charset="0"/>
                <a:ea typeface="Times New Roman" panose="02020603050405020304" pitchFamily="18" charset="0"/>
                <a:cs typeface="Times New Roman" panose="02020603050405020304" pitchFamily="18" charset="0"/>
              </a:rPr>
              <a:t>Beispiel</a:t>
            </a:r>
            <a:endParaRPr lang="de-DE" sz="1800" kern="100" dirty="0">
              <a:solidFill>
                <a:schemeClr val="accent2">
                  <a:lumMod val="50000"/>
                </a:schemeClr>
              </a:solidFill>
              <a:effectLst/>
              <a:latin typeface="Aptos"/>
              <a:ea typeface="Aptos"/>
              <a:cs typeface="Times New Roman" panose="02020603050405020304" pitchFamily="18" charset="0"/>
            </a:endParaRPr>
          </a:p>
          <a:p>
            <a:pPr>
              <a:lnSpc>
                <a:spcPct val="107000"/>
              </a:lnSpc>
              <a:spcAft>
                <a:spcPts val="800"/>
              </a:spcAft>
            </a:pPr>
            <a:r>
              <a:rPr lang="de-DE" sz="1800" kern="0" dirty="0">
                <a:solidFill>
                  <a:schemeClr val="accent2">
                    <a:lumMod val="50000"/>
                  </a:schemeClr>
                </a:solidFill>
                <a:effectLst/>
                <a:latin typeface="Berlin Type Office" panose="020B0502020203020204" pitchFamily="34" charset="0"/>
                <a:ea typeface="Times New Roman" panose="02020603050405020304" pitchFamily="18" charset="0"/>
                <a:cs typeface="Times New Roman" panose="02020603050405020304" pitchFamily="18" charset="0"/>
              </a:rPr>
              <a:t>Ein Auto soll verkauft werden, dann gibt das </a:t>
            </a:r>
            <a:r>
              <a:rPr lang="de-DE" sz="1800" b="1" kern="0" dirty="0">
                <a:solidFill>
                  <a:schemeClr val="accent2">
                    <a:lumMod val="50000"/>
                  </a:schemeClr>
                </a:solidFill>
                <a:effectLst/>
                <a:latin typeface="Berlin Type Office" panose="020B0502020203020204" pitchFamily="34" charset="0"/>
                <a:ea typeface="Times New Roman" panose="02020603050405020304" pitchFamily="18" charset="0"/>
                <a:cs typeface="Times New Roman" panose="02020603050405020304" pitchFamily="18" charset="0"/>
              </a:rPr>
              <a:t>materielle Recht</a:t>
            </a:r>
            <a:r>
              <a:rPr lang="de-DE" sz="1800" kern="0" dirty="0">
                <a:solidFill>
                  <a:schemeClr val="accent2">
                    <a:lumMod val="50000"/>
                  </a:schemeClr>
                </a:solidFill>
                <a:effectLst/>
                <a:latin typeface="Berlin Type Office" panose="020B0502020203020204" pitchFamily="34" charset="0"/>
                <a:ea typeface="Times New Roman" panose="02020603050405020304" pitchFamily="18" charset="0"/>
                <a:cs typeface="Times New Roman" panose="02020603050405020304" pitchFamily="18" charset="0"/>
              </a:rPr>
              <a:t> (Kaufvertrag nach § 433 BGB) den Anspruch auf den Kaufpreis. Zahlt der Käufer nicht, regelt das </a:t>
            </a:r>
            <a:r>
              <a:rPr lang="de-DE" sz="1800" b="1" kern="0" dirty="0">
                <a:solidFill>
                  <a:schemeClr val="accent2">
                    <a:lumMod val="50000"/>
                  </a:schemeClr>
                </a:solidFill>
                <a:effectLst/>
                <a:latin typeface="Berlin Type Office" panose="020B0502020203020204" pitchFamily="34" charset="0"/>
                <a:ea typeface="Times New Roman" panose="02020603050405020304" pitchFamily="18" charset="0"/>
                <a:cs typeface="Times New Roman" panose="02020603050405020304" pitchFamily="18" charset="0"/>
              </a:rPr>
              <a:t>formelle Recht</a:t>
            </a:r>
            <a:r>
              <a:rPr lang="de-DE" sz="1800" kern="0" dirty="0">
                <a:solidFill>
                  <a:schemeClr val="accent2">
                    <a:lumMod val="50000"/>
                  </a:schemeClr>
                </a:solidFill>
                <a:effectLst/>
                <a:latin typeface="Berlin Type Office" panose="020B0502020203020204" pitchFamily="34" charset="0"/>
                <a:ea typeface="Times New Roman" panose="02020603050405020304" pitchFamily="18" charset="0"/>
                <a:cs typeface="Times New Roman" panose="02020603050405020304" pitchFamily="18" charset="0"/>
              </a:rPr>
              <a:t> </a:t>
            </a:r>
            <a:br>
              <a:rPr lang="de-DE" sz="1800" kern="0" dirty="0">
                <a:solidFill>
                  <a:schemeClr val="accent2">
                    <a:lumMod val="50000"/>
                  </a:schemeClr>
                </a:solidFill>
                <a:effectLst/>
                <a:latin typeface="Berlin Type Office" panose="020B0502020203020204" pitchFamily="34" charset="0"/>
                <a:ea typeface="Times New Roman" panose="02020603050405020304" pitchFamily="18" charset="0"/>
                <a:cs typeface="Times New Roman" panose="02020603050405020304" pitchFamily="18" charset="0"/>
              </a:rPr>
            </a:br>
            <a:r>
              <a:rPr lang="de-DE" sz="1800" kern="0" dirty="0">
                <a:solidFill>
                  <a:schemeClr val="accent2">
                    <a:lumMod val="50000"/>
                  </a:schemeClr>
                </a:solidFill>
                <a:effectLst/>
                <a:latin typeface="Berlin Type Office" panose="020B0502020203020204" pitchFamily="34" charset="0"/>
                <a:ea typeface="Times New Roman" panose="02020603050405020304" pitchFamily="18" charset="0"/>
                <a:cs typeface="Times New Roman" panose="02020603050405020304" pitchFamily="18" charset="0"/>
              </a:rPr>
              <a:t>(z. B. Klageverfahren nach der Zivilprozessordnung), wie der Anspruch gerichtlich durchgesetzt werden kann.  </a:t>
            </a:r>
            <a:endParaRPr lang="de-DE" sz="1800" kern="100" dirty="0">
              <a:solidFill>
                <a:schemeClr val="accent2">
                  <a:lumMod val="50000"/>
                </a:schemeClr>
              </a:solidFill>
              <a:effectLst/>
              <a:latin typeface="Aptos"/>
              <a:ea typeface="Aptos"/>
              <a:cs typeface="Times New Roman" panose="02020603050405020304" pitchFamily="18" charset="0"/>
            </a:endParaRPr>
          </a:p>
        </p:txBody>
      </p:sp>
    </p:spTree>
    <p:extLst>
      <p:ext uri="{BB962C8B-B14F-4D97-AF65-F5344CB8AC3E}">
        <p14:creationId xmlns:p14="http://schemas.microsoft.com/office/powerpoint/2010/main" val="4375704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94FC676C-846A-0217-C68F-F03B528CE861}"/>
              </a:ext>
            </a:extLst>
          </p:cNvPr>
          <p:cNvPicPr>
            <a:picLocks noChangeAspect="1"/>
          </p:cNvPicPr>
          <p:nvPr/>
        </p:nvPicPr>
        <p:blipFill>
          <a:blip r:embed="rId2">
            <a:alphaModFix amt="51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Abgerundetes Rechteck 1"/>
          <p:cNvSpPr/>
          <p:nvPr/>
        </p:nvSpPr>
        <p:spPr>
          <a:xfrm>
            <a:off x="3105463" y="1780127"/>
            <a:ext cx="5329903" cy="433616"/>
          </a:xfrm>
          <a:prstGeom prst="roundRect">
            <a:avLst/>
          </a:prstGeom>
          <a:solidFill>
            <a:schemeClr val="accent2">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Grundgesetz</a:t>
            </a:r>
            <a:endParaRPr lang="de-DE" sz="2400" dirty="0"/>
          </a:p>
        </p:txBody>
      </p:sp>
      <p:sp>
        <p:nvSpPr>
          <p:cNvPr id="5" name="Abgerundetes Rechteck 4"/>
          <p:cNvSpPr/>
          <p:nvPr/>
        </p:nvSpPr>
        <p:spPr>
          <a:xfrm>
            <a:off x="1861471" y="867124"/>
            <a:ext cx="8272462" cy="406427"/>
          </a:xfrm>
          <a:prstGeom prst="round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Überblick über die anzuwendenden Rechtsvorschriften</a:t>
            </a:r>
            <a:endParaRPr lang="de-DE" sz="2400" dirty="0"/>
          </a:p>
        </p:txBody>
      </p:sp>
      <p:sp>
        <p:nvSpPr>
          <p:cNvPr id="10" name="Abgerundetes Rechteck 9"/>
          <p:cNvSpPr/>
          <p:nvPr/>
        </p:nvSpPr>
        <p:spPr>
          <a:xfrm>
            <a:off x="1113759" y="2247378"/>
            <a:ext cx="9767887" cy="965368"/>
          </a:xfrm>
          <a:prstGeom prst="roundRect">
            <a:avLst/>
          </a:prstGeom>
          <a:solidFill>
            <a:schemeClr val="accent2">
              <a:lumMod val="40000"/>
              <a:lumOff val="6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solidFill>
                  <a:schemeClr val="accent2">
                    <a:lumMod val="50000"/>
                  </a:schemeClr>
                </a:solidFill>
              </a:rPr>
              <a:t>Bundesverfassungsgericht „überwacht“ seine Einhaltung</a:t>
            </a:r>
            <a:endParaRPr lang="de-DE" sz="2400" dirty="0">
              <a:solidFill>
                <a:schemeClr val="accent2">
                  <a:lumMod val="50000"/>
                </a:schemeClr>
              </a:solidFill>
            </a:endParaRPr>
          </a:p>
        </p:txBody>
      </p:sp>
      <p:sp>
        <p:nvSpPr>
          <p:cNvPr id="11" name="Abgerundetes Rechteck 10"/>
          <p:cNvSpPr/>
          <p:nvPr/>
        </p:nvSpPr>
        <p:spPr>
          <a:xfrm>
            <a:off x="1113760" y="3749443"/>
            <a:ext cx="9767887" cy="832977"/>
          </a:xfrm>
          <a:prstGeom prst="roundRect">
            <a:avLst/>
          </a:prstGeom>
          <a:solidFill>
            <a:schemeClr val="accent2">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solidFill>
                  <a:schemeClr val="accent2">
                    <a:lumMod val="50000"/>
                  </a:schemeClr>
                </a:solidFill>
              </a:rPr>
              <a:t>Regelt die rechtliche und politische Grundordnung</a:t>
            </a:r>
            <a:endParaRPr lang="de-DE" sz="2400" dirty="0">
              <a:solidFill>
                <a:schemeClr val="accent2">
                  <a:lumMod val="50000"/>
                </a:schemeClr>
              </a:solidFill>
            </a:endParaRPr>
          </a:p>
        </p:txBody>
      </p:sp>
      <p:sp>
        <p:nvSpPr>
          <p:cNvPr id="9" name="Gefaltete Ecke 8"/>
          <p:cNvSpPr/>
          <p:nvPr/>
        </p:nvSpPr>
        <p:spPr>
          <a:xfrm rot="21035036">
            <a:off x="9847630" y="2157124"/>
            <a:ext cx="1320401" cy="1229952"/>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GG</a:t>
            </a:r>
          </a:p>
        </p:txBody>
      </p:sp>
      <p:sp>
        <p:nvSpPr>
          <p:cNvPr id="4" name="Rechteck 3">
            <a:extLst>
              <a:ext uri="{FF2B5EF4-FFF2-40B4-BE49-F238E27FC236}">
                <a16:creationId xmlns:a16="http://schemas.microsoft.com/office/drawing/2014/main" id="{516D9AC8-E9D7-94CA-D126-02E2CFF80713}"/>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sp>
        <p:nvSpPr>
          <p:cNvPr id="7" name="Abgerundetes Rechteck 28">
            <a:extLst>
              <a:ext uri="{FF2B5EF4-FFF2-40B4-BE49-F238E27FC236}">
                <a16:creationId xmlns:a16="http://schemas.microsoft.com/office/drawing/2014/main" id="{A1ADF838-4BF3-00D7-91C1-E12C2AFFD534}"/>
              </a:ext>
            </a:extLst>
          </p:cNvPr>
          <p:cNvSpPr/>
          <p:nvPr/>
        </p:nvSpPr>
        <p:spPr>
          <a:xfrm>
            <a:off x="2999874" y="134672"/>
            <a:ext cx="5972175" cy="463172"/>
          </a:xfrm>
          <a:prstGeom prst="roundRect">
            <a:avLst/>
          </a:prstGeom>
          <a:solidFill>
            <a:schemeClr val="accent2">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8" name="Rechteck 7">
            <a:extLst>
              <a:ext uri="{FF2B5EF4-FFF2-40B4-BE49-F238E27FC236}">
                <a16:creationId xmlns:a16="http://schemas.microsoft.com/office/drawing/2014/main" id="{748E1AAF-BBF5-920E-52E0-48E3EF4F7847}"/>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pic>
        <p:nvPicPr>
          <p:cNvPr id="6" name="Grafik 5" descr="image001">
            <a:extLst>
              <a:ext uri="{FF2B5EF4-FFF2-40B4-BE49-F238E27FC236}">
                <a16:creationId xmlns:a16="http://schemas.microsoft.com/office/drawing/2014/main" id="{86AA8010-170E-2B1D-D84D-56AF5A1E7F34}"/>
              </a:ext>
            </a:extLst>
          </p:cNvPr>
          <p:cNvPicPr>
            <a:picLocks noChangeAspect="1" noChangeArrowheads="1"/>
          </p:cNvPicPr>
          <p:nvPr/>
        </p:nvPicPr>
        <p:blipFill>
          <a:blip r:embed="rId3">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4912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fltVal val="0"/>
                                          </p:val>
                                        </p:tav>
                                        <p:tav tm="100000">
                                          <p:val>
                                            <p:strVal val="#ppt_w"/>
                                          </p:val>
                                        </p:tav>
                                      </p:tavLst>
                                    </p:anim>
                                    <p:anim calcmode="lin" valueType="num">
                                      <p:cBhvr>
                                        <p:cTn id="8" dur="1000" fill="hold"/>
                                        <p:tgtEl>
                                          <p:spTgt spid="9"/>
                                        </p:tgtEl>
                                        <p:attrNameLst>
                                          <p:attrName>ppt_h</p:attrName>
                                        </p:attrNameLst>
                                      </p:cBhvr>
                                      <p:tavLst>
                                        <p:tav tm="0">
                                          <p:val>
                                            <p:fltVal val="0"/>
                                          </p:val>
                                        </p:tav>
                                        <p:tav tm="100000">
                                          <p:val>
                                            <p:strVal val="#ppt_h"/>
                                          </p:val>
                                        </p:tav>
                                      </p:tavLst>
                                    </p:anim>
                                    <p:anim calcmode="lin" valueType="num">
                                      <p:cBhvr>
                                        <p:cTn id="9" dur="1000" fill="hold"/>
                                        <p:tgtEl>
                                          <p:spTgt spid="9"/>
                                        </p:tgtEl>
                                        <p:attrNameLst>
                                          <p:attrName>style.rotation</p:attrName>
                                        </p:attrNameLst>
                                      </p:cBhvr>
                                      <p:tavLst>
                                        <p:tav tm="0">
                                          <p:val>
                                            <p:fltVal val="90"/>
                                          </p:val>
                                        </p:tav>
                                        <p:tav tm="100000">
                                          <p:val>
                                            <p:fltVal val="0"/>
                                          </p:val>
                                        </p:tav>
                                      </p:tavLst>
                                    </p:anim>
                                    <p:animEffect transition="in" filter="fade">
                                      <p:cBhvr>
                                        <p:cTn id="10"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AF55A13A-9674-18AA-989B-9CE703F91D26}"/>
              </a:ext>
            </a:extLst>
          </p:cNvPr>
          <p:cNvPicPr>
            <a:picLocks noChangeAspect="1"/>
          </p:cNvPicPr>
          <p:nvPr/>
        </p:nvPicPr>
        <p:blipFill>
          <a:blip r:embed="rId2">
            <a:alphaModFix amt="51000"/>
            <a:extLst>
              <a:ext uri="{28A0092B-C50C-407E-A947-70E740481C1C}">
                <a14:useLocalDpi xmlns:a14="http://schemas.microsoft.com/office/drawing/2010/main" val="0"/>
              </a:ext>
            </a:extLst>
          </a:blip>
          <a:stretch>
            <a:fillRect/>
          </a:stretch>
        </p:blipFill>
        <p:spPr>
          <a:xfrm>
            <a:off x="0" y="0"/>
            <a:ext cx="12192000" cy="6858000"/>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
        <p:nvSpPr>
          <p:cNvPr id="2" name="Abgerundetes Rechteck 1"/>
          <p:cNvSpPr/>
          <p:nvPr/>
        </p:nvSpPr>
        <p:spPr>
          <a:xfrm>
            <a:off x="3105463" y="1780127"/>
            <a:ext cx="5329903" cy="433616"/>
          </a:xfrm>
          <a:prstGeom prst="roundRect">
            <a:avLst/>
          </a:prstGeom>
          <a:solidFill>
            <a:schemeClr val="accent2">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Gerichtsverfassungsgesetz</a:t>
            </a:r>
            <a:endParaRPr lang="de-DE" sz="2400" dirty="0"/>
          </a:p>
        </p:txBody>
      </p:sp>
      <p:sp>
        <p:nvSpPr>
          <p:cNvPr id="5" name="Abgerundetes Rechteck 4"/>
          <p:cNvSpPr/>
          <p:nvPr/>
        </p:nvSpPr>
        <p:spPr>
          <a:xfrm>
            <a:off x="1861471" y="867124"/>
            <a:ext cx="8272462" cy="406427"/>
          </a:xfrm>
          <a:prstGeom prst="round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Überblick über die anzuwendenden Rechtsvorschriften</a:t>
            </a:r>
            <a:endParaRPr lang="de-DE" sz="2400" dirty="0"/>
          </a:p>
        </p:txBody>
      </p:sp>
      <p:sp>
        <p:nvSpPr>
          <p:cNvPr id="10" name="Abgerundetes Rechteck 9"/>
          <p:cNvSpPr/>
          <p:nvPr/>
        </p:nvSpPr>
        <p:spPr>
          <a:xfrm>
            <a:off x="1113759" y="2247378"/>
            <a:ext cx="9767887" cy="965368"/>
          </a:xfrm>
          <a:prstGeom prst="roundRect">
            <a:avLst/>
          </a:prstGeom>
          <a:solidFill>
            <a:schemeClr val="accent2">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solidFill>
                  <a:schemeClr val="accent2">
                    <a:lumMod val="50000"/>
                  </a:schemeClr>
                </a:solidFill>
              </a:rPr>
              <a:t>Grundlagen des Prozessrechts</a:t>
            </a:r>
            <a:endParaRPr lang="de-DE" sz="2400" dirty="0">
              <a:solidFill>
                <a:schemeClr val="accent2">
                  <a:lumMod val="50000"/>
                </a:schemeClr>
              </a:solidFill>
            </a:endParaRPr>
          </a:p>
        </p:txBody>
      </p:sp>
      <p:sp>
        <p:nvSpPr>
          <p:cNvPr id="11" name="Abgerundetes Rechteck 10"/>
          <p:cNvSpPr/>
          <p:nvPr/>
        </p:nvSpPr>
        <p:spPr>
          <a:xfrm>
            <a:off x="1113760" y="3749443"/>
            <a:ext cx="9767887" cy="965368"/>
          </a:xfrm>
          <a:prstGeom prst="roundRect">
            <a:avLst/>
          </a:prstGeom>
          <a:solidFill>
            <a:schemeClr val="accent2">
              <a:lumMod val="40000"/>
              <a:lumOff val="6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solidFill>
                  <a:schemeClr val="accent2">
                    <a:lumMod val="50000"/>
                  </a:schemeClr>
                </a:solidFill>
              </a:rPr>
              <a:t>Aufbau, Funktion und Zuständigkeit der Gerichte und Rechtspflegeorgane sind hier geregelt.</a:t>
            </a:r>
            <a:endParaRPr lang="de-DE" sz="2400" dirty="0">
              <a:solidFill>
                <a:schemeClr val="accent2">
                  <a:lumMod val="50000"/>
                </a:schemeClr>
              </a:solidFill>
            </a:endParaRPr>
          </a:p>
        </p:txBody>
      </p:sp>
      <p:sp>
        <p:nvSpPr>
          <p:cNvPr id="9" name="Gefaltete Ecke 8"/>
          <p:cNvSpPr/>
          <p:nvPr/>
        </p:nvSpPr>
        <p:spPr>
          <a:xfrm rot="21035036">
            <a:off x="9847630" y="2157124"/>
            <a:ext cx="1320401" cy="1229952"/>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GVG</a:t>
            </a:r>
          </a:p>
        </p:txBody>
      </p:sp>
      <p:sp>
        <p:nvSpPr>
          <p:cNvPr id="4" name="Rechteck 3">
            <a:extLst>
              <a:ext uri="{FF2B5EF4-FFF2-40B4-BE49-F238E27FC236}">
                <a16:creationId xmlns:a16="http://schemas.microsoft.com/office/drawing/2014/main" id="{779A48CA-7A27-AC21-D7D0-3510CFE42403}"/>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sp>
        <p:nvSpPr>
          <p:cNvPr id="7" name="Abgerundetes Rechteck 28">
            <a:extLst>
              <a:ext uri="{FF2B5EF4-FFF2-40B4-BE49-F238E27FC236}">
                <a16:creationId xmlns:a16="http://schemas.microsoft.com/office/drawing/2014/main" id="{EE4BBA36-167C-2C8C-330E-31DB215B2E95}"/>
              </a:ext>
            </a:extLst>
          </p:cNvPr>
          <p:cNvSpPr/>
          <p:nvPr/>
        </p:nvSpPr>
        <p:spPr>
          <a:xfrm>
            <a:off x="2999874" y="134672"/>
            <a:ext cx="5972175" cy="463172"/>
          </a:xfrm>
          <a:prstGeom prst="roundRect">
            <a:avLst/>
          </a:prstGeom>
          <a:solidFill>
            <a:schemeClr val="accent2">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8" name="Rechteck 7">
            <a:extLst>
              <a:ext uri="{FF2B5EF4-FFF2-40B4-BE49-F238E27FC236}">
                <a16:creationId xmlns:a16="http://schemas.microsoft.com/office/drawing/2014/main" id="{042E8956-E307-31AC-22B4-A15BC2515F49}"/>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pic>
        <p:nvPicPr>
          <p:cNvPr id="6" name="Grafik 5" descr="image001">
            <a:extLst>
              <a:ext uri="{FF2B5EF4-FFF2-40B4-BE49-F238E27FC236}">
                <a16:creationId xmlns:a16="http://schemas.microsoft.com/office/drawing/2014/main" id="{8B9786E7-6397-4746-6561-7DE265412B22}"/>
              </a:ext>
            </a:extLst>
          </p:cNvPr>
          <p:cNvPicPr>
            <a:picLocks noChangeAspect="1" noChangeArrowheads="1"/>
          </p:cNvPicPr>
          <p:nvPr/>
        </p:nvPicPr>
        <p:blipFill>
          <a:blip r:embed="rId3">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0910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fltVal val="0"/>
                                          </p:val>
                                        </p:tav>
                                        <p:tav tm="100000">
                                          <p:val>
                                            <p:strVal val="#ppt_w"/>
                                          </p:val>
                                        </p:tav>
                                      </p:tavLst>
                                    </p:anim>
                                    <p:anim calcmode="lin" valueType="num">
                                      <p:cBhvr>
                                        <p:cTn id="8" dur="1000" fill="hold"/>
                                        <p:tgtEl>
                                          <p:spTgt spid="9"/>
                                        </p:tgtEl>
                                        <p:attrNameLst>
                                          <p:attrName>ppt_h</p:attrName>
                                        </p:attrNameLst>
                                      </p:cBhvr>
                                      <p:tavLst>
                                        <p:tav tm="0">
                                          <p:val>
                                            <p:fltVal val="0"/>
                                          </p:val>
                                        </p:tav>
                                        <p:tav tm="100000">
                                          <p:val>
                                            <p:strVal val="#ppt_h"/>
                                          </p:val>
                                        </p:tav>
                                      </p:tavLst>
                                    </p:anim>
                                    <p:anim calcmode="lin" valueType="num">
                                      <p:cBhvr>
                                        <p:cTn id="9" dur="1000" fill="hold"/>
                                        <p:tgtEl>
                                          <p:spTgt spid="9"/>
                                        </p:tgtEl>
                                        <p:attrNameLst>
                                          <p:attrName>style.rotation</p:attrName>
                                        </p:attrNameLst>
                                      </p:cBhvr>
                                      <p:tavLst>
                                        <p:tav tm="0">
                                          <p:val>
                                            <p:fltVal val="90"/>
                                          </p:val>
                                        </p:tav>
                                        <p:tav tm="100000">
                                          <p:val>
                                            <p:fltVal val="0"/>
                                          </p:val>
                                        </p:tav>
                                      </p:tavLst>
                                    </p:anim>
                                    <p:animEffect transition="in" filter="fade">
                                      <p:cBhvr>
                                        <p:cTn id="10"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FCF0F974-CE08-979E-71B3-DD4313E5B442}"/>
              </a:ext>
            </a:extLst>
          </p:cNvPr>
          <p:cNvPicPr>
            <a:picLocks noChangeAspect="1"/>
          </p:cNvPicPr>
          <p:nvPr/>
        </p:nvPicPr>
        <p:blipFill>
          <a:blip r:embed="rId2">
            <a:alphaModFix amt="51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Abgerundetes Rechteck 1"/>
          <p:cNvSpPr/>
          <p:nvPr/>
        </p:nvSpPr>
        <p:spPr>
          <a:xfrm>
            <a:off x="3105463" y="1780127"/>
            <a:ext cx="5329903" cy="433616"/>
          </a:xfrm>
          <a:prstGeom prst="roundRect">
            <a:avLst/>
          </a:prstGeom>
          <a:solidFill>
            <a:schemeClr val="accent2">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Bürgerliches Gesetzbuch</a:t>
            </a:r>
            <a:endParaRPr lang="de-DE" sz="2400" dirty="0"/>
          </a:p>
        </p:txBody>
      </p:sp>
      <p:sp>
        <p:nvSpPr>
          <p:cNvPr id="5" name="Abgerundetes Rechteck 4"/>
          <p:cNvSpPr/>
          <p:nvPr/>
        </p:nvSpPr>
        <p:spPr>
          <a:xfrm>
            <a:off x="1861471" y="867124"/>
            <a:ext cx="8272462" cy="406427"/>
          </a:xfrm>
          <a:prstGeom prst="round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Überblick über die anzuwendenden Rechtsvorschriften</a:t>
            </a:r>
            <a:endParaRPr lang="de-DE" sz="2400" dirty="0"/>
          </a:p>
        </p:txBody>
      </p:sp>
      <p:sp>
        <p:nvSpPr>
          <p:cNvPr id="10" name="Abgerundetes Rechteck 9"/>
          <p:cNvSpPr/>
          <p:nvPr/>
        </p:nvSpPr>
        <p:spPr>
          <a:xfrm>
            <a:off x="1113759" y="2247378"/>
            <a:ext cx="9767887" cy="965368"/>
          </a:xfrm>
          <a:prstGeom prst="roundRect">
            <a:avLst/>
          </a:prstGeom>
          <a:solidFill>
            <a:schemeClr val="accent2">
              <a:lumMod val="40000"/>
              <a:lumOff val="6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solidFill>
                  <a:schemeClr val="accent2">
                    <a:lumMod val="50000"/>
                  </a:schemeClr>
                </a:solidFill>
              </a:rPr>
              <a:t>„Recht des täglichen Lebens“</a:t>
            </a:r>
            <a:endParaRPr lang="de-DE" sz="2400" dirty="0">
              <a:solidFill>
                <a:schemeClr val="accent2">
                  <a:lumMod val="50000"/>
                </a:schemeClr>
              </a:solidFill>
            </a:endParaRPr>
          </a:p>
        </p:txBody>
      </p:sp>
      <p:sp>
        <p:nvSpPr>
          <p:cNvPr id="11" name="Abgerundetes Rechteck 10"/>
          <p:cNvSpPr/>
          <p:nvPr/>
        </p:nvSpPr>
        <p:spPr>
          <a:xfrm>
            <a:off x="1113760" y="3749443"/>
            <a:ext cx="9767887" cy="832977"/>
          </a:xfrm>
          <a:prstGeom prst="roundRect">
            <a:avLst/>
          </a:prstGeom>
          <a:solidFill>
            <a:schemeClr val="accent2">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solidFill>
                  <a:schemeClr val="accent2">
                    <a:lumMod val="50000"/>
                  </a:schemeClr>
                </a:solidFill>
              </a:rPr>
              <a:t>Generelle Regelungen für den Rechtsverkehr des Bürgers, z.B.</a:t>
            </a:r>
          </a:p>
          <a:p>
            <a:pPr algn="ctr"/>
            <a:r>
              <a:rPr lang="de-DE" sz="2400" b="1" dirty="0">
                <a:solidFill>
                  <a:schemeClr val="accent2">
                    <a:lumMod val="50000"/>
                  </a:schemeClr>
                </a:solidFill>
              </a:rPr>
              <a:t>Schuldrecht, Sachenrecht, Erbrecht und Familienrecht</a:t>
            </a:r>
            <a:endParaRPr lang="de-DE" sz="2400" dirty="0">
              <a:solidFill>
                <a:schemeClr val="accent2">
                  <a:lumMod val="50000"/>
                </a:schemeClr>
              </a:solidFill>
            </a:endParaRPr>
          </a:p>
        </p:txBody>
      </p:sp>
      <p:sp>
        <p:nvSpPr>
          <p:cNvPr id="9" name="Gefaltete Ecke 8"/>
          <p:cNvSpPr/>
          <p:nvPr/>
        </p:nvSpPr>
        <p:spPr>
          <a:xfrm rot="21035036">
            <a:off x="9847630" y="2157124"/>
            <a:ext cx="1320401" cy="1229952"/>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BGB</a:t>
            </a:r>
          </a:p>
        </p:txBody>
      </p:sp>
      <p:sp>
        <p:nvSpPr>
          <p:cNvPr id="4" name="Rechteck 3">
            <a:extLst>
              <a:ext uri="{FF2B5EF4-FFF2-40B4-BE49-F238E27FC236}">
                <a16:creationId xmlns:a16="http://schemas.microsoft.com/office/drawing/2014/main" id="{22ED0F62-57C5-7D26-1CBC-17A0917C662B}"/>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sp>
        <p:nvSpPr>
          <p:cNvPr id="7" name="Abgerundetes Rechteck 28">
            <a:extLst>
              <a:ext uri="{FF2B5EF4-FFF2-40B4-BE49-F238E27FC236}">
                <a16:creationId xmlns:a16="http://schemas.microsoft.com/office/drawing/2014/main" id="{056BC747-BF0E-28E0-C41F-FC7ED7E71903}"/>
              </a:ext>
            </a:extLst>
          </p:cNvPr>
          <p:cNvSpPr/>
          <p:nvPr/>
        </p:nvSpPr>
        <p:spPr>
          <a:xfrm>
            <a:off x="2999874" y="134672"/>
            <a:ext cx="5972175" cy="463172"/>
          </a:xfrm>
          <a:prstGeom prst="roundRect">
            <a:avLst/>
          </a:prstGeom>
          <a:solidFill>
            <a:schemeClr val="accent2">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8" name="Rechteck 7">
            <a:extLst>
              <a:ext uri="{FF2B5EF4-FFF2-40B4-BE49-F238E27FC236}">
                <a16:creationId xmlns:a16="http://schemas.microsoft.com/office/drawing/2014/main" id="{0027F19B-1C00-651C-6B76-5ACB2D16E24B}"/>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pic>
        <p:nvPicPr>
          <p:cNvPr id="6" name="Grafik 5" descr="image001">
            <a:extLst>
              <a:ext uri="{FF2B5EF4-FFF2-40B4-BE49-F238E27FC236}">
                <a16:creationId xmlns:a16="http://schemas.microsoft.com/office/drawing/2014/main" id="{8F7CD1B1-CAD8-62F8-88C2-AC565CA9D154}"/>
              </a:ext>
            </a:extLst>
          </p:cNvPr>
          <p:cNvPicPr>
            <a:picLocks noChangeAspect="1" noChangeArrowheads="1"/>
          </p:cNvPicPr>
          <p:nvPr/>
        </p:nvPicPr>
        <p:blipFill>
          <a:blip r:embed="rId3">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60709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fltVal val="0"/>
                                          </p:val>
                                        </p:tav>
                                        <p:tav tm="100000">
                                          <p:val>
                                            <p:strVal val="#ppt_w"/>
                                          </p:val>
                                        </p:tav>
                                      </p:tavLst>
                                    </p:anim>
                                    <p:anim calcmode="lin" valueType="num">
                                      <p:cBhvr>
                                        <p:cTn id="8" dur="1000" fill="hold"/>
                                        <p:tgtEl>
                                          <p:spTgt spid="9"/>
                                        </p:tgtEl>
                                        <p:attrNameLst>
                                          <p:attrName>ppt_h</p:attrName>
                                        </p:attrNameLst>
                                      </p:cBhvr>
                                      <p:tavLst>
                                        <p:tav tm="0">
                                          <p:val>
                                            <p:fltVal val="0"/>
                                          </p:val>
                                        </p:tav>
                                        <p:tav tm="100000">
                                          <p:val>
                                            <p:strVal val="#ppt_h"/>
                                          </p:val>
                                        </p:tav>
                                      </p:tavLst>
                                    </p:anim>
                                    <p:anim calcmode="lin" valueType="num">
                                      <p:cBhvr>
                                        <p:cTn id="9" dur="1000" fill="hold"/>
                                        <p:tgtEl>
                                          <p:spTgt spid="9"/>
                                        </p:tgtEl>
                                        <p:attrNameLst>
                                          <p:attrName>style.rotation</p:attrName>
                                        </p:attrNameLst>
                                      </p:cBhvr>
                                      <p:tavLst>
                                        <p:tav tm="0">
                                          <p:val>
                                            <p:fltVal val="90"/>
                                          </p:val>
                                        </p:tav>
                                        <p:tav tm="100000">
                                          <p:val>
                                            <p:fltVal val="0"/>
                                          </p:val>
                                        </p:tav>
                                      </p:tavLst>
                                    </p:anim>
                                    <p:animEffect transition="in" filter="fade">
                                      <p:cBhvr>
                                        <p:cTn id="10"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87A0C1D0-9D01-2379-10F0-2E784B6FA3BC}"/>
              </a:ext>
            </a:extLst>
          </p:cNvPr>
          <p:cNvPicPr>
            <a:picLocks noChangeAspect="1"/>
          </p:cNvPicPr>
          <p:nvPr/>
        </p:nvPicPr>
        <p:blipFill>
          <a:blip r:embed="rId2">
            <a:alphaModFix amt="51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Abgerundetes Rechteck 1"/>
          <p:cNvSpPr/>
          <p:nvPr/>
        </p:nvSpPr>
        <p:spPr>
          <a:xfrm>
            <a:off x="1861471" y="1767928"/>
            <a:ext cx="8272463" cy="433616"/>
          </a:xfrm>
          <a:prstGeom prst="roundRect">
            <a:avLst/>
          </a:prstGeom>
          <a:solidFill>
            <a:schemeClr val="accent2">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Gemeinsame Geschäftsordnung für die Berliner Verwaltung</a:t>
            </a:r>
            <a:endParaRPr lang="de-DE" sz="2400" dirty="0"/>
          </a:p>
        </p:txBody>
      </p:sp>
      <p:sp>
        <p:nvSpPr>
          <p:cNvPr id="5" name="Abgerundetes Rechteck 4"/>
          <p:cNvSpPr/>
          <p:nvPr/>
        </p:nvSpPr>
        <p:spPr>
          <a:xfrm>
            <a:off x="1861471" y="867124"/>
            <a:ext cx="8272462" cy="406427"/>
          </a:xfrm>
          <a:prstGeom prst="round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Überblick über die anzuwendenden Rechtsvorschriften</a:t>
            </a:r>
            <a:endParaRPr lang="de-DE" sz="2400" dirty="0"/>
          </a:p>
        </p:txBody>
      </p:sp>
      <p:sp>
        <p:nvSpPr>
          <p:cNvPr id="10" name="Abgerundetes Rechteck 9"/>
          <p:cNvSpPr/>
          <p:nvPr/>
        </p:nvSpPr>
        <p:spPr>
          <a:xfrm>
            <a:off x="1113759" y="2247378"/>
            <a:ext cx="9767887" cy="965368"/>
          </a:xfrm>
          <a:prstGeom prst="roundRect">
            <a:avLst/>
          </a:prstGeom>
          <a:solidFill>
            <a:schemeClr val="accent2">
              <a:lumMod val="40000"/>
              <a:lumOff val="6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solidFill>
                  <a:schemeClr val="accent2">
                    <a:lumMod val="50000"/>
                  </a:schemeClr>
                </a:solidFill>
              </a:rPr>
              <a:t>Erlassen durch die Senatsverwaltung</a:t>
            </a:r>
            <a:endParaRPr lang="de-DE" sz="2400" dirty="0">
              <a:solidFill>
                <a:schemeClr val="accent2">
                  <a:lumMod val="50000"/>
                </a:schemeClr>
              </a:solidFill>
            </a:endParaRPr>
          </a:p>
        </p:txBody>
      </p:sp>
      <p:sp>
        <p:nvSpPr>
          <p:cNvPr id="11" name="Abgerundetes Rechteck 10"/>
          <p:cNvSpPr/>
          <p:nvPr/>
        </p:nvSpPr>
        <p:spPr>
          <a:xfrm>
            <a:off x="1113760" y="3749443"/>
            <a:ext cx="9767887" cy="832977"/>
          </a:xfrm>
          <a:prstGeom prst="roundRect">
            <a:avLst/>
          </a:prstGeom>
          <a:solidFill>
            <a:schemeClr val="accent2">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solidFill>
                  <a:schemeClr val="accent2">
                    <a:lumMod val="50000"/>
                  </a:schemeClr>
                </a:solidFill>
              </a:rPr>
              <a:t>Gelten für alle Behörden des Landes Berlin</a:t>
            </a:r>
            <a:endParaRPr lang="de-DE" sz="2400" dirty="0">
              <a:solidFill>
                <a:schemeClr val="accent2">
                  <a:lumMod val="50000"/>
                </a:schemeClr>
              </a:solidFill>
            </a:endParaRPr>
          </a:p>
        </p:txBody>
      </p:sp>
      <p:sp>
        <p:nvSpPr>
          <p:cNvPr id="9" name="Gefaltete Ecke 8"/>
          <p:cNvSpPr/>
          <p:nvPr/>
        </p:nvSpPr>
        <p:spPr>
          <a:xfrm rot="21035036">
            <a:off x="9847630" y="2157124"/>
            <a:ext cx="1320401" cy="1229952"/>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GGO</a:t>
            </a:r>
          </a:p>
        </p:txBody>
      </p:sp>
      <p:sp>
        <p:nvSpPr>
          <p:cNvPr id="4" name="Rechteck 3">
            <a:extLst>
              <a:ext uri="{FF2B5EF4-FFF2-40B4-BE49-F238E27FC236}">
                <a16:creationId xmlns:a16="http://schemas.microsoft.com/office/drawing/2014/main" id="{02057255-B872-32BE-8336-DFB31335BF7B}"/>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sp>
        <p:nvSpPr>
          <p:cNvPr id="7" name="Abgerundetes Rechteck 28">
            <a:extLst>
              <a:ext uri="{FF2B5EF4-FFF2-40B4-BE49-F238E27FC236}">
                <a16:creationId xmlns:a16="http://schemas.microsoft.com/office/drawing/2014/main" id="{837BB239-D332-C149-950B-859C82AA59A2}"/>
              </a:ext>
            </a:extLst>
          </p:cNvPr>
          <p:cNvSpPr/>
          <p:nvPr/>
        </p:nvSpPr>
        <p:spPr>
          <a:xfrm>
            <a:off x="2999874" y="134672"/>
            <a:ext cx="5972175" cy="463172"/>
          </a:xfrm>
          <a:prstGeom prst="roundRect">
            <a:avLst/>
          </a:prstGeom>
          <a:solidFill>
            <a:schemeClr val="accent2">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8" name="Rechteck 7">
            <a:extLst>
              <a:ext uri="{FF2B5EF4-FFF2-40B4-BE49-F238E27FC236}">
                <a16:creationId xmlns:a16="http://schemas.microsoft.com/office/drawing/2014/main" id="{AEF210E9-1043-A9B8-9062-D0F47B1759BD}"/>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pic>
        <p:nvPicPr>
          <p:cNvPr id="6" name="Grafik 5" descr="image001">
            <a:extLst>
              <a:ext uri="{FF2B5EF4-FFF2-40B4-BE49-F238E27FC236}">
                <a16:creationId xmlns:a16="http://schemas.microsoft.com/office/drawing/2014/main" id="{EAFC5791-30FB-DD3B-0011-C42BCE9D9D7A}"/>
              </a:ext>
            </a:extLst>
          </p:cNvPr>
          <p:cNvPicPr>
            <a:picLocks noChangeAspect="1" noChangeArrowheads="1"/>
          </p:cNvPicPr>
          <p:nvPr/>
        </p:nvPicPr>
        <p:blipFill>
          <a:blip r:embed="rId3">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2139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fltVal val="0"/>
                                          </p:val>
                                        </p:tav>
                                        <p:tav tm="100000">
                                          <p:val>
                                            <p:strVal val="#ppt_w"/>
                                          </p:val>
                                        </p:tav>
                                      </p:tavLst>
                                    </p:anim>
                                    <p:anim calcmode="lin" valueType="num">
                                      <p:cBhvr>
                                        <p:cTn id="8" dur="1000" fill="hold"/>
                                        <p:tgtEl>
                                          <p:spTgt spid="9"/>
                                        </p:tgtEl>
                                        <p:attrNameLst>
                                          <p:attrName>ppt_h</p:attrName>
                                        </p:attrNameLst>
                                      </p:cBhvr>
                                      <p:tavLst>
                                        <p:tav tm="0">
                                          <p:val>
                                            <p:fltVal val="0"/>
                                          </p:val>
                                        </p:tav>
                                        <p:tav tm="100000">
                                          <p:val>
                                            <p:strVal val="#ppt_h"/>
                                          </p:val>
                                        </p:tav>
                                      </p:tavLst>
                                    </p:anim>
                                    <p:anim calcmode="lin" valueType="num">
                                      <p:cBhvr>
                                        <p:cTn id="9" dur="1000" fill="hold"/>
                                        <p:tgtEl>
                                          <p:spTgt spid="9"/>
                                        </p:tgtEl>
                                        <p:attrNameLst>
                                          <p:attrName>style.rotation</p:attrName>
                                        </p:attrNameLst>
                                      </p:cBhvr>
                                      <p:tavLst>
                                        <p:tav tm="0">
                                          <p:val>
                                            <p:fltVal val="90"/>
                                          </p:val>
                                        </p:tav>
                                        <p:tav tm="100000">
                                          <p:val>
                                            <p:fltVal val="0"/>
                                          </p:val>
                                        </p:tav>
                                      </p:tavLst>
                                    </p:anim>
                                    <p:animEffect transition="in" filter="fade">
                                      <p:cBhvr>
                                        <p:cTn id="10"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C7EA7DB8-19D1-0B1A-640C-7BB6B4295715}"/>
              </a:ext>
            </a:extLst>
          </p:cNvPr>
          <p:cNvPicPr>
            <a:picLocks noChangeAspect="1"/>
          </p:cNvPicPr>
          <p:nvPr/>
        </p:nvPicPr>
        <p:blipFill>
          <a:blip r:embed="rId2">
            <a:alphaModFix amt="51000"/>
            <a:extLst>
              <a:ext uri="{28A0092B-C50C-407E-A947-70E740481C1C}">
                <a14:useLocalDpi xmlns:a14="http://schemas.microsoft.com/office/drawing/2010/main" val="0"/>
              </a:ext>
            </a:extLst>
          </a:blip>
          <a:stretch>
            <a:fillRect/>
          </a:stretch>
        </p:blipFill>
        <p:spPr>
          <a:xfrm>
            <a:off x="13743" y="0"/>
            <a:ext cx="12192000" cy="6858000"/>
          </a:xfrm>
          <a:prstGeom prst="rect">
            <a:avLst/>
          </a:prstGeom>
        </p:spPr>
      </p:pic>
      <p:sp>
        <p:nvSpPr>
          <p:cNvPr id="2" name="Abgerundetes Rechteck 1"/>
          <p:cNvSpPr/>
          <p:nvPr/>
        </p:nvSpPr>
        <p:spPr>
          <a:xfrm>
            <a:off x="1861471" y="1520702"/>
            <a:ext cx="8272463" cy="680842"/>
          </a:xfrm>
          <a:prstGeom prst="roundRect">
            <a:avLst/>
          </a:prstGeom>
          <a:solidFill>
            <a:schemeClr val="accent2">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Geschäftsordnungsvorschriften für die Gerichte der ordentlichen Gerichtsbarkeit</a:t>
            </a:r>
            <a:endParaRPr lang="de-DE" sz="2400" dirty="0"/>
          </a:p>
        </p:txBody>
      </p:sp>
      <p:sp>
        <p:nvSpPr>
          <p:cNvPr id="5" name="Abgerundetes Rechteck 4"/>
          <p:cNvSpPr/>
          <p:nvPr/>
        </p:nvSpPr>
        <p:spPr>
          <a:xfrm>
            <a:off x="1861471" y="867124"/>
            <a:ext cx="8272462" cy="406427"/>
          </a:xfrm>
          <a:prstGeom prst="round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Überblick über die anzuwendenden Rechtsvorschriften</a:t>
            </a:r>
            <a:endParaRPr lang="de-DE" sz="2400" dirty="0"/>
          </a:p>
        </p:txBody>
      </p:sp>
      <p:sp>
        <p:nvSpPr>
          <p:cNvPr id="10" name="Abgerundetes Rechteck 9"/>
          <p:cNvSpPr/>
          <p:nvPr/>
        </p:nvSpPr>
        <p:spPr>
          <a:xfrm>
            <a:off x="1113759" y="2247377"/>
            <a:ext cx="9767887" cy="2724673"/>
          </a:xfrm>
          <a:prstGeom prst="roundRect">
            <a:avLst/>
          </a:prstGeom>
          <a:solidFill>
            <a:schemeClr val="accent2">
              <a:lumMod val="20000"/>
              <a:lumOff val="8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Font typeface="Arial" panose="020B0604020202020204" pitchFamily="34" charset="0"/>
              <a:buChar char="•"/>
            </a:pPr>
            <a:r>
              <a:rPr lang="de-DE" sz="2400" b="1" dirty="0">
                <a:solidFill>
                  <a:schemeClr val="accent2">
                    <a:lumMod val="50000"/>
                  </a:schemeClr>
                </a:solidFill>
              </a:rPr>
              <a:t>wird vom </a:t>
            </a:r>
            <a:r>
              <a:rPr lang="de-DE" sz="2400" b="1" dirty="0" err="1">
                <a:solidFill>
                  <a:schemeClr val="accent2">
                    <a:lumMod val="50000"/>
                  </a:schemeClr>
                </a:solidFill>
              </a:rPr>
              <a:t>PräsKG</a:t>
            </a:r>
            <a:r>
              <a:rPr lang="de-DE" sz="2400" b="1" dirty="0">
                <a:solidFill>
                  <a:schemeClr val="accent2">
                    <a:lumMod val="50000"/>
                  </a:schemeClr>
                </a:solidFill>
              </a:rPr>
              <a:t> erstellt</a:t>
            </a:r>
          </a:p>
          <a:p>
            <a:pPr marL="342900" indent="-342900">
              <a:buFont typeface="Arial" panose="020B0604020202020204" pitchFamily="34" charset="0"/>
              <a:buChar char="•"/>
            </a:pPr>
            <a:r>
              <a:rPr lang="de-DE" sz="2400" b="1" dirty="0">
                <a:solidFill>
                  <a:schemeClr val="accent2">
                    <a:lumMod val="50000"/>
                  </a:schemeClr>
                </a:solidFill>
              </a:rPr>
              <a:t>Gültigkeit 5 Jahre</a:t>
            </a:r>
          </a:p>
          <a:p>
            <a:pPr marL="342900" indent="-342900">
              <a:buFont typeface="Arial" panose="020B0604020202020204" pitchFamily="34" charset="0"/>
              <a:buChar char="•"/>
            </a:pPr>
            <a:r>
              <a:rPr lang="de-DE" sz="2400" b="1" dirty="0">
                <a:solidFill>
                  <a:schemeClr val="accent2">
                    <a:lumMod val="50000"/>
                  </a:schemeClr>
                </a:solidFill>
              </a:rPr>
              <a:t>Geschäftsgang der ordentlichen Berliner Gerichte wird geregelt</a:t>
            </a:r>
          </a:p>
          <a:p>
            <a:pPr marL="342900" indent="-342900">
              <a:buFont typeface="Arial" panose="020B0604020202020204" pitchFamily="34" charset="0"/>
              <a:buChar char="•"/>
            </a:pPr>
            <a:r>
              <a:rPr lang="de-DE" sz="2400" b="1" dirty="0">
                <a:solidFill>
                  <a:schemeClr val="accent2">
                    <a:lumMod val="50000"/>
                  </a:schemeClr>
                </a:solidFill>
              </a:rPr>
              <a:t>Verfahrensablauf soll einheitlich, zweckmäßig und übersichtlich gestaltet werden</a:t>
            </a:r>
          </a:p>
          <a:p>
            <a:pPr marL="342900" indent="-342900">
              <a:buFont typeface="Arial" panose="020B0604020202020204" pitchFamily="34" charset="0"/>
              <a:buChar char="•"/>
            </a:pPr>
            <a:r>
              <a:rPr lang="de-DE" sz="2400" b="1" dirty="0">
                <a:solidFill>
                  <a:schemeClr val="accent2">
                    <a:lumMod val="50000"/>
                  </a:schemeClr>
                </a:solidFill>
              </a:rPr>
              <a:t>Gestellte Aufgaben sollen empfängernah, schnell, wirksam, wirtschaftlich erfüllbar sein</a:t>
            </a:r>
            <a:endParaRPr lang="de-DE" sz="2400" dirty="0">
              <a:solidFill>
                <a:schemeClr val="accent2">
                  <a:lumMod val="50000"/>
                </a:schemeClr>
              </a:solidFill>
            </a:endParaRPr>
          </a:p>
        </p:txBody>
      </p:sp>
      <p:sp>
        <p:nvSpPr>
          <p:cNvPr id="9" name="Gefaltete Ecke 8"/>
          <p:cNvSpPr/>
          <p:nvPr/>
        </p:nvSpPr>
        <p:spPr>
          <a:xfrm rot="21035036">
            <a:off x="9740568" y="4007623"/>
            <a:ext cx="1320401" cy="1229952"/>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GOV</a:t>
            </a:r>
          </a:p>
        </p:txBody>
      </p:sp>
      <p:sp>
        <p:nvSpPr>
          <p:cNvPr id="4" name="Rechteck 3">
            <a:extLst>
              <a:ext uri="{FF2B5EF4-FFF2-40B4-BE49-F238E27FC236}">
                <a16:creationId xmlns:a16="http://schemas.microsoft.com/office/drawing/2014/main" id="{824B3D20-4004-5F48-3709-49A07F266D71}"/>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sp>
        <p:nvSpPr>
          <p:cNvPr id="7" name="Abgerundetes Rechteck 28">
            <a:extLst>
              <a:ext uri="{FF2B5EF4-FFF2-40B4-BE49-F238E27FC236}">
                <a16:creationId xmlns:a16="http://schemas.microsoft.com/office/drawing/2014/main" id="{690263CD-7A7A-6E30-E6E6-F1DD174039F8}"/>
              </a:ext>
            </a:extLst>
          </p:cNvPr>
          <p:cNvSpPr/>
          <p:nvPr/>
        </p:nvSpPr>
        <p:spPr>
          <a:xfrm>
            <a:off x="2999874" y="134672"/>
            <a:ext cx="5972175" cy="463172"/>
          </a:xfrm>
          <a:prstGeom prst="roundRect">
            <a:avLst/>
          </a:prstGeom>
          <a:solidFill>
            <a:schemeClr val="accent2">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8" name="Rechteck 7">
            <a:extLst>
              <a:ext uri="{FF2B5EF4-FFF2-40B4-BE49-F238E27FC236}">
                <a16:creationId xmlns:a16="http://schemas.microsoft.com/office/drawing/2014/main" id="{DE2AEACA-B2D3-3B26-0DCD-AB4504C68BEF}"/>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pic>
        <p:nvPicPr>
          <p:cNvPr id="6" name="Grafik 5" descr="image001">
            <a:extLst>
              <a:ext uri="{FF2B5EF4-FFF2-40B4-BE49-F238E27FC236}">
                <a16:creationId xmlns:a16="http://schemas.microsoft.com/office/drawing/2014/main" id="{95104DBE-C6CF-6805-4EFE-C20CF89A6E0A}"/>
              </a:ext>
            </a:extLst>
          </p:cNvPr>
          <p:cNvPicPr>
            <a:picLocks noChangeAspect="1" noChangeArrowheads="1"/>
          </p:cNvPicPr>
          <p:nvPr/>
        </p:nvPicPr>
        <p:blipFill>
          <a:blip r:embed="rId3">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297179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fltVal val="0"/>
                                          </p:val>
                                        </p:tav>
                                        <p:tav tm="100000">
                                          <p:val>
                                            <p:strVal val="#ppt_w"/>
                                          </p:val>
                                        </p:tav>
                                      </p:tavLst>
                                    </p:anim>
                                    <p:anim calcmode="lin" valueType="num">
                                      <p:cBhvr>
                                        <p:cTn id="8" dur="1000" fill="hold"/>
                                        <p:tgtEl>
                                          <p:spTgt spid="9"/>
                                        </p:tgtEl>
                                        <p:attrNameLst>
                                          <p:attrName>ppt_h</p:attrName>
                                        </p:attrNameLst>
                                      </p:cBhvr>
                                      <p:tavLst>
                                        <p:tav tm="0">
                                          <p:val>
                                            <p:fltVal val="0"/>
                                          </p:val>
                                        </p:tav>
                                        <p:tav tm="100000">
                                          <p:val>
                                            <p:strVal val="#ppt_h"/>
                                          </p:val>
                                        </p:tav>
                                      </p:tavLst>
                                    </p:anim>
                                    <p:anim calcmode="lin" valueType="num">
                                      <p:cBhvr>
                                        <p:cTn id="9" dur="1000" fill="hold"/>
                                        <p:tgtEl>
                                          <p:spTgt spid="9"/>
                                        </p:tgtEl>
                                        <p:attrNameLst>
                                          <p:attrName>style.rotation</p:attrName>
                                        </p:attrNameLst>
                                      </p:cBhvr>
                                      <p:tavLst>
                                        <p:tav tm="0">
                                          <p:val>
                                            <p:fltVal val="90"/>
                                          </p:val>
                                        </p:tav>
                                        <p:tav tm="100000">
                                          <p:val>
                                            <p:fltVal val="0"/>
                                          </p:val>
                                        </p:tav>
                                      </p:tavLst>
                                    </p:anim>
                                    <p:animEffect transition="in" filter="fade">
                                      <p:cBhvr>
                                        <p:cTn id="10"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935</Words>
  <Application>Microsoft Office PowerPoint</Application>
  <PresentationFormat>Breitbild</PresentationFormat>
  <Paragraphs>128</Paragraphs>
  <Slides>13</Slides>
  <Notes>0</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13</vt:i4>
      </vt:variant>
    </vt:vector>
  </HeadingPairs>
  <TitlesOfParts>
    <vt:vector size="21" baseType="lpstr">
      <vt:lpstr>Aptos</vt:lpstr>
      <vt:lpstr>Arial</vt:lpstr>
      <vt:lpstr>Berlin Type Office</vt:lpstr>
      <vt:lpstr>Calibri</vt:lpstr>
      <vt:lpstr>Calibri Light</vt:lpstr>
      <vt:lpstr>MV Boli</vt:lpstr>
      <vt:lpstr>Times New Roman</vt:lpstr>
      <vt:lpstr>Office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ITDZ-Berlin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Carus, Natascha</dc:creator>
  <cp:lastModifiedBy>Carus, Natascha</cp:lastModifiedBy>
  <cp:revision>16</cp:revision>
  <dcterms:created xsi:type="dcterms:W3CDTF">2023-07-28T11:39:23Z</dcterms:created>
  <dcterms:modified xsi:type="dcterms:W3CDTF">2026-08-28T10:29:08Z</dcterms:modified>
</cp:coreProperties>
</file>