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 id="262" r:id="rId7"/>
    <p:sldId id="263" r:id="rId8"/>
    <p:sldId id="265" r:id="rId9"/>
    <p:sldId id="264" r:id="rId10"/>
    <p:sldId id="266" r:id="rId11"/>
    <p:sldId id="267" r:id="rId12"/>
    <p:sldId id="268" r:id="rId13"/>
    <p:sldId id="269"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11" d="100"/>
          <a:sy n="111" d="100"/>
        </p:scale>
        <p:origin x="59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10983624-48E0-4F6D-9318-09987D907D2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079080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0983624-48E0-4F6D-9318-09987D907D2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03493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10983624-48E0-4F6D-9318-09987D907D2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926702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10983624-48E0-4F6D-9318-09987D907D26}"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426222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10983624-48E0-4F6D-9318-09987D907D26}"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98147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10983624-48E0-4F6D-9318-09987D907D26}"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65790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0983624-48E0-4F6D-9318-09987D907D26}"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40969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10983624-48E0-4F6D-9318-09987D907D26}"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218532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10983624-48E0-4F6D-9318-09987D907D26}"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511708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0983624-48E0-4F6D-9318-09987D907D2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050717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0983624-48E0-4F6D-9318-09987D907D26}"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741399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83624-48E0-4F6D-9318-09987D907D26}"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EBF0B-8C00-4CDA-BC2F-EE187DC42EA7}" type="slidenum">
              <a:rPr lang="de-DE" smtClean="0"/>
              <a:t>‹Nr.›</a:t>
            </a:fld>
            <a:endParaRPr lang="de-DE"/>
          </a:p>
        </p:txBody>
      </p:sp>
    </p:spTree>
    <p:extLst>
      <p:ext uri="{BB962C8B-B14F-4D97-AF65-F5344CB8AC3E}">
        <p14:creationId xmlns:p14="http://schemas.microsoft.com/office/powerpoint/2010/main" val="678383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300288" y="1812445"/>
            <a:ext cx="8401050" cy="2057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Rechtsvorschrift ist ein zusammenfassender Ausdruck für alle Arten von Rechtsnormen,- also für alle Formen von Gesetzen im materiellen Sinne (Rechtsnormen, die das Recht als solches ordnen, werden materielles </a:t>
            </a:r>
          </a:p>
          <a:p>
            <a:pPr algn="ctr"/>
            <a:r>
              <a:rPr lang="de-DE" sz="2000" dirty="0"/>
              <a:t>Recht genannt), wie</a:t>
            </a:r>
          </a:p>
          <a:p>
            <a:pPr marL="342900" indent="-342900" algn="ctr">
              <a:buFont typeface="Arial" panose="020B0604020202020204" pitchFamily="34" charset="0"/>
              <a:buChar char="•"/>
            </a:pPr>
            <a:r>
              <a:rPr lang="de-DE" sz="2000" dirty="0"/>
              <a:t>die Verfassung, das förmliches Gesetz, die Rechtsverordnung, die Satzung</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Rechtsvorschriften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914400" y="1592036"/>
            <a:ext cx="7487864" cy="3939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Rechts- und Verwaltungsvorschriften </a:t>
            </a:r>
            <a:endParaRPr lang="de-DE" sz="2000" dirty="0"/>
          </a:p>
        </p:txBody>
      </p:sp>
      <p:sp>
        <p:nvSpPr>
          <p:cNvPr id="9" name="Gefaltete Ecke 8"/>
          <p:cNvSpPr/>
          <p:nvPr/>
        </p:nvSpPr>
        <p:spPr>
          <a:xfrm rot="254785">
            <a:off x="7506680" y="3822366"/>
            <a:ext cx="1791167" cy="184609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Rechtsnormen, die </a:t>
            </a:r>
            <a:r>
              <a:rPr lang="de-DE" b="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das Recht </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ordnen = materielles Recht</a:t>
            </a:r>
          </a:p>
        </p:txBody>
      </p:sp>
    </p:spTree>
    <p:extLst>
      <p:ext uri="{BB962C8B-B14F-4D97-AF65-F5344CB8AC3E}">
        <p14:creationId xmlns:p14="http://schemas.microsoft.com/office/powerpoint/2010/main" val="113451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Rechtsvorschriften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2026483" y="1278396"/>
            <a:ext cx="7487864" cy="3939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Rechts- und Verwaltungsvorschriften </a:t>
            </a:r>
            <a:endParaRPr lang="de-DE" sz="2000" dirty="0"/>
          </a:p>
        </p:txBody>
      </p:sp>
      <p:sp>
        <p:nvSpPr>
          <p:cNvPr id="9" name="Gefaltete Ecke 8"/>
          <p:cNvSpPr/>
          <p:nvPr/>
        </p:nvSpPr>
        <p:spPr>
          <a:xfrm rot="254785">
            <a:off x="9821255" y="355351"/>
            <a:ext cx="1791167" cy="184609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Rechtsnormen, die das Recht ordnen = materielles Recht</a:t>
            </a:r>
          </a:p>
        </p:txBody>
      </p:sp>
      <p:pic>
        <p:nvPicPr>
          <p:cNvPr id="4" name="Grafik 3"/>
          <p:cNvPicPr>
            <a:picLocks noChangeAspect="1"/>
          </p:cNvPicPr>
          <p:nvPr/>
        </p:nvPicPr>
        <p:blipFill>
          <a:blip r:embed="rId2"/>
          <a:stretch>
            <a:fillRect/>
          </a:stretch>
        </p:blipFill>
        <p:spPr>
          <a:xfrm>
            <a:off x="3094120" y="1963403"/>
            <a:ext cx="6335629" cy="4751721"/>
          </a:xfrm>
          <a:prstGeom prst="rect">
            <a:avLst/>
          </a:prstGeom>
        </p:spPr>
      </p:pic>
    </p:spTree>
    <p:extLst>
      <p:ext uri="{BB962C8B-B14F-4D97-AF65-F5344CB8AC3E}">
        <p14:creationId xmlns:p14="http://schemas.microsoft.com/office/powerpoint/2010/main" val="121484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214562" y="1664159"/>
            <a:ext cx="8486775" cy="472235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r>
              <a:rPr lang="de-DE" sz="2000" dirty="0"/>
              <a:t>regelt die rechtliche und politische Grundordnung des Staates </a:t>
            </a:r>
          </a:p>
          <a:p>
            <a:pPr marL="342900" indent="-342900">
              <a:buFont typeface="Arial" panose="020B0604020202020204" pitchFamily="34" charset="0"/>
              <a:buChar char="•"/>
            </a:pPr>
            <a:r>
              <a:rPr lang="de-DE" sz="2000" dirty="0"/>
              <a:t>es enthält eine Präambel und ist in 13 Abschnitte gegliedert, an der Spitze des GG, in den Artikeln 1 – 19 GG findet sich der sog. Grundrechtskatalog</a:t>
            </a:r>
          </a:p>
          <a:p>
            <a:r>
              <a:rPr lang="de-DE" sz="2000" dirty="0"/>
              <a:t> </a:t>
            </a:r>
          </a:p>
          <a:p>
            <a:pPr marL="342900" indent="-342900">
              <a:buFont typeface="Arial" panose="020B0604020202020204" pitchFamily="34" charset="0"/>
              <a:buChar char="•"/>
            </a:pPr>
            <a:r>
              <a:rPr lang="de-DE" sz="2000" dirty="0"/>
              <a:t>die Gewährung von Grundrechten durch das GG als unmittelbar geltendes Recht sollen dem Bürger in erster Linie Schutzbereiche gewähren </a:t>
            </a:r>
          </a:p>
          <a:p>
            <a:endParaRPr lang="de-DE" sz="2000" dirty="0"/>
          </a:p>
          <a:p>
            <a:pPr marL="342900" indent="-342900">
              <a:buFont typeface="Arial" panose="020B0604020202020204" pitchFamily="34" charset="0"/>
              <a:buChar char="•"/>
            </a:pPr>
            <a:r>
              <a:rPr lang="de-DE" sz="2000" dirty="0"/>
              <a:t>Änderung des GG nur mit 2/3 Mehrheit des Bundesstages veränderbar </a:t>
            </a:r>
          </a:p>
          <a:p>
            <a:endParaRPr lang="de-DE" sz="2000" dirty="0"/>
          </a:p>
          <a:p>
            <a:r>
              <a:rPr lang="de-DE" sz="2000" dirty="0">
                <a:solidFill>
                  <a:schemeClr val="accent4">
                    <a:lumMod val="60000"/>
                    <a:lumOff val="40000"/>
                  </a:schemeClr>
                </a:solidFill>
              </a:rPr>
              <a:t>          </a:t>
            </a:r>
            <a:r>
              <a:rPr lang="de-DE" sz="2000" b="1" dirty="0">
                <a:solidFill>
                  <a:schemeClr val="accent4">
                    <a:lumMod val="60000"/>
                    <a:lumOff val="40000"/>
                  </a:schemeClr>
                </a:solidFill>
                <a:effectLst>
                  <a:outerShdw blurRad="38100" dist="38100" dir="2700000" algn="tl">
                    <a:srgbClr val="000000">
                      <a:alpha val="43137"/>
                    </a:srgbClr>
                  </a:outerShdw>
                </a:effectLst>
              </a:rPr>
              <a:t>Beachte: jedoch Art. 79 Abs. 3: sog. Ewigkeitsklausel </a:t>
            </a:r>
          </a:p>
          <a:p>
            <a:endParaRPr lang="de-DE" sz="2000" dirty="0">
              <a:solidFill>
                <a:schemeClr val="accent2"/>
              </a:solidFill>
              <a:effectLst>
                <a:outerShdw blurRad="38100" dist="38100" dir="2700000" algn="tl">
                  <a:srgbClr val="000000">
                    <a:alpha val="43137"/>
                  </a:srgbClr>
                </a:outerShdw>
              </a:effectLst>
            </a:endParaRPr>
          </a:p>
          <a:p>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Unterschiedliche Rechtsordnungen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914400" y="2011440"/>
            <a:ext cx="1585912" cy="3939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Grundgesetz </a:t>
            </a:r>
            <a:endParaRPr lang="de-DE" sz="2000" dirty="0"/>
          </a:p>
        </p:txBody>
      </p:sp>
    </p:spTree>
    <p:extLst>
      <p:ext uri="{BB962C8B-B14F-4D97-AF65-F5344CB8AC3E}">
        <p14:creationId xmlns:p14="http://schemas.microsoft.com/office/powerpoint/2010/main" val="335259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069210" y="1673645"/>
            <a:ext cx="8486775" cy="488757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dirty="0"/>
              <a:t>Verabschiedung durch den Deutschen Bundestag </a:t>
            </a:r>
          </a:p>
          <a:p>
            <a:endParaRPr lang="de-DE" sz="2000" dirty="0"/>
          </a:p>
          <a:p>
            <a:pPr marL="342900" indent="-342900">
              <a:buFont typeface="Arial" panose="020B0604020202020204" pitchFamily="34" charset="0"/>
              <a:buChar char="•"/>
            </a:pPr>
            <a:r>
              <a:rPr lang="de-DE" sz="2000" dirty="0"/>
              <a:t>Beteiligung des Bundesrates (= Länderkammer) ist zwingend notwendig, sonst verfassungswidrig durch das BVerfG </a:t>
            </a:r>
          </a:p>
          <a:p>
            <a:endParaRPr lang="de-DE" sz="2000" dirty="0"/>
          </a:p>
          <a:p>
            <a:pPr marL="342900" indent="-342900">
              <a:buFont typeface="Arial" panose="020B0604020202020204" pitchFamily="34" charset="0"/>
              <a:buChar char="•"/>
            </a:pPr>
            <a:r>
              <a:rPr lang="de-DE" sz="2000" dirty="0"/>
              <a:t>enthält für einen unbestimmten Personenkreis allgemeine und verbindliche Regeln mit entsprechenden Rechtsfolgen </a:t>
            </a:r>
          </a:p>
          <a:p>
            <a:endParaRPr lang="de-DE" sz="2000" dirty="0"/>
          </a:p>
          <a:p>
            <a:pPr marL="342900" indent="-342900">
              <a:buFont typeface="Arial" panose="020B0604020202020204" pitchFamily="34" charset="0"/>
              <a:buChar char="•"/>
            </a:pPr>
            <a:r>
              <a:rPr lang="de-DE" sz="2000" dirty="0"/>
              <a:t>gilt im gesamten Bundesgebiet </a:t>
            </a:r>
          </a:p>
          <a:p>
            <a:endParaRPr lang="de-DE" sz="2000" dirty="0"/>
          </a:p>
          <a:p>
            <a:pPr marL="342900" indent="-342900">
              <a:buFont typeface="Arial" panose="020B0604020202020204" pitchFamily="34" charset="0"/>
              <a:buChar char="•"/>
            </a:pPr>
            <a:r>
              <a:rPr lang="de-DE" sz="2000" dirty="0"/>
              <a:t>darf nicht gegen das GG verstoßen </a:t>
            </a:r>
          </a:p>
          <a:p>
            <a:endParaRPr lang="de-DE" sz="2000" dirty="0">
              <a:solidFill>
                <a:schemeClr val="accent2"/>
              </a:solidFill>
              <a:effectLst>
                <a:outerShdw blurRad="38100" dist="38100" dir="2700000" algn="tl">
                  <a:srgbClr val="000000">
                    <a:alpha val="43137"/>
                  </a:srgbClr>
                </a:outerShdw>
              </a:effectLst>
            </a:endParaRPr>
          </a:p>
          <a:p>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Unterschiedliche Rechtsordnungen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1367386" y="1826855"/>
            <a:ext cx="1685925" cy="3939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Bundesgesetz </a:t>
            </a:r>
            <a:endParaRPr lang="de-DE" sz="2000" dirty="0"/>
          </a:p>
        </p:txBody>
      </p:sp>
      <p:sp>
        <p:nvSpPr>
          <p:cNvPr id="9" name="Gefaltete Ecke 8"/>
          <p:cNvSpPr/>
          <p:nvPr/>
        </p:nvSpPr>
        <p:spPr>
          <a:xfrm rot="254785">
            <a:off x="9805754" y="95974"/>
            <a:ext cx="1791167" cy="184609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Rechtsnormen, die das Rechts ordnen = materielles Recht</a:t>
            </a:r>
          </a:p>
        </p:txBody>
      </p:sp>
    </p:spTree>
    <p:extLst>
      <p:ext uri="{BB962C8B-B14F-4D97-AF65-F5344CB8AC3E}">
        <p14:creationId xmlns:p14="http://schemas.microsoft.com/office/powerpoint/2010/main" val="126432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069210" y="1673646"/>
            <a:ext cx="8246365" cy="372703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endParaRPr lang="de-DE" sz="2000" dirty="0"/>
          </a:p>
          <a:p>
            <a:pPr marL="342900" indent="-342900">
              <a:buFont typeface="Arial" panose="020B0604020202020204" pitchFamily="34" charset="0"/>
              <a:buChar char="•"/>
            </a:pPr>
            <a:r>
              <a:rPr lang="de-DE" sz="2000" dirty="0"/>
              <a:t>Senatsverwaltungen reichen entsprechende Gesetzesvorlagen ein </a:t>
            </a:r>
          </a:p>
          <a:p>
            <a:pPr marL="342900" indent="-342900">
              <a:buFont typeface="Arial" panose="020B0604020202020204" pitchFamily="34" charset="0"/>
              <a:buChar char="•"/>
            </a:pPr>
            <a:r>
              <a:rPr lang="de-DE" sz="2000" dirty="0"/>
              <a:t> Beratung erfolgt in den Ausschüssen des Abgeordnetenhauses </a:t>
            </a:r>
          </a:p>
          <a:p>
            <a:pPr marL="342900" indent="-342900">
              <a:buFont typeface="Arial" panose="020B0604020202020204" pitchFamily="34" charset="0"/>
              <a:buChar char="•"/>
            </a:pPr>
            <a:r>
              <a:rPr lang="de-DE" sz="2000" dirty="0"/>
              <a:t>in den Ausschüssen sitzen Mitglieder des Abgeordnetenhauses mit entsprechenden Fachkompetenz </a:t>
            </a:r>
          </a:p>
          <a:p>
            <a:pPr marL="342900" indent="-342900">
              <a:buFont typeface="Arial" panose="020B0604020202020204" pitchFamily="34" charset="0"/>
              <a:buChar char="•"/>
            </a:pPr>
            <a:r>
              <a:rPr lang="de-DE" sz="2000" dirty="0"/>
              <a:t>sofern dem Gesetzesentwurf zugestimmt wird, erfolgt die Abstimmung darüber im Abgeordnetenhaus </a:t>
            </a:r>
          </a:p>
          <a:p>
            <a:pPr marL="342900" indent="-342900">
              <a:buFont typeface="Arial" panose="020B0604020202020204" pitchFamily="34" charset="0"/>
              <a:buChar char="•"/>
            </a:pPr>
            <a:r>
              <a:rPr lang="de-DE" sz="2000" dirty="0"/>
              <a:t>damit dieses das Gesetz dann auch wirksam wird und angewendet wird, muss dieses im Amtsblatt von Berlin veröffentlicht werden </a:t>
            </a:r>
          </a:p>
          <a:p>
            <a:endParaRPr lang="de-DE" sz="2000" dirty="0">
              <a:solidFill>
                <a:schemeClr val="accent2"/>
              </a:solidFill>
              <a:effectLst>
                <a:outerShdw blurRad="38100" dist="38100" dir="2700000" algn="tl">
                  <a:srgbClr val="000000">
                    <a:alpha val="43137"/>
                  </a:srgbClr>
                </a:outerShdw>
              </a:effectLst>
            </a:endParaRPr>
          </a:p>
          <a:p>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Unterschiedliche Rechtsordnungen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Abgerundetes Rechteck 7"/>
          <p:cNvSpPr/>
          <p:nvPr/>
        </p:nvSpPr>
        <p:spPr>
          <a:xfrm>
            <a:off x="1098400" y="1821261"/>
            <a:ext cx="1857376" cy="3939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Landesgesetze </a:t>
            </a:r>
            <a:endParaRPr lang="de-DE" sz="2000" dirty="0"/>
          </a:p>
        </p:txBody>
      </p:sp>
    </p:spTree>
    <p:extLst>
      <p:ext uri="{BB962C8B-B14F-4D97-AF65-F5344CB8AC3E}">
        <p14:creationId xmlns:p14="http://schemas.microsoft.com/office/powerpoint/2010/main" val="4275765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895475" y="1489790"/>
            <a:ext cx="8401050" cy="248213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Bis ein Gesetz in Deutschland entsteht, wird es vorab im Bundestag in einem langen Verfahren diskutiert und geprüft. Ein Vorschlag zur Entstehung zu einem neuen Gesetz kommen aus unterschiedlichen Gremien, mehrere Mitglieder des Bundestags, der Bundesrat und auch die Bundesregierung können Gesetzesvorschläge auf den Weg bringen, in den meisten Fällen legt die Bundesregierung Vorschläge für neue Gesetze vor.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Entstehung eines Gesetzes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Tree>
    <p:extLst>
      <p:ext uri="{BB962C8B-B14F-4D97-AF65-F5344CB8AC3E}">
        <p14:creationId xmlns:p14="http://schemas.microsoft.com/office/powerpoint/2010/main" val="22954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113760" y="1430856"/>
            <a:ext cx="9767887" cy="69547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Das zuständige Bundesministerium entwirft eine Stellungnahme unter Einbezug der Meinung von Interessenvertretungen und verschiedenen Ministerien.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Entstehung eines Gesetzes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60" y="2185263"/>
            <a:ext cx="9767887" cy="80620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Der Bundesrat, in dem Vertreter der jeweiligen Länder sitzen, erhält den Gesetzesentwurf vom Bundeskanzler/in und kann dazu innerhalb von sechs Wochen eine Stellung abgeben. </a:t>
            </a:r>
          </a:p>
        </p:txBody>
      </p:sp>
      <p:sp>
        <p:nvSpPr>
          <p:cNvPr id="11" name="Abgerundetes Rechteck 10"/>
          <p:cNvSpPr/>
          <p:nvPr/>
        </p:nvSpPr>
        <p:spPr>
          <a:xfrm>
            <a:off x="1113760" y="3038936"/>
            <a:ext cx="9767887" cy="121365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Danach kommt der Gesetzesentwurf zum Bundestag und wird in mehreren Sitzungen diskutiert. Die sogenannte erste Lesung findet mit allen Mitgliedern statt. Daraufhin beratschlagen Ausschüsse in der zweiten und dritten Lesung über das Gesetz. In der dritten Lesung debattiert der Bundestag nochmal abschließend über das mögliche Gesetz. </a:t>
            </a:r>
          </a:p>
        </p:txBody>
      </p:sp>
      <p:sp>
        <p:nvSpPr>
          <p:cNvPr id="12" name="Abgerundetes Rechteck 11"/>
          <p:cNvSpPr/>
          <p:nvPr/>
        </p:nvSpPr>
        <p:spPr>
          <a:xfrm>
            <a:off x="1114425" y="4347522"/>
            <a:ext cx="9767222" cy="401719"/>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Anschließend kann der Bundestag das Gesetz verabschieden. </a:t>
            </a:r>
          </a:p>
        </p:txBody>
      </p:sp>
      <p:sp>
        <p:nvSpPr>
          <p:cNvPr id="13" name="Abgerundetes Rechteck 12"/>
          <p:cNvSpPr/>
          <p:nvPr/>
        </p:nvSpPr>
        <p:spPr>
          <a:xfrm>
            <a:off x="1113760" y="4838663"/>
            <a:ext cx="9767887" cy="43772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Danach muss das Gesetz noch vom Bundesrat abgesegnet werden, damit es rechtskräftig wird. </a:t>
            </a:r>
          </a:p>
        </p:txBody>
      </p:sp>
      <p:sp>
        <p:nvSpPr>
          <p:cNvPr id="14" name="Abgerundetes Rechteck 13"/>
          <p:cNvSpPr/>
          <p:nvPr/>
        </p:nvSpPr>
        <p:spPr>
          <a:xfrm>
            <a:off x="1113760" y="5376857"/>
            <a:ext cx="9767887" cy="741419"/>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Zum Schluss muss der/die Bundeskanzler/in und der/die Bundespräsident/in das Gesetz unterschreiben. Durch dessen Unterschrift tritt das Gesetz letztendlich in Kraft. </a:t>
            </a:r>
          </a:p>
        </p:txBody>
      </p:sp>
    </p:spTree>
    <p:extLst>
      <p:ext uri="{BB962C8B-B14F-4D97-AF65-F5344CB8AC3E}">
        <p14:creationId xmlns:p14="http://schemas.microsoft.com/office/powerpoint/2010/main" val="129476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278949" y="805340"/>
            <a:ext cx="5329903" cy="43361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Formelles Gesetz / Materielles Gesetz </a:t>
            </a:r>
            <a:endParaRPr lang="de-DE" sz="2000" dirty="0"/>
          </a:p>
        </p:txBody>
      </p:sp>
      <p:sp>
        <p:nvSpPr>
          <p:cNvPr id="6" name="Rechteck 5"/>
          <p:cNvSpPr/>
          <p:nvPr/>
        </p:nvSpPr>
        <p:spPr>
          <a:xfrm>
            <a:off x="11078245" y="6139543"/>
            <a:ext cx="1113755" cy="7184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55" y="1318468"/>
            <a:ext cx="9767887" cy="131725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800" b="1" kern="0" dirty="0">
              <a:effectLst/>
              <a:ea typeface="Times New Roman" panose="02020603050405020304" pitchFamily="18" charset="0"/>
              <a:cs typeface="Times New Roman" panose="02020603050405020304" pitchFamily="18" charset="0"/>
            </a:endParaRPr>
          </a:p>
          <a:p>
            <a:r>
              <a:rPr lang="de-DE" sz="1800" kern="0" dirty="0">
                <a:effectLst/>
                <a:ea typeface="Times New Roman" panose="02020603050405020304" pitchFamily="18" charset="0"/>
                <a:cs typeface="Times New Roman" panose="02020603050405020304" pitchFamily="18" charset="0"/>
              </a:rPr>
              <a:t>Materielles Recht regelt das „Recht-haben“. Es umfasst alle Normen, die das Entstehen, die Veränderung oder das Erlöschen von Rechten und Pflichten festlegen. </a:t>
            </a:r>
            <a:br>
              <a:rPr lang="de-DE" sz="1800" kern="0" dirty="0">
                <a:effectLst/>
                <a:ea typeface="Times New Roman" panose="02020603050405020304" pitchFamily="18" charset="0"/>
                <a:cs typeface="Times New Roman" panose="02020603050405020304" pitchFamily="18" charset="0"/>
              </a:rPr>
            </a:br>
            <a:r>
              <a:rPr lang="de-DE" sz="1800" kern="0" dirty="0">
                <a:effectLst/>
                <a:ea typeface="Times New Roman" panose="02020603050405020304" pitchFamily="18" charset="0"/>
                <a:cs typeface="Times New Roman" panose="02020603050405020304" pitchFamily="18" charset="0"/>
              </a:rPr>
              <a:t>Es beantwortet die Frage: </a:t>
            </a:r>
            <a:r>
              <a:rPr lang="de-DE" sz="1800" b="1" i="1" kern="0" dirty="0">
                <a:effectLst/>
                <a:ea typeface="Times New Roman" panose="02020603050405020304" pitchFamily="18" charset="0"/>
                <a:cs typeface="Times New Roman" panose="02020603050405020304" pitchFamily="18" charset="0"/>
              </a:rPr>
              <a:t>Wer hat gegen wen welchen Anspruch?</a:t>
            </a:r>
            <a:br>
              <a:rPr lang="de-DE" sz="1800" b="1" i="1" kern="0" dirty="0">
                <a:effectLst/>
                <a:ea typeface="Times New Roman" panose="02020603050405020304" pitchFamily="18" charset="0"/>
                <a:cs typeface="Times New Roman" panose="02020603050405020304" pitchFamily="18" charset="0"/>
              </a:rPr>
            </a:br>
            <a:r>
              <a:rPr lang="de-DE" sz="1800" kern="0" dirty="0">
                <a:effectLst/>
                <a:ea typeface="Times New Roman" panose="02020603050405020304" pitchFamily="18" charset="0"/>
                <a:cs typeface="Times New Roman" panose="02020603050405020304" pitchFamily="18" charset="0"/>
              </a:rPr>
              <a:t>Bürgerliches Recht (BGB), Strafrecht (StGB)</a:t>
            </a:r>
            <a:br>
              <a:rPr lang="de-DE" sz="1800" kern="0" dirty="0">
                <a:effectLst/>
                <a:latin typeface="Berlin Type Office" panose="020B0502020203020204" pitchFamily="34" charset="0"/>
                <a:ea typeface="Times New Roman" panose="02020603050405020304" pitchFamily="18" charset="0"/>
                <a:cs typeface="Times New Roman" panose="02020603050405020304" pitchFamily="18" charset="0"/>
              </a:rPr>
            </a:br>
            <a:endParaRPr lang="de-DE" dirty="0"/>
          </a:p>
        </p:txBody>
      </p:sp>
      <p:sp>
        <p:nvSpPr>
          <p:cNvPr id="11" name="Abgerundetes Rechteck 10"/>
          <p:cNvSpPr/>
          <p:nvPr/>
        </p:nvSpPr>
        <p:spPr>
          <a:xfrm>
            <a:off x="1113756" y="2764726"/>
            <a:ext cx="9767887" cy="17997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1800" kern="0" dirty="0">
                <a:effectLst/>
                <a:ea typeface="Times New Roman" panose="02020603050405020304" pitchFamily="18" charset="0"/>
                <a:cs typeface="Times New Roman" panose="02020603050405020304" pitchFamily="18" charset="0"/>
              </a:rPr>
              <a:t>Formelles Recht regelt das „Recht-bekommen“. Es umfasst die Vorschriften, die das Verfahren und die Durchsetzung des materiellen Rechts vor Behörden oder Gerichten regeln. </a:t>
            </a:r>
            <a:br>
              <a:rPr lang="de-DE" sz="1800" kern="0" dirty="0">
                <a:effectLst/>
                <a:ea typeface="Times New Roman" panose="02020603050405020304" pitchFamily="18" charset="0"/>
                <a:cs typeface="Times New Roman" panose="02020603050405020304" pitchFamily="18" charset="0"/>
              </a:rPr>
            </a:br>
            <a:r>
              <a:rPr lang="de-DE" sz="1800" kern="0" dirty="0">
                <a:effectLst/>
                <a:ea typeface="Times New Roman" panose="02020603050405020304" pitchFamily="18" charset="0"/>
                <a:cs typeface="Times New Roman" panose="02020603050405020304" pitchFamily="18" charset="0"/>
              </a:rPr>
              <a:t>Es beantwortet die Frage: </a:t>
            </a:r>
            <a:r>
              <a:rPr lang="de-DE" sz="1800" b="1" i="1" kern="0" dirty="0">
                <a:effectLst/>
                <a:ea typeface="Times New Roman" panose="02020603050405020304" pitchFamily="18" charset="0"/>
                <a:cs typeface="Times New Roman" panose="02020603050405020304" pitchFamily="18" charset="0"/>
              </a:rPr>
              <a:t>Wie und in welchem Verfahren setze ich mein Recht durch? </a:t>
            </a:r>
            <a:r>
              <a:rPr lang="de-DE" sz="1800" kern="0" dirty="0">
                <a:effectLst/>
                <a:ea typeface="Times New Roman" panose="02020603050405020304" pitchFamily="18" charset="0"/>
                <a:cs typeface="Times New Roman" panose="02020603050405020304" pitchFamily="18" charset="0"/>
              </a:rPr>
              <a:t>Zivilprozessordnung (ZPO), Strafprozessordnung (StPO), Verwaltungsverfahrensgesetz (VwVfG)</a:t>
            </a:r>
            <a:endParaRPr lang="de-DE" sz="1800" kern="100" dirty="0">
              <a:effectLst/>
              <a:ea typeface="Aptos"/>
              <a:cs typeface="Times New Roman" panose="02020603050405020304" pitchFamily="18" charset="0"/>
            </a:endParaRPr>
          </a:p>
        </p:txBody>
      </p:sp>
      <p:sp>
        <p:nvSpPr>
          <p:cNvPr id="3" name="Abgerundetes Rechteck 10">
            <a:extLst>
              <a:ext uri="{FF2B5EF4-FFF2-40B4-BE49-F238E27FC236}">
                <a16:creationId xmlns:a16="http://schemas.microsoft.com/office/drawing/2014/main" id="{E5CFC503-9BEA-A391-31E3-B07AE71331EA}"/>
              </a:ext>
            </a:extLst>
          </p:cNvPr>
          <p:cNvSpPr/>
          <p:nvPr/>
        </p:nvSpPr>
        <p:spPr>
          <a:xfrm>
            <a:off x="1113755" y="4752009"/>
            <a:ext cx="9767887" cy="196921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1800" b="1" i="1" u="sng" kern="0" dirty="0">
                <a:effectLst/>
                <a:latin typeface="Berlin Type Office" panose="020B0502020203020204" pitchFamily="34" charset="0"/>
                <a:ea typeface="Times New Roman" panose="02020603050405020304" pitchFamily="18" charset="0"/>
                <a:cs typeface="Times New Roman" panose="02020603050405020304" pitchFamily="18" charset="0"/>
              </a:rPr>
              <a:t>Beispiel</a:t>
            </a:r>
            <a:endParaRPr lang="de-DE" sz="1800" kern="100" dirty="0">
              <a:effectLst/>
              <a:latin typeface="Aptos"/>
              <a:ea typeface="Aptos"/>
              <a:cs typeface="Times New Roman" panose="02020603050405020304" pitchFamily="18" charset="0"/>
            </a:endParaRPr>
          </a:p>
          <a:p>
            <a:pPr>
              <a:lnSpc>
                <a:spcPct val="107000"/>
              </a:lnSpc>
              <a:spcAft>
                <a:spcPts val="800"/>
              </a:spcAft>
            </a:pPr>
            <a:r>
              <a:rPr lang="de-DE" sz="1800" kern="0" dirty="0">
                <a:effectLst/>
                <a:latin typeface="Berlin Type Office" panose="020B0502020203020204" pitchFamily="34" charset="0"/>
                <a:ea typeface="Times New Roman" panose="02020603050405020304" pitchFamily="18" charset="0"/>
                <a:cs typeface="Times New Roman" panose="02020603050405020304" pitchFamily="18" charset="0"/>
              </a:rPr>
              <a:t>Ein Auto soll verkauft werden, dann gibt das </a:t>
            </a:r>
            <a:r>
              <a:rPr lang="de-DE" sz="1800" b="1" kern="0" dirty="0">
                <a:effectLst/>
                <a:latin typeface="Berlin Type Office" panose="020B0502020203020204" pitchFamily="34" charset="0"/>
                <a:ea typeface="Times New Roman" panose="02020603050405020304" pitchFamily="18" charset="0"/>
                <a:cs typeface="Times New Roman" panose="02020603050405020304" pitchFamily="18" charset="0"/>
              </a:rPr>
              <a:t>materielle Recht</a:t>
            </a:r>
            <a:r>
              <a:rPr lang="de-DE" sz="1800" kern="0" dirty="0">
                <a:effectLst/>
                <a:latin typeface="Berlin Type Office" panose="020B0502020203020204" pitchFamily="34" charset="0"/>
                <a:ea typeface="Times New Roman" panose="02020603050405020304" pitchFamily="18" charset="0"/>
                <a:cs typeface="Times New Roman" panose="02020603050405020304" pitchFamily="18" charset="0"/>
              </a:rPr>
              <a:t> (Kaufvertrag nach § 433 BGB) den Anspruch auf den Kaufpreis. Zahlt der Käufer nicht, regelt das </a:t>
            </a:r>
            <a:r>
              <a:rPr lang="de-DE" sz="1800" b="1" kern="0" dirty="0">
                <a:effectLst/>
                <a:latin typeface="Berlin Type Office" panose="020B0502020203020204" pitchFamily="34" charset="0"/>
                <a:ea typeface="Times New Roman" panose="02020603050405020304" pitchFamily="18" charset="0"/>
                <a:cs typeface="Times New Roman" panose="02020603050405020304" pitchFamily="18" charset="0"/>
              </a:rPr>
              <a:t>formelle Recht</a:t>
            </a:r>
            <a:r>
              <a:rPr lang="de-DE" sz="1800" kern="0" dirty="0">
                <a:effectLst/>
                <a:latin typeface="Berlin Type Office" panose="020B0502020203020204" pitchFamily="34" charset="0"/>
                <a:ea typeface="Times New Roman" panose="02020603050405020304" pitchFamily="18" charset="0"/>
                <a:cs typeface="Times New Roman" panose="02020603050405020304" pitchFamily="18" charset="0"/>
              </a:rPr>
              <a:t> </a:t>
            </a:r>
            <a:br>
              <a:rPr lang="de-DE" sz="1800" kern="0" dirty="0">
                <a:effectLst/>
                <a:latin typeface="Berlin Type Office" panose="020B0502020203020204" pitchFamily="34" charset="0"/>
                <a:ea typeface="Times New Roman" panose="02020603050405020304" pitchFamily="18" charset="0"/>
                <a:cs typeface="Times New Roman" panose="02020603050405020304" pitchFamily="18" charset="0"/>
              </a:rPr>
            </a:br>
            <a:r>
              <a:rPr lang="de-DE" sz="1800" kern="0" dirty="0">
                <a:effectLst/>
                <a:latin typeface="Berlin Type Office" panose="020B0502020203020204" pitchFamily="34" charset="0"/>
                <a:ea typeface="Times New Roman" panose="02020603050405020304" pitchFamily="18" charset="0"/>
                <a:cs typeface="Times New Roman" panose="02020603050405020304" pitchFamily="18" charset="0"/>
              </a:rPr>
              <a:t>(z. B. Klageverfahren nach der Zivilprozessordnung), wie der Anspruch gerichtlich durchgesetzt werden kann.  </a:t>
            </a:r>
            <a:endParaRPr lang="de-DE" sz="1800" kern="100" dirty="0">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437570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3105463" y="1780127"/>
            <a:ext cx="5329903"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Grundgesetz</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1861471" y="867124"/>
            <a:ext cx="8272462"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59" y="2247378"/>
            <a:ext cx="9767887" cy="96536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Bundesverfassungsgericht „überwacht“ seine Einhaltung</a:t>
            </a:r>
            <a:endParaRPr lang="de-DE" sz="2400" dirty="0">
              <a:solidFill>
                <a:schemeClr val="bg1"/>
              </a:solidFill>
            </a:endParaRPr>
          </a:p>
        </p:txBody>
      </p:sp>
      <p:sp>
        <p:nvSpPr>
          <p:cNvPr id="11" name="Abgerundetes Rechteck 10"/>
          <p:cNvSpPr/>
          <p:nvPr/>
        </p:nvSpPr>
        <p:spPr>
          <a:xfrm>
            <a:off x="1113760" y="3749443"/>
            <a:ext cx="9767887" cy="83297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Regelt die rechtliche und politische Grundordnung</a:t>
            </a:r>
            <a:endParaRPr lang="de-DE" sz="2400" dirty="0">
              <a:solidFill>
                <a:schemeClr val="bg1"/>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GG</a:t>
            </a:r>
          </a:p>
        </p:txBody>
      </p:sp>
    </p:spTree>
    <p:extLst>
      <p:ext uri="{BB962C8B-B14F-4D97-AF65-F5344CB8AC3E}">
        <p14:creationId xmlns:p14="http://schemas.microsoft.com/office/powerpoint/2010/main" val="24491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3105463" y="1780127"/>
            <a:ext cx="5329903"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Gerichtsverfassungsgesetz</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1861471" y="867124"/>
            <a:ext cx="8272462"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59" y="2247378"/>
            <a:ext cx="9767887" cy="96536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Grundlagen des Prozessrechts</a:t>
            </a:r>
            <a:endParaRPr lang="de-DE" sz="2400" dirty="0">
              <a:solidFill>
                <a:schemeClr val="bg1"/>
              </a:solidFill>
            </a:endParaRPr>
          </a:p>
        </p:txBody>
      </p:sp>
      <p:sp>
        <p:nvSpPr>
          <p:cNvPr id="11" name="Abgerundetes Rechteck 10"/>
          <p:cNvSpPr/>
          <p:nvPr/>
        </p:nvSpPr>
        <p:spPr>
          <a:xfrm>
            <a:off x="1113760" y="3749443"/>
            <a:ext cx="9767887" cy="83297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Aufbau, Funktion und Zuständigkeit der Gerichte und Rechtspflegeorgane sind hier geregelt.</a:t>
            </a:r>
            <a:endParaRPr lang="de-DE" sz="2400" dirty="0">
              <a:solidFill>
                <a:schemeClr val="bg1"/>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a:t>
            </a:r>
          </a:p>
        </p:txBody>
      </p:sp>
    </p:spTree>
    <p:extLst>
      <p:ext uri="{BB962C8B-B14F-4D97-AF65-F5344CB8AC3E}">
        <p14:creationId xmlns:p14="http://schemas.microsoft.com/office/powerpoint/2010/main" val="31091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3105463" y="1780127"/>
            <a:ext cx="5329903"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Bürgerliches Gesetzbuch</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1861471" y="867124"/>
            <a:ext cx="8272462"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59" y="2247378"/>
            <a:ext cx="9767887" cy="96536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„Recht des täglichen Lebens“</a:t>
            </a:r>
            <a:endParaRPr lang="de-DE" sz="2400" dirty="0">
              <a:solidFill>
                <a:schemeClr val="bg1"/>
              </a:solidFill>
            </a:endParaRPr>
          </a:p>
        </p:txBody>
      </p:sp>
      <p:sp>
        <p:nvSpPr>
          <p:cNvPr id="11" name="Abgerundetes Rechteck 10"/>
          <p:cNvSpPr/>
          <p:nvPr/>
        </p:nvSpPr>
        <p:spPr>
          <a:xfrm>
            <a:off x="1113760" y="3749443"/>
            <a:ext cx="9767887" cy="83297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Generelle Regelungen für den Rechtsverkehr des Bürgers, z.B.</a:t>
            </a:r>
          </a:p>
          <a:p>
            <a:pPr algn="ctr"/>
            <a:r>
              <a:rPr lang="de-DE" sz="2400" b="1" dirty="0">
                <a:solidFill>
                  <a:schemeClr val="bg1"/>
                </a:solidFill>
              </a:rPr>
              <a:t>Schuldrecht, Sachenrecht, Erbrecht und Familienrecht</a:t>
            </a:r>
            <a:endParaRPr lang="de-DE" sz="2400" dirty="0">
              <a:solidFill>
                <a:schemeClr val="bg1"/>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BGB</a:t>
            </a:r>
          </a:p>
        </p:txBody>
      </p:sp>
    </p:spTree>
    <p:extLst>
      <p:ext uri="{BB962C8B-B14F-4D97-AF65-F5344CB8AC3E}">
        <p14:creationId xmlns:p14="http://schemas.microsoft.com/office/powerpoint/2010/main" val="156070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861471" y="1767928"/>
            <a:ext cx="8272463"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Gemeinsame Geschäftsordnung für die Berliner Verwaltung</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1861471" y="867124"/>
            <a:ext cx="8272462"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59" y="2247378"/>
            <a:ext cx="9767887" cy="96536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Erlassen durch die Senatsverwaltung</a:t>
            </a:r>
            <a:endParaRPr lang="de-DE" sz="2400" dirty="0">
              <a:solidFill>
                <a:schemeClr val="bg1"/>
              </a:solidFill>
            </a:endParaRPr>
          </a:p>
        </p:txBody>
      </p:sp>
      <p:sp>
        <p:nvSpPr>
          <p:cNvPr id="11" name="Abgerundetes Rechteck 10"/>
          <p:cNvSpPr/>
          <p:nvPr/>
        </p:nvSpPr>
        <p:spPr>
          <a:xfrm>
            <a:off x="1113760" y="3749443"/>
            <a:ext cx="9767887" cy="83297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bg1"/>
                </a:solidFill>
              </a:rPr>
              <a:t>Gelten für alle Behörden des Landes Berlin</a:t>
            </a:r>
            <a:endParaRPr lang="de-DE" sz="2400" dirty="0">
              <a:solidFill>
                <a:schemeClr val="bg1"/>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GGO</a:t>
            </a:r>
          </a:p>
        </p:txBody>
      </p:sp>
    </p:spTree>
    <p:extLst>
      <p:ext uri="{BB962C8B-B14F-4D97-AF65-F5344CB8AC3E}">
        <p14:creationId xmlns:p14="http://schemas.microsoft.com/office/powerpoint/2010/main" val="181213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861471" y="1520702"/>
            <a:ext cx="8272463" cy="68084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Geschäftsordnungsvorschriften für die Gerichte der ordentlichen Gerichtsbarkeit</a:t>
            </a:r>
            <a:endParaRPr lang="de-DE" sz="2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1861471" y="867124"/>
            <a:ext cx="8272462"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59" y="2247377"/>
            <a:ext cx="9767887" cy="272467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400" b="1" dirty="0">
                <a:solidFill>
                  <a:schemeClr val="bg1"/>
                </a:solidFill>
              </a:rPr>
              <a:t>wird vom </a:t>
            </a:r>
            <a:r>
              <a:rPr lang="de-DE" sz="2400" b="1" dirty="0" err="1">
                <a:solidFill>
                  <a:schemeClr val="bg1"/>
                </a:solidFill>
              </a:rPr>
              <a:t>PräsKG</a:t>
            </a:r>
            <a:r>
              <a:rPr lang="de-DE" sz="2400" b="1" dirty="0">
                <a:solidFill>
                  <a:schemeClr val="bg1"/>
                </a:solidFill>
              </a:rPr>
              <a:t> erstellt</a:t>
            </a:r>
          </a:p>
          <a:p>
            <a:pPr marL="342900" indent="-342900">
              <a:buFont typeface="Arial" panose="020B0604020202020204" pitchFamily="34" charset="0"/>
              <a:buChar char="•"/>
            </a:pPr>
            <a:r>
              <a:rPr lang="de-DE" sz="2400" b="1" dirty="0">
                <a:solidFill>
                  <a:schemeClr val="bg1"/>
                </a:solidFill>
              </a:rPr>
              <a:t>Gültigkeit 5 Jahre</a:t>
            </a:r>
          </a:p>
          <a:p>
            <a:pPr marL="342900" indent="-342900">
              <a:buFont typeface="Arial" panose="020B0604020202020204" pitchFamily="34" charset="0"/>
              <a:buChar char="•"/>
            </a:pPr>
            <a:r>
              <a:rPr lang="de-DE" sz="2400" b="1" dirty="0">
                <a:solidFill>
                  <a:schemeClr val="bg1"/>
                </a:solidFill>
              </a:rPr>
              <a:t>Geschäftsgang der ordentlichen Berliner Gerichte wird geregelt</a:t>
            </a:r>
          </a:p>
          <a:p>
            <a:pPr marL="342900" indent="-342900">
              <a:buFont typeface="Arial" panose="020B0604020202020204" pitchFamily="34" charset="0"/>
              <a:buChar char="•"/>
            </a:pPr>
            <a:r>
              <a:rPr lang="de-DE" sz="2400" b="1" dirty="0">
                <a:solidFill>
                  <a:schemeClr val="bg1"/>
                </a:solidFill>
              </a:rPr>
              <a:t>Verfahrensablauf soll einheitlich, zweckmäßig und übersichtlich gestaltet werden</a:t>
            </a:r>
          </a:p>
          <a:p>
            <a:pPr marL="342900" indent="-342900">
              <a:buFont typeface="Arial" panose="020B0604020202020204" pitchFamily="34" charset="0"/>
              <a:buChar char="•"/>
            </a:pPr>
            <a:r>
              <a:rPr lang="de-DE" sz="2400" b="1" dirty="0">
                <a:solidFill>
                  <a:schemeClr val="bg1"/>
                </a:solidFill>
              </a:rPr>
              <a:t>Gestellte Aufgaben sollen empfängernah, schnell, wirksam, wirtschaftlich erfüllbar sein</a:t>
            </a:r>
            <a:endParaRPr lang="de-DE" sz="2400" dirty="0">
              <a:solidFill>
                <a:schemeClr val="bg1"/>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GOV</a:t>
            </a:r>
          </a:p>
        </p:txBody>
      </p:sp>
    </p:spTree>
    <p:extLst>
      <p:ext uri="{BB962C8B-B14F-4D97-AF65-F5344CB8AC3E}">
        <p14:creationId xmlns:p14="http://schemas.microsoft.com/office/powerpoint/2010/main" val="152971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869</Words>
  <Application>Microsoft Office PowerPoint</Application>
  <PresentationFormat>Breitbild</PresentationFormat>
  <Paragraphs>115</Paragraphs>
  <Slides>13</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13</vt:i4>
      </vt:variant>
    </vt:vector>
  </HeadingPairs>
  <TitlesOfParts>
    <vt:vector size="21" baseType="lpstr">
      <vt:lpstr>Aptos</vt:lpstr>
      <vt:lpstr>Arial</vt:lpstr>
      <vt:lpstr>Berlin Type Office</vt:lpstr>
      <vt:lpstr>Calibri</vt:lpstr>
      <vt:lpstr>Calibri Light</vt:lpstr>
      <vt:lpstr>MV Boli</vt:lpstr>
      <vt:lpstr>Times New Roman</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14</cp:revision>
  <dcterms:created xsi:type="dcterms:W3CDTF">2023-07-28T11:39:23Z</dcterms:created>
  <dcterms:modified xsi:type="dcterms:W3CDTF">2026-02-23T08:23:38Z</dcterms:modified>
</cp:coreProperties>
</file>