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7BA1"/>
    <a:srgbClr val="EB9E6F"/>
    <a:srgbClr val="CE32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678" y="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0491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0144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3850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384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6154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397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774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624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468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55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4253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7092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4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7" name="Ovale Legende 6"/>
          <p:cNvSpPr/>
          <p:nvPr/>
        </p:nvSpPr>
        <p:spPr>
          <a:xfrm>
            <a:off x="3642005" y="2183810"/>
            <a:ext cx="5472966" cy="3418704"/>
          </a:xfrm>
          <a:prstGeom prst="wedgeEllipseCallout">
            <a:avLst>
              <a:gd name="adj1" fmla="val -83055"/>
              <a:gd name="adj2" fmla="val 56832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…dann wiederholen wir mal…</a:t>
            </a:r>
          </a:p>
        </p:txBody>
      </p:sp>
    </p:spTree>
    <p:extLst>
      <p:ext uri="{BB962C8B-B14F-4D97-AF65-F5344CB8AC3E}">
        <p14:creationId xmlns:p14="http://schemas.microsoft.com/office/powerpoint/2010/main" val="284596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4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bg1"/>
                  </a:solidFill>
                </a:rPr>
                <a:t>Wie ist die Heftung der Akte aufgebaut?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b="1" dirty="0"/>
                <a:t>1.</a:t>
              </a:r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1" name="Gefaltete Ecke 10"/>
          <p:cNvSpPr/>
          <p:nvPr/>
        </p:nvSpPr>
        <p:spPr>
          <a:xfrm>
            <a:off x="7791913" y="1977189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2. Heftung</a:t>
            </a:r>
          </a:p>
        </p:txBody>
      </p:sp>
      <p:sp>
        <p:nvSpPr>
          <p:cNvPr id="12" name="Ellipse 11"/>
          <p:cNvSpPr/>
          <p:nvPr/>
        </p:nvSpPr>
        <p:spPr>
          <a:xfrm>
            <a:off x="162755" y="143601"/>
            <a:ext cx="681480" cy="7017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Q04</a:t>
            </a:r>
          </a:p>
        </p:txBody>
      </p:sp>
      <p:sp>
        <p:nvSpPr>
          <p:cNvPr id="19" name="Gefaltete Ecke 18"/>
          <p:cNvSpPr/>
          <p:nvPr/>
        </p:nvSpPr>
        <p:spPr>
          <a:xfrm>
            <a:off x="3104665" y="1834720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1. Heftung</a:t>
            </a:r>
          </a:p>
        </p:txBody>
      </p:sp>
      <p:sp>
        <p:nvSpPr>
          <p:cNvPr id="20" name="Gefaltete Ecke 19"/>
          <p:cNvSpPr/>
          <p:nvPr/>
        </p:nvSpPr>
        <p:spPr>
          <a:xfrm rot="21260758">
            <a:off x="3013700" y="4232826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Stammblatt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Kosten-rechnungen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Zahlungs-anzeigen</a:t>
            </a:r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1" name="Gefaltete Ecke 20"/>
          <p:cNvSpPr/>
          <p:nvPr/>
        </p:nvSpPr>
        <p:spPr>
          <a:xfrm>
            <a:off x="7619210" y="4232825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Sachbe</a:t>
            </a:r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</a:p>
          <a:p>
            <a:pPr algn="ctr"/>
            <a:r>
              <a:rPr lang="de-DE" sz="28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zogener</a:t>
            </a:r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Teil</a:t>
            </a:r>
          </a:p>
        </p:txBody>
      </p:sp>
    </p:spTree>
    <p:extLst>
      <p:ext uri="{BB962C8B-B14F-4D97-AF65-F5344CB8AC3E}">
        <p14:creationId xmlns:p14="http://schemas.microsoft.com/office/powerpoint/2010/main" val="240418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4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396188"/>
            <a:chOff x="871538" y="1405759"/>
            <a:chExt cx="8853668" cy="1396188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4"/>
              <a:ext cx="8003562" cy="1197413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Wie nennt man die zu vergebenen Blattzahlen?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2.</a:t>
              </a:r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2" name="Gefaltete Ecke 11"/>
          <p:cNvSpPr/>
          <p:nvPr/>
        </p:nvSpPr>
        <p:spPr>
          <a:xfrm rot="21405741">
            <a:off x="3255965" y="2896610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Foliierung</a:t>
            </a:r>
            <a:endParaRPr lang="de-DE" sz="28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7" name="Gefaltete Ecke 16"/>
          <p:cNvSpPr/>
          <p:nvPr/>
        </p:nvSpPr>
        <p:spPr>
          <a:xfrm>
            <a:off x="6408740" y="3706234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wird in blau mit speziellem Stift angebracht</a:t>
            </a:r>
            <a:endParaRPr lang="de-DE" sz="28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5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4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498552"/>
            <a:chOff x="871538" y="1405759"/>
            <a:chExt cx="8853668" cy="14985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2997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Ab welcher Blattzahl sollte ein neuer Band angelegt werden?</a:t>
              </a:r>
            </a:p>
            <a:p>
              <a:r>
                <a:rPr lang="de-DE" sz="2400" b="1" dirty="0"/>
                <a:t>Geben sie die gesetzliche Bestimmung an. Mit welcher Blattzahl beginnt der neue Band?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3.</a:t>
              </a:r>
            </a:p>
          </p:txBody>
        </p:sp>
      </p:grpSp>
      <p:sp>
        <p:nvSpPr>
          <p:cNvPr id="22" name="Gefaltete Ecke 21"/>
          <p:cNvSpPr/>
          <p:nvPr/>
        </p:nvSpPr>
        <p:spPr>
          <a:xfrm rot="571196">
            <a:off x="1868447" y="2453698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ab </a:t>
            </a:r>
            <a:r>
              <a:rPr lang="de-DE" sz="28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Bl</a:t>
            </a:r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. 201</a:t>
            </a: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1" name="Gefaltete Ecke 10"/>
          <p:cNvSpPr/>
          <p:nvPr/>
        </p:nvSpPr>
        <p:spPr>
          <a:xfrm>
            <a:off x="4922693" y="2606491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3 IV S. 3 </a:t>
            </a:r>
            <a:r>
              <a:rPr lang="de-DE" sz="28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Gefaltete Ecke 11"/>
          <p:cNvSpPr/>
          <p:nvPr/>
        </p:nvSpPr>
        <p:spPr>
          <a:xfrm>
            <a:off x="7830134" y="2453698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mit </a:t>
            </a:r>
            <a:r>
              <a:rPr lang="de-DE" sz="28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Bl</a:t>
            </a:r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. 1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oder </a:t>
            </a:r>
          </a:p>
          <a:p>
            <a:pPr algn="ctr"/>
            <a:r>
              <a:rPr lang="de-DE" sz="28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Bl</a:t>
            </a:r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. 201</a:t>
            </a:r>
          </a:p>
        </p:txBody>
      </p:sp>
      <p:sp>
        <p:nvSpPr>
          <p:cNvPr id="13" name="Gefaltete Ecke 12"/>
          <p:cNvSpPr/>
          <p:nvPr/>
        </p:nvSpPr>
        <p:spPr>
          <a:xfrm rot="20991515">
            <a:off x="9684576" y="3839585"/>
            <a:ext cx="2105996" cy="1950603"/>
          </a:xfrm>
          <a:prstGeom prst="foldedCorner">
            <a:avLst/>
          </a:prstGeom>
          <a:solidFill>
            <a:srgbClr val="DF7BA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meine Empfehlung: Beginnen Sie mit Bl.1</a:t>
            </a:r>
          </a:p>
        </p:txBody>
      </p:sp>
    </p:spTree>
    <p:extLst>
      <p:ext uri="{BB962C8B-B14F-4D97-AF65-F5344CB8AC3E}">
        <p14:creationId xmlns:p14="http://schemas.microsoft.com/office/powerpoint/2010/main" val="361582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4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In welcher Farbe notieren Sie Fristen?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4.</a:t>
              </a:r>
            </a:p>
          </p:txBody>
        </p:sp>
      </p:grpSp>
      <p:sp>
        <p:nvSpPr>
          <p:cNvPr id="22" name="Gefaltete Ecke 21"/>
          <p:cNvSpPr/>
          <p:nvPr/>
        </p:nvSpPr>
        <p:spPr>
          <a:xfrm rot="269321">
            <a:off x="4670426" y="2570192"/>
            <a:ext cx="2105996" cy="1950603"/>
          </a:xfrm>
          <a:prstGeom prst="foldedCorner">
            <a:avLst/>
          </a:prstGeom>
          <a:solidFill>
            <a:srgbClr val="FF000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rot</a:t>
            </a: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</p:spTree>
    <p:extLst>
      <p:ext uri="{BB962C8B-B14F-4D97-AF65-F5344CB8AC3E}">
        <p14:creationId xmlns:p14="http://schemas.microsoft.com/office/powerpoint/2010/main" val="415930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4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Was kommt in ein Aussonderungsheft und was ist bei der Aussonderung zu beachten?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5.</a:t>
              </a:r>
            </a:p>
          </p:txBody>
        </p:sp>
      </p:grpSp>
      <p:sp>
        <p:nvSpPr>
          <p:cNvPr id="22" name="Gefaltete Ecke 21"/>
          <p:cNvSpPr/>
          <p:nvPr/>
        </p:nvSpPr>
        <p:spPr>
          <a:xfrm>
            <a:off x="3412811" y="2453698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Urteile und alles was länger aufbewahrt werden muss.</a:t>
            </a: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20" name="Gefaltete Ecke 19"/>
          <p:cNvSpPr/>
          <p:nvPr/>
        </p:nvSpPr>
        <p:spPr>
          <a:xfrm rot="170325">
            <a:off x="6095384" y="2944711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Es ist ein Fehlblatt zu erstellen.</a:t>
            </a:r>
          </a:p>
        </p:txBody>
      </p:sp>
      <p:sp>
        <p:nvSpPr>
          <p:cNvPr id="11" name="Gefaltete Ecke 10"/>
          <p:cNvSpPr/>
          <p:nvPr/>
        </p:nvSpPr>
        <p:spPr>
          <a:xfrm>
            <a:off x="8672208" y="2944711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Die auszusondernden Blätter werden im Innenaktendeckel notiert.</a:t>
            </a:r>
          </a:p>
        </p:txBody>
      </p:sp>
    </p:spTree>
    <p:extLst>
      <p:ext uri="{BB962C8B-B14F-4D97-AF65-F5344CB8AC3E}">
        <p14:creationId xmlns:p14="http://schemas.microsoft.com/office/powerpoint/2010/main" val="68276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4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Wie gewährleisten Sie das die Zustellungsnachweise im Anschluss an die entsprechende </a:t>
              </a:r>
              <a:r>
                <a:rPr lang="de-DE" sz="2400" b="1" dirty="0" err="1"/>
                <a:t>Vfg</a:t>
              </a:r>
              <a:r>
                <a:rPr lang="de-DE" sz="2400" b="1" dirty="0"/>
                <a:t>. geheftet werden?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6.</a:t>
              </a:r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4664869" y="2660965"/>
            <a:ext cx="2359024" cy="224688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durch das Sperren von Seiten, bei der </a:t>
            </a:r>
            <a:r>
              <a:rPr lang="de-DE" sz="24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Foliierung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26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4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0283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Was bedeutet „weglegen“ einer Akte und was ist dabei zu beachten? Nennen Sie die gesetzliche Bestimmung.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7.</a:t>
              </a:r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435769" y="1940112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Eine Akte wird nach Erledigung des Verfahrens weggelegt.</a:t>
            </a:r>
          </a:p>
        </p:txBody>
      </p:sp>
      <p:sp>
        <p:nvSpPr>
          <p:cNvPr id="11" name="Gefaltete Ecke 10"/>
          <p:cNvSpPr/>
          <p:nvPr/>
        </p:nvSpPr>
        <p:spPr>
          <a:xfrm>
            <a:off x="4058607" y="1942204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Es muss überprüft werden, ob alles notwendige ausgesondert wurde.</a:t>
            </a:r>
          </a:p>
        </p:txBody>
      </p:sp>
      <p:sp>
        <p:nvSpPr>
          <p:cNvPr id="12" name="Gefaltete Ecke 11"/>
          <p:cNvSpPr/>
          <p:nvPr/>
        </p:nvSpPr>
        <p:spPr>
          <a:xfrm>
            <a:off x="6441929" y="1940111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Die Akte muss kostenmäßig abgeschlossen sein.</a:t>
            </a:r>
          </a:p>
        </p:txBody>
      </p:sp>
      <p:sp>
        <p:nvSpPr>
          <p:cNvPr id="13" name="Gefaltete Ecke 12"/>
          <p:cNvSpPr/>
          <p:nvPr/>
        </p:nvSpPr>
        <p:spPr>
          <a:xfrm>
            <a:off x="8811792" y="1959958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Die Zählkarte muss ausgefüllt sein.</a:t>
            </a:r>
          </a:p>
        </p:txBody>
      </p:sp>
      <p:sp>
        <p:nvSpPr>
          <p:cNvPr id="14" name="Gefaltete Ecke 13"/>
          <p:cNvSpPr/>
          <p:nvPr/>
        </p:nvSpPr>
        <p:spPr>
          <a:xfrm>
            <a:off x="5188954" y="3865103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Das Jahr der Weglegung und bis wann aufzubewahren ist muss auf dem Aktendeckel notiert sein.</a:t>
            </a:r>
          </a:p>
        </p:txBody>
      </p:sp>
      <p:sp>
        <p:nvSpPr>
          <p:cNvPr id="15" name="Gefaltete Ecke 14"/>
          <p:cNvSpPr/>
          <p:nvPr/>
        </p:nvSpPr>
        <p:spPr>
          <a:xfrm rot="21087747">
            <a:off x="9087356" y="3823585"/>
            <a:ext cx="1709564" cy="1828420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10 II </a:t>
            </a:r>
            <a:r>
              <a:rPr lang="de-DE" sz="24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Wolkenförmige Legende 6"/>
          <p:cNvSpPr/>
          <p:nvPr/>
        </p:nvSpPr>
        <p:spPr>
          <a:xfrm>
            <a:off x="302532" y="5605977"/>
            <a:ext cx="2271573" cy="1098891"/>
          </a:xfrm>
          <a:prstGeom prst="cloudCallout">
            <a:avLst>
              <a:gd name="adj1" fmla="val 72535"/>
              <a:gd name="adj2" fmla="val -10060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Prima !</a:t>
            </a:r>
          </a:p>
        </p:txBody>
      </p:sp>
    </p:spTree>
    <p:extLst>
      <p:ext uri="{BB962C8B-B14F-4D97-AF65-F5344CB8AC3E}">
        <p14:creationId xmlns:p14="http://schemas.microsoft.com/office/powerpoint/2010/main" val="174708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7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</Words>
  <Application>Microsoft Office PowerPoint</Application>
  <PresentationFormat>Breitbild</PresentationFormat>
  <Paragraphs>81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4" baseType="lpstr">
      <vt:lpstr>Arial</vt:lpstr>
      <vt:lpstr>Bradley Hand ITC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30</cp:revision>
  <dcterms:created xsi:type="dcterms:W3CDTF">2023-07-31T11:36:16Z</dcterms:created>
  <dcterms:modified xsi:type="dcterms:W3CDTF">2025-08-29T06:29:43Z</dcterms:modified>
</cp:coreProperties>
</file>