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F7BA1"/>
    <a:srgbClr val="EB9E6F"/>
    <a:srgbClr val="CE32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2" autoAdjust="0"/>
    <p:restoredTop sz="94660"/>
  </p:normalViewPr>
  <p:slideViewPr>
    <p:cSldViewPr snapToGrid="0" showGuides="1">
      <p:cViewPr varScale="1">
        <p:scale>
          <a:sx n="123" d="100"/>
          <a:sy n="123" d="100"/>
        </p:scale>
        <p:origin x="114" y="28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0491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0144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3850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43840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6154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943979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77456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624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4683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5534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4253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C308-9866-4A1E-8076-150B27A33A33}" type="datetimeFigureOut">
              <a:rPr lang="de-DE" smtClean="0"/>
              <a:t>30.09.2024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F009BB-F58E-48E9-9ADA-79B89907802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470923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7" name="Ovale Legende 6"/>
          <p:cNvSpPr/>
          <p:nvPr/>
        </p:nvSpPr>
        <p:spPr>
          <a:xfrm>
            <a:off x="3642005" y="2183810"/>
            <a:ext cx="3729037" cy="2055686"/>
          </a:xfrm>
          <a:prstGeom prst="wedgeEllipseCallout">
            <a:avLst>
              <a:gd name="adj1" fmla="val -83055"/>
              <a:gd name="adj2" fmla="val 56832"/>
            </a:avLst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2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…dann wiederholen wir mal…</a:t>
            </a:r>
            <a:endParaRPr lang="de-DE" sz="32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5962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1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Wie ist die Heftung der Akte aufgebaut?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b="1" dirty="0" smtClean="0">
                  <a:solidFill>
                    <a:schemeClr val="tx2">
                      <a:lumMod val="50000"/>
                    </a:schemeClr>
                  </a:solidFill>
                </a:rPr>
                <a:t>1.</a:t>
              </a:r>
              <a:endParaRPr lang="de-DE" sz="36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7791913" y="1977189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2. Heftung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Ellipse 11"/>
          <p:cNvSpPr/>
          <p:nvPr/>
        </p:nvSpPr>
        <p:spPr>
          <a:xfrm>
            <a:off x="162755" y="143601"/>
            <a:ext cx="681480" cy="701723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/>
              <a:t>Q04</a:t>
            </a:r>
            <a:endParaRPr lang="de-DE" sz="2000" b="1" dirty="0"/>
          </a:p>
        </p:txBody>
      </p:sp>
      <p:sp>
        <p:nvSpPr>
          <p:cNvPr id="19" name="Gefaltete Ecke 18"/>
          <p:cNvSpPr/>
          <p:nvPr/>
        </p:nvSpPr>
        <p:spPr>
          <a:xfrm>
            <a:off x="3104665" y="1834720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1. Heftung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21260758">
            <a:off x="3013700" y="4232826"/>
            <a:ext cx="2105996" cy="1950603"/>
          </a:xfrm>
          <a:prstGeom prst="foldedCorner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Stammblatt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Kosten-rechnungen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b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Zahlungs-anzeigen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21" name="Gefaltete Ecke 20"/>
          <p:cNvSpPr/>
          <p:nvPr/>
        </p:nvSpPr>
        <p:spPr>
          <a:xfrm>
            <a:off x="7619210" y="4232825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Sachbe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-</a:t>
            </a: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zogener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Teil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4187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9" grpId="0" animBg="1"/>
      <p:bldP spid="20" grpId="0" animBg="1"/>
      <p:bldP spid="2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2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396188"/>
            <a:chOff x="871538" y="1405759"/>
            <a:chExt cx="8853668" cy="1396188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4"/>
              <a:ext cx="8003562" cy="1197413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Wie nennt man die zu vergebenen Blattzahlen?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2.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2" name="Gefaltete Ecke 11"/>
          <p:cNvSpPr/>
          <p:nvPr/>
        </p:nvSpPr>
        <p:spPr>
          <a:xfrm rot="21405741">
            <a:off x="3255965" y="2896610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6408740" y="3706234"/>
            <a:ext cx="2105996" cy="1950603"/>
          </a:xfrm>
          <a:prstGeom prst="foldedCorner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w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ird in blau mit speziellem Stift angebracht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755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498552"/>
            <a:chOff x="871538" y="1405759"/>
            <a:chExt cx="8853668" cy="14985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29977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Ab welcher Blattzahl sollte ein neuer Band angelegt werden?</a:t>
              </a:r>
            </a:p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Geben sie die gesetzliche Bestimmung an. Mit welcher Blattzahl beginnt der neue Band?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>
                  <a:solidFill>
                    <a:schemeClr val="tx2">
                      <a:lumMod val="50000"/>
                    </a:schemeClr>
                  </a:solidFill>
                </a:rPr>
                <a:t>3</a:t>
              </a:r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Gefaltete Ecke 21"/>
          <p:cNvSpPr/>
          <p:nvPr/>
        </p:nvSpPr>
        <p:spPr>
          <a:xfrm rot="571196">
            <a:off x="1868447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ab </a:t>
            </a:r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 201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922693" y="260649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3 IV S. 3 </a:t>
            </a:r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7830134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mit </a:t>
            </a:r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1</a:t>
            </a:r>
          </a:p>
          <a:p>
            <a:pPr algn="ctr"/>
            <a:r>
              <a:rPr lang="de-DE" sz="28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o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der </a:t>
            </a:r>
          </a:p>
          <a:p>
            <a:pPr algn="ctr"/>
            <a:r>
              <a:rPr lang="de-DE" sz="28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Bl</a:t>
            </a:r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. 201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 rot="20991515">
            <a:off x="9684576" y="3839585"/>
            <a:ext cx="2105996" cy="1950603"/>
          </a:xfrm>
          <a:prstGeom prst="foldedCorner">
            <a:avLst/>
          </a:prstGeom>
          <a:solidFill>
            <a:srgbClr val="DF7BA1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m</a:t>
            </a:r>
            <a:r>
              <a:rPr lang="de-DE" sz="20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 Empfehlung: Beginnen Sie mit Bl.1</a:t>
            </a:r>
            <a:endParaRPr lang="de-DE" sz="20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5822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1" grpId="0" animBg="1"/>
      <p:bldP spid="12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4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In welcher Farbe notieren Sie Fristen?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4.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Gefaltete Ecke 21"/>
          <p:cNvSpPr/>
          <p:nvPr/>
        </p:nvSpPr>
        <p:spPr>
          <a:xfrm rot="269321">
            <a:off x="4670426" y="2570192"/>
            <a:ext cx="2105996" cy="1950603"/>
          </a:xfrm>
          <a:prstGeom prst="foldedCorner">
            <a:avLst/>
          </a:prstGeom>
          <a:solidFill>
            <a:srgbClr val="FF0000"/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 b="1" dirty="0" smtClean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8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rot</a:t>
            </a:r>
            <a:endParaRPr lang="de-DE" sz="28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9308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5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Was kommt in ein Aussonderungsheft und was ist bei der Aussonderung zu beachten?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>
                  <a:solidFill>
                    <a:schemeClr val="tx2">
                      <a:lumMod val="50000"/>
                    </a:schemeClr>
                  </a:solidFill>
                </a:rPr>
                <a:t>5</a:t>
              </a:r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22" name="Gefaltete Ecke 21"/>
          <p:cNvSpPr/>
          <p:nvPr/>
        </p:nvSpPr>
        <p:spPr>
          <a:xfrm>
            <a:off x="3412811" y="2453698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000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Urteile und alles was länger aufbewahrt werden muss.</a:t>
            </a:r>
          </a:p>
        </p:txBody>
      </p: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20" name="Gefaltete Ecke 19"/>
          <p:cNvSpPr/>
          <p:nvPr/>
        </p:nvSpPr>
        <p:spPr>
          <a:xfrm rot="170325">
            <a:off x="6095384" y="294471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ist ein Fehlblatt zu erstellen.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8672208" y="2944711"/>
            <a:ext cx="2105996" cy="195060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6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auszusondernden Blätter werden im Innenaktendeckel notiert.</a:t>
            </a:r>
            <a:endParaRPr lang="de-DE" sz="16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766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>
                <a:solidFill>
                  <a:schemeClr val="tx1"/>
                </a:solidFill>
              </a:rPr>
              <a:t>6</a:t>
            </a: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4561"/>
            <a:ext cx="8853668" cy="1233852"/>
            <a:chOff x="871538" y="1405759"/>
            <a:chExt cx="8853668" cy="12338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Wie gewährleisten Sie das die Zustellungsnachweise im Anschluss an die entsprechende </a:t>
              </a:r>
              <a:r>
                <a:rPr lang="de-DE" sz="2400" b="1" dirty="0" err="1" smtClean="0">
                  <a:solidFill>
                    <a:schemeClr val="tx2">
                      <a:lumMod val="50000"/>
                    </a:schemeClr>
                  </a:solidFill>
                </a:rPr>
                <a:t>Vfg</a:t>
              </a:r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. geheftet werden?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6.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664869" y="2660965"/>
            <a:ext cx="2359024" cy="2246889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</a:t>
            </a:r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urch das Sperren von Seiten, bei der </a:t>
            </a:r>
            <a:r>
              <a:rPr lang="de-DE" sz="2400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Foliierung</a:t>
            </a:r>
            <a:endParaRPr lang="de-DE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9269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bgerundetes Rechteck 1"/>
          <p:cNvSpPr/>
          <p:nvPr/>
        </p:nvSpPr>
        <p:spPr>
          <a:xfrm>
            <a:off x="2988912" y="143601"/>
            <a:ext cx="6472988" cy="563230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Geschäftsgang – </a:t>
            </a:r>
            <a:r>
              <a:rPr lang="de-DE" sz="36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Quiz 4</a:t>
            </a:r>
            <a:endParaRPr lang="de-DE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9" name="Rechteck 8"/>
          <p:cNvSpPr/>
          <p:nvPr/>
        </p:nvSpPr>
        <p:spPr>
          <a:xfrm>
            <a:off x="0" y="6551736"/>
            <a:ext cx="871538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7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0" name="Rechteck 9"/>
          <p:cNvSpPr/>
          <p:nvPr/>
        </p:nvSpPr>
        <p:spPr>
          <a:xfrm>
            <a:off x="10198229" y="6551736"/>
            <a:ext cx="1993771" cy="30626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mtClean="0">
                <a:solidFill>
                  <a:schemeClr val="tx1"/>
                </a:solidFill>
              </a:rPr>
              <a:t>KG-Ref.AF Carus</a:t>
            </a:r>
            <a:endParaRPr lang="de-DE" dirty="0">
              <a:solidFill>
                <a:schemeClr val="tx1"/>
              </a:solidFill>
            </a:endParaRPr>
          </a:p>
        </p:txBody>
      </p:sp>
      <p:grpSp>
        <p:nvGrpSpPr>
          <p:cNvPr id="6" name="Gruppieren 5"/>
          <p:cNvGrpSpPr/>
          <p:nvPr/>
        </p:nvGrpSpPr>
        <p:grpSpPr>
          <a:xfrm>
            <a:off x="871538" y="540283"/>
            <a:ext cx="8853668" cy="1233852"/>
            <a:chOff x="871538" y="1405759"/>
            <a:chExt cx="8853668" cy="1233852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4" name="Abgerundetes Rechteck 3"/>
            <p:cNvSpPr/>
            <p:nvPr/>
          </p:nvSpPr>
          <p:spPr>
            <a:xfrm>
              <a:off x="1721644" y="1604535"/>
              <a:ext cx="8003562" cy="1035076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de-DE" sz="2400" b="1" dirty="0" smtClean="0">
                  <a:solidFill>
                    <a:schemeClr val="tx2">
                      <a:lumMod val="50000"/>
                    </a:schemeClr>
                  </a:solidFill>
                </a:rPr>
                <a:t>Was bedeutet „weglegen“ einer Akte und was ist dabei zu beachten? Nennen Sie die gesetzliche Bestimmung.</a:t>
              </a:r>
              <a:endParaRPr lang="de-DE" sz="2400" b="1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  <p:sp>
          <p:nvSpPr>
            <p:cNvPr id="3" name="Ellipse 2"/>
            <p:cNvSpPr/>
            <p:nvPr/>
          </p:nvSpPr>
          <p:spPr>
            <a:xfrm>
              <a:off x="871538" y="1405759"/>
              <a:ext cx="914400" cy="914400"/>
            </a:xfrm>
            <a:prstGeom prst="ellipse">
              <a:avLst/>
            </a:prstGeom>
            <a:grp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de-DE" sz="3600" dirty="0" smtClean="0">
                  <a:solidFill>
                    <a:schemeClr val="tx2">
                      <a:lumMod val="50000"/>
                    </a:schemeClr>
                  </a:solidFill>
                </a:rPr>
                <a:t>7.</a:t>
              </a:r>
              <a:endParaRPr lang="de-DE" sz="3600" dirty="0">
                <a:solidFill>
                  <a:schemeClr val="tx2">
                    <a:lumMod val="50000"/>
                  </a:schemeClr>
                </a:solidFill>
              </a:endParaRPr>
            </a:p>
          </p:txBody>
        </p:sp>
      </p:grpSp>
      <p:sp>
        <p:nvSpPr>
          <p:cNvPr id="38" name="Wolkenförmige Legende 37"/>
          <p:cNvSpPr/>
          <p:nvPr/>
        </p:nvSpPr>
        <p:spPr>
          <a:xfrm>
            <a:off x="9417621" y="143601"/>
            <a:ext cx="2417556" cy="1013608"/>
          </a:xfrm>
          <a:prstGeom prst="cloudCallout">
            <a:avLst>
              <a:gd name="adj1" fmla="val -59247"/>
              <a:gd name="adj2" fmla="val -3476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radley Hand ITC" panose="03070402050302030203" pitchFamily="66" charset="0"/>
              </a:rPr>
              <a:t>die schnellen 7</a:t>
            </a:r>
            <a:endParaRPr lang="de-DE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radley Hand ITC" panose="03070402050302030203" pitchFamily="66" charset="0"/>
            </a:endParaRPr>
          </a:p>
        </p:txBody>
      </p:sp>
      <p:sp>
        <p:nvSpPr>
          <p:cNvPr id="17" name="Gefaltete Ecke 16"/>
          <p:cNvSpPr/>
          <p:nvPr/>
        </p:nvSpPr>
        <p:spPr>
          <a:xfrm>
            <a:off x="435769" y="1940112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Eine Akte wird nach Erledigung des Verfahrens weggelegt.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1" name="Gefaltete Ecke 10"/>
          <p:cNvSpPr/>
          <p:nvPr/>
        </p:nvSpPr>
        <p:spPr>
          <a:xfrm>
            <a:off x="4058607" y="1942204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0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Es muss überprüft werden, ob alles notwendige ausgesondert wurde.</a:t>
            </a:r>
            <a:endParaRPr lang="de-DE" sz="20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2" name="Gefaltete Ecke 11"/>
          <p:cNvSpPr/>
          <p:nvPr/>
        </p:nvSpPr>
        <p:spPr>
          <a:xfrm>
            <a:off x="6441929" y="1940111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Akte muss kostenmäßig abgeschlossen sein.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3" name="Gefaltete Ecke 12"/>
          <p:cNvSpPr/>
          <p:nvPr/>
        </p:nvSpPr>
        <p:spPr>
          <a:xfrm>
            <a:off x="8811792" y="1959958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Die Zählkarte muss ausgefüllt sein.</a:t>
            </a:r>
            <a:endParaRPr lang="de-DE" sz="24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4" name="Gefaltete Ecke 13"/>
          <p:cNvSpPr/>
          <p:nvPr/>
        </p:nvSpPr>
        <p:spPr>
          <a:xfrm>
            <a:off x="5188954" y="3865103"/>
            <a:ext cx="2383322" cy="2218313"/>
          </a:xfrm>
          <a:prstGeom prst="foldedCorner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 smtClean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  <a:p>
            <a:pPr algn="ctr"/>
            <a:r>
              <a:rPr lang="de-DE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Das Jahr der Weglegung und bis wann aufzubewahren ist muss auf dem Aktendeckel notiert sein.</a:t>
            </a:r>
            <a:endParaRPr lang="de-DE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15" name="Gefaltete Ecke 14"/>
          <p:cNvSpPr/>
          <p:nvPr/>
        </p:nvSpPr>
        <p:spPr>
          <a:xfrm rot="21087747">
            <a:off x="9087356" y="3823585"/>
            <a:ext cx="1709564" cy="1828420"/>
          </a:xfrm>
          <a:prstGeom prst="foldedCorner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bg1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400" b="1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§ 10 II </a:t>
            </a:r>
            <a:r>
              <a:rPr lang="de-DE" sz="2400" b="1" dirty="0" err="1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AktO</a:t>
            </a:r>
            <a:endParaRPr lang="de-DE" sz="2400" b="1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p:sp>
        <p:nvSpPr>
          <p:cNvPr id="7" name="Wolkenförmige Legende 6"/>
          <p:cNvSpPr/>
          <p:nvPr/>
        </p:nvSpPr>
        <p:spPr>
          <a:xfrm>
            <a:off x="2033668" y="4805635"/>
            <a:ext cx="2271573" cy="1098891"/>
          </a:xfrm>
          <a:prstGeom prst="cloudCallout">
            <a:avLst>
              <a:gd name="adj1" fmla="val 62951"/>
              <a:gd name="adj2" fmla="val 16943"/>
            </a:avLst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2800" dirty="0" smtClean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Prima !</a:t>
            </a:r>
            <a:endParaRPr lang="de-DE" sz="2800" dirty="0">
              <a:solidFill>
                <a:schemeClr val="tx1"/>
              </a:solidFill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7088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7" grpId="0" animBg="1"/>
    </p:bld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333</Words>
  <Application>Microsoft Office PowerPoint</Application>
  <PresentationFormat>Breitbild</PresentationFormat>
  <Paragraphs>88</Paragraphs>
  <Slides>8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8</vt:i4>
      </vt:variant>
    </vt:vector>
  </HeadingPairs>
  <TitlesOfParts>
    <vt:vector size="14" baseType="lpstr">
      <vt:lpstr>Arial</vt:lpstr>
      <vt:lpstr>Bradley Hand ITC</vt:lpstr>
      <vt:lpstr>Calibri</vt:lpstr>
      <vt:lpstr>Calibri Light</vt:lpstr>
      <vt:lpstr>MV Boli</vt:lpstr>
      <vt:lpstr>Office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ITDZ-Berlin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Carus, Natascha</dc:creator>
  <cp:lastModifiedBy>Schulz, André</cp:lastModifiedBy>
  <cp:revision>30</cp:revision>
  <dcterms:created xsi:type="dcterms:W3CDTF">2023-07-31T11:36:16Z</dcterms:created>
  <dcterms:modified xsi:type="dcterms:W3CDTF">2024-09-30T09:09:46Z</dcterms:modified>
</cp:coreProperties>
</file>