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05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42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2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7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6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4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372643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Kläger/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Widerbekl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Beklagter/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Widerkl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19.900,00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1.146,00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14034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972,00 €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059341" y="3841405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546,00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8925150" y="390714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75,00 €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Zeugenauslagen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1.221,00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10439377" y="390714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560612" y="520887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1047,00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1" name="Gefaltete Ecke 30"/>
          <p:cNvSpPr/>
          <p:nvPr/>
        </p:nvSpPr>
        <p:spPr>
          <a:xfrm>
            <a:off x="10089260" y="647123"/>
            <a:ext cx="1490808" cy="1494292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für 5500€=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546€</a:t>
            </a:r>
          </a:p>
          <a:p>
            <a:pPr algn="ctr"/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9" name="Gefaltete Ecke 38"/>
          <p:cNvSpPr/>
          <p:nvPr/>
        </p:nvSpPr>
        <p:spPr>
          <a:xfrm rot="21054758">
            <a:off x="8452497" y="746102"/>
            <a:ext cx="1490808" cy="1494292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für 14400€=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972€</a:t>
            </a:r>
          </a:p>
          <a:p>
            <a:pPr algn="ctr"/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29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38" grpId="0" animBg="1"/>
      <p:bldP spid="28" grpId="0" animBg="1"/>
      <p:bldP spid="31" grpId="0" animBg="1"/>
      <p:bldP spid="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25,00 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4303716" y="3413991"/>
            <a:ext cx="2019180" cy="21670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 1.022,00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mit 1/5		=244,20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=0,00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777,80 EUR</a:t>
            </a:r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342423" y="2944538"/>
            <a:ext cx="5322445" cy="429560"/>
            <a:chOff x="649264" y="4830623"/>
            <a:chExt cx="5322445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Summe: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777,80 EUR</a:t>
              </a:r>
              <a:endParaRPr lang="de-DE" dirty="0"/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4/5		= 976,80 EUR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6322896" y="254900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rgbClr val="FF0000"/>
                </a:solidFill>
              </a:rPr>
              <a:t>Bereits </a:t>
            </a:r>
            <a:r>
              <a:rPr lang="de-DE" u="sng" dirty="0" smtClean="0">
                <a:solidFill>
                  <a:srgbClr val="FF0000"/>
                </a:solidFill>
              </a:rPr>
              <a:t>gezahlt von Beklagten:</a:t>
            </a:r>
            <a:endParaRPr lang="de-DE" u="sng" dirty="0">
              <a:solidFill>
                <a:srgbClr val="FF0000"/>
              </a:solidFill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583357" y="261805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= 174,00 EUR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497879" y="315000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777,80 EUR</a:t>
            </a:r>
            <a:endParaRPr lang="de-DE" dirty="0"/>
          </a:p>
        </p:txBody>
      </p:sp>
      <p:sp>
        <p:nvSpPr>
          <p:cNvPr id="36" name="Gefaltete Ecke 35"/>
          <p:cNvSpPr/>
          <p:nvPr/>
        </p:nvSpPr>
        <p:spPr>
          <a:xfrm>
            <a:off x="3174849" y="16663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1047€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1" name="Gefaltete Ecke 40"/>
          <p:cNvSpPr/>
          <p:nvPr/>
        </p:nvSpPr>
        <p:spPr>
          <a:xfrm>
            <a:off x="2839426" y="5080217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802,80€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6" name="Gefaltete Ecke 45"/>
          <p:cNvSpPr/>
          <p:nvPr/>
        </p:nvSpPr>
        <p:spPr>
          <a:xfrm>
            <a:off x="4815985" y="5184327"/>
            <a:ext cx="1677149" cy="1483566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1047€</a:t>
            </a:r>
          </a:p>
          <a:p>
            <a:pPr marL="285750" indent="-285750" algn="ctr">
              <a:buFontTx/>
              <a:buChar char="-"/>
            </a:pP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244,20€=</a:t>
            </a:r>
          </a:p>
          <a:p>
            <a:pPr marL="285750" indent="-285750" algn="ctr">
              <a:buFontTx/>
              <a:buChar char="-"/>
            </a:pP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802,80€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0" name="Gefaltete Ecke 39"/>
          <p:cNvSpPr/>
          <p:nvPr/>
        </p:nvSpPr>
        <p:spPr>
          <a:xfrm>
            <a:off x="10220695" y="5309752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25€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45" name="Gerade Verbindung mit Pfeil 44"/>
          <p:cNvCxnSpPr/>
          <p:nvPr/>
        </p:nvCxnSpPr>
        <p:spPr>
          <a:xfrm flipV="1">
            <a:off x="8553596" y="2842926"/>
            <a:ext cx="1638656" cy="22915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Gefaltete Ecke 36"/>
          <p:cNvSpPr/>
          <p:nvPr/>
        </p:nvSpPr>
        <p:spPr>
          <a:xfrm>
            <a:off x="6881399" y="4468169"/>
            <a:ext cx="2087314" cy="2180959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174€ der Kostenvorschuss nach der Widerklage.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1146 €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-972 € = 174 €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7" name="Rechteckige Legende 46"/>
          <p:cNvSpPr/>
          <p:nvPr/>
        </p:nvSpPr>
        <p:spPr>
          <a:xfrm>
            <a:off x="9211624" y="4468169"/>
            <a:ext cx="2727701" cy="612648"/>
          </a:xfrm>
          <a:prstGeom prst="wedgeRectCallout">
            <a:avLst>
              <a:gd name="adj1" fmla="val 4394"/>
              <a:gd name="adj2" fmla="val -9687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u="sng" dirty="0" smtClean="0">
                <a:solidFill>
                  <a:schemeClr val="tx1"/>
                </a:solidFill>
              </a:rPr>
              <a:t>Zweitschuldnerrechnung</a:t>
            </a:r>
            <a:r>
              <a:rPr lang="de-DE" sz="1600" dirty="0" smtClean="0">
                <a:solidFill>
                  <a:schemeClr val="tx1"/>
                </a:solidFill>
              </a:rPr>
              <a:t> über diesen Betrag möglich !!</a:t>
            </a:r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64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24" grpId="0" animBg="1"/>
      <p:bldP spid="26" grpId="0" animBg="1"/>
      <p:bldP spid="31" grpId="0" animBg="1"/>
      <p:bldP spid="36" grpId="0" animBg="1"/>
      <p:bldP spid="41" grpId="0" animBg="1"/>
      <p:bldP spid="46" grpId="0" animBg="1"/>
      <p:bldP spid="40" grpId="0" animBg="1"/>
      <p:bldP spid="37" grpId="0" animBg="1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dirty="0" smtClean="0"/>
              <a:t>3 </a:t>
            </a:r>
            <a:r>
              <a:rPr lang="de-DE" dirty="0"/>
              <a:t>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4" y="3279448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1 GKG </a:t>
            </a:r>
            <a:r>
              <a:rPr lang="de-DE" dirty="0" smtClean="0"/>
              <a:t>der Beklagte mit 4/5 und der Kläger mit 1/5 als 	Entscheidungsschuldner.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466394" y="4289576"/>
            <a:ext cx="10150979" cy="17543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dem Kläger, als Antragsschuldner gem. § 22 I S.1 GKG, </a:t>
            </a:r>
            <a:r>
              <a:rPr lang="de-DE" dirty="0" smtClean="0"/>
              <a:t>geleisteter Vorschuss </a:t>
            </a:r>
            <a:r>
              <a:rPr lang="de-DE" dirty="0"/>
              <a:t>ist auf die zu </a:t>
            </a:r>
            <a:r>
              <a:rPr lang="de-DE" dirty="0" smtClean="0"/>
              <a:t>	Kosten </a:t>
            </a:r>
            <a:r>
              <a:rPr lang="de-DE" dirty="0"/>
              <a:t>der Beklagten, im Rahmen der </a:t>
            </a:r>
            <a:r>
              <a:rPr lang="de-DE" dirty="0" err="1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mit Kost23 von </a:t>
            </a:r>
            <a:r>
              <a:rPr lang="de-DE" dirty="0" smtClean="0"/>
              <a:t>dem </a:t>
            </a:r>
            <a:r>
              <a:rPr lang="de-DE" dirty="0"/>
              <a:t>Beklagten erfordert</a:t>
            </a:r>
            <a:r>
              <a:rPr lang="de-DE" dirty="0" smtClean="0"/>
              <a:t>. Für den Restbetrag von 25 EUR trägt der 	Kläger die </a:t>
            </a:r>
            <a:r>
              <a:rPr lang="de-DE" dirty="0" err="1" smtClean="0"/>
              <a:t>Mithaft</a:t>
            </a:r>
            <a:r>
              <a:rPr lang="de-DE" dirty="0" smtClean="0"/>
              <a:t> voll.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999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9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7.890,00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672,00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672,00 €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872756" y="3876716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125,00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08189" y="3789610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125,00 €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Zeugenauslagen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797,00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560612" y="520887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797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3" name="Gefaltete Ecke 32"/>
          <p:cNvSpPr/>
          <p:nvPr/>
        </p:nvSpPr>
        <p:spPr>
          <a:xfrm>
            <a:off x="10139878" y="5189352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Beklagter=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125,00€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8815986" y="3790097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125,00 €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35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28" grpId="0" animBg="1"/>
      <p:bldP spid="33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25,00 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5203846" y="3489328"/>
            <a:ext cx="1638656" cy="22915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 672,00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mit 20%                        =  159,40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=0,00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512,60 EUR</a:t>
            </a:r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330957" y="2905294"/>
            <a:ext cx="5322445" cy="429560"/>
            <a:chOff x="649264" y="4830623"/>
            <a:chExt cx="5322445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Summe: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512,60 EUR</a:t>
              </a:r>
              <a:endParaRPr lang="de-DE" dirty="0"/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mit 80%                       = 637,60 EUR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6322896" y="254900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583357" y="261805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100,00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497879" y="315000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512,60 EUR</a:t>
            </a:r>
            <a:endParaRPr lang="de-DE" dirty="0"/>
          </a:p>
        </p:txBody>
      </p:sp>
      <p:sp>
        <p:nvSpPr>
          <p:cNvPr id="36" name="Gefaltete Ecke 35"/>
          <p:cNvSpPr/>
          <p:nvPr/>
        </p:nvSpPr>
        <p:spPr>
          <a:xfrm>
            <a:off x="3174849" y="16663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797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,00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1" name="Gefaltete Ecke 40"/>
          <p:cNvSpPr/>
          <p:nvPr/>
        </p:nvSpPr>
        <p:spPr>
          <a:xfrm>
            <a:off x="3712505" y="5286361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512,60€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6" name="Gefaltete Ecke 45"/>
          <p:cNvSpPr/>
          <p:nvPr/>
        </p:nvSpPr>
        <p:spPr>
          <a:xfrm>
            <a:off x="5862776" y="5286361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797</a:t>
            </a:r>
            <a:endParaRPr lang="de-DE" b="1" u="sng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285750" indent="-285750" algn="ctr">
              <a:buFontTx/>
              <a:buChar char="-"/>
            </a:pP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159,40=</a:t>
            </a:r>
          </a:p>
          <a:p>
            <a:pPr marL="285750" indent="-285750" algn="ctr">
              <a:buFontTx/>
              <a:buChar char="-"/>
            </a:pP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637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,60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0" name="Rechteckige Legende 39"/>
          <p:cNvSpPr/>
          <p:nvPr/>
        </p:nvSpPr>
        <p:spPr>
          <a:xfrm>
            <a:off x="9066899" y="4550499"/>
            <a:ext cx="2727701" cy="612648"/>
          </a:xfrm>
          <a:prstGeom prst="wedgeRectCallout">
            <a:avLst>
              <a:gd name="adj1" fmla="val 4394"/>
              <a:gd name="adj2" fmla="val -9687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u="sng" dirty="0" smtClean="0">
                <a:solidFill>
                  <a:schemeClr val="tx1"/>
                </a:solidFill>
              </a:rPr>
              <a:t>Zweitschuldnerrechnung</a:t>
            </a:r>
            <a:r>
              <a:rPr lang="de-DE" sz="1600" dirty="0" smtClean="0">
                <a:solidFill>
                  <a:schemeClr val="tx1"/>
                </a:solidFill>
              </a:rPr>
              <a:t> über diesen Betrag möglich !!</a:t>
            </a:r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05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24" grpId="0" animBg="1"/>
      <p:bldP spid="26" grpId="0" animBg="1"/>
      <p:bldP spid="31" grpId="0" animBg="1"/>
      <p:bldP spid="36" grpId="0" animBg="1"/>
      <p:bldP spid="41" grpId="0" animBg="1"/>
      <p:bldP spid="46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dirty="0" smtClean="0"/>
              <a:t>3 </a:t>
            </a:r>
            <a:r>
              <a:rPr lang="de-DE" dirty="0"/>
              <a:t>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76160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1 GKG </a:t>
            </a:r>
            <a:r>
              <a:rPr lang="de-DE" dirty="0" smtClean="0"/>
              <a:t>der Beklagte mit 80% und der Kläger mit 20% </a:t>
            </a:r>
            <a:r>
              <a:rPr lang="de-DE" dirty="0"/>
              <a:t>als </a:t>
            </a:r>
            <a:r>
              <a:rPr lang="de-DE" dirty="0" smtClean="0"/>
              <a:t>	Entscheidungsschuldner.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4" y="4428075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dem Kläger, als Antragsschuldner gem. § 22 I S.1 GKG, geleisteter </a:t>
            </a:r>
            <a:r>
              <a:rPr lang="de-DE" dirty="0" smtClean="0"/>
              <a:t>Vorschuss </a:t>
            </a:r>
            <a:r>
              <a:rPr lang="de-DE" dirty="0"/>
              <a:t>ist auf die zu </a:t>
            </a:r>
            <a:r>
              <a:rPr lang="de-DE" dirty="0" smtClean="0"/>
              <a:t>	Kosten </a:t>
            </a:r>
            <a:r>
              <a:rPr lang="de-DE" dirty="0"/>
              <a:t>der Beklagten, im Rahmen der </a:t>
            </a:r>
            <a:r>
              <a:rPr lang="de-DE" dirty="0" err="1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mit Kost23 von </a:t>
            </a:r>
            <a:r>
              <a:rPr lang="de-DE" dirty="0" smtClean="0"/>
              <a:t>dem </a:t>
            </a:r>
            <a:r>
              <a:rPr lang="de-DE" dirty="0"/>
              <a:t>Beklagten erfordert.</a:t>
            </a:r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294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15.890,00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972,00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972,00 €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059341" y="3841405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08189" y="3789610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9019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Pauschale für Videokonferenz</a:t>
            </a: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1.024,00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8849554" y="3824096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45,00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560612" y="520887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1.024,00€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1569584" y="4661513"/>
            <a:ext cx="755162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9002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2568612" y="4566872"/>
            <a:ext cx="1781284" cy="5712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Zustellungsauslagen über 10 sind 2 x 3,50 EUR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7059341" y="4753849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7</a:t>
            </a:r>
            <a:r>
              <a:rPr lang="de-DE" b="1" dirty="0" smtClean="0">
                <a:solidFill>
                  <a:schemeClr val="tx1"/>
                </a:solidFill>
              </a:rPr>
              <a:t>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1" name="Rechteck 40"/>
          <p:cNvSpPr/>
          <p:nvPr/>
        </p:nvSpPr>
        <p:spPr>
          <a:xfrm>
            <a:off x="9088451" y="4752002"/>
            <a:ext cx="887906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Rechteck 41"/>
          <p:cNvSpPr/>
          <p:nvPr/>
        </p:nvSpPr>
        <p:spPr>
          <a:xfrm>
            <a:off x="10329438" y="4769689"/>
            <a:ext cx="887906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0,00€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Gefaltete Ecke 28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52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38" grpId="0" animBg="1"/>
      <p:bldP spid="28" grpId="0" animBg="1"/>
      <p:bldP spid="34" grpId="0" animBg="1"/>
      <p:bldP spid="35" grpId="0" animBg="1"/>
      <p:bldP spid="40" grpId="0" animBg="1"/>
      <p:bldP spid="41" grpId="0" animBg="1"/>
      <p:bldP spid="42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52,00 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5203846" y="3489328"/>
            <a:ext cx="1638656" cy="22915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 972,00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                                     =  0,00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=0,00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972,00 EUR</a:t>
            </a:r>
            <a:endParaRPr lang="de-DE" dirty="0"/>
          </a:p>
        </p:txBody>
      </p: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mit 100%                    = 1.024,00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497879" y="315000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972,00 EUR</a:t>
            </a:r>
            <a:endParaRPr lang="de-DE" dirty="0"/>
          </a:p>
        </p:txBody>
      </p:sp>
      <p:sp>
        <p:nvSpPr>
          <p:cNvPr id="36" name="Gefaltete Ecke 35"/>
          <p:cNvSpPr/>
          <p:nvPr/>
        </p:nvSpPr>
        <p:spPr>
          <a:xfrm>
            <a:off x="3174849" y="16663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1024,00€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1" name="Gefaltete Ecke 40"/>
          <p:cNvSpPr/>
          <p:nvPr/>
        </p:nvSpPr>
        <p:spPr>
          <a:xfrm>
            <a:off x="3712505" y="5286361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1024€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5" name="Gefaltete Ecke 44"/>
          <p:cNvSpPr/>
          <p:nvPr/>
        </p:nvSpPr>
        <p:spPr>
          <a:xfrm>
            <a:off x="9452558" y="5262885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52€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6" name="Rechteckige Legende 25"/>
          <p:cNvSpPr/>
          <p:nvPr/>
        </p:nvSpPr>
        <p:spPr>
          <a:xfrm>
            <a:off x="9211624" y="4468169"/>
            <a:ext cx="2727701" cy="612648"/>
          </a:xfrm>
          <a:prstGeom prst="wedgeRectCallout">
            <a:avLst>
              <a:gd name="adj1" fmla="val 4394"/>
              <a:gd name="adj2" fmla="val -9687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u="sng" dirty="0" smtClean="0">
                <a:solidFill>
                  <a:schemeClr val="tx1"/>
                </a:solidFill>
              </a:rPr>
              <a:t>Zweitschuldnerrechnung</a:t>
            </a:r>
            <a:r>
              <a:rPr lang="de-DE" sz="1600" dirty="0" smtClean="0">
                <a:solidFill>
                  <a:schemeClr val="tx1"/>
                </a:solidFill>
              </a:rPr>
              <a:t> über diesen Betrag möglich !!</a:t>
            </a:r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9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31" grpId="0" animBg="1"/>
      <p:bldP spid="36" grpId="0" animBg="1"/>
      <p:bldP spid="41" grpId="0" animBg="1"/>
      <p:bldP spid="45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dirty="0" smtClean="0"/>
              <a:t>3 </a:t>
            </a:r>
            <a:r>
              <a:rPr lang="de-DE" dirty="0"/>
              <a:t>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514659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1 GKG </a:t>
            </a:r>
            <a:r>
              <a:rPr lang="de-DE" dirty="0" smtClean="0"/>
              <a:t>der </a:t>
            </a:r>
            <a:r>
              <a:rPr lang="de-DE" u="sng" dirty="0" smtClean="0"/>
              <a:t>Beklagte als Entscheidungsschuldner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4" y="4428075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dem Kläger, als Antragsschuldner gem. § 22 I S.1 GKG, geleisteter </a:t>
            </a:r>
            <a:r>
              <a:rPr lang="de-DE" dirty="0" smtClean="0"/>
              <a:t>Vorschuss </a:t>
            </a:r>
            <a:r>
              <a:rPr lang="de-DE" dirty="0"/>
              <a:t>ist auf die zu </a:t>
            </a:r>
            <a:r>
              <a:rPr lang="de-DE" dirty="0" smtClean="0"/>
              <a:t>	Kosten </a:t>
            </a:r>
            <a:r>
              <a:rPr lang="de-DE" dirty="0"/>
              <a:t>der Beklagten, im Rahmen der </a:t>
            </a:r>
            <a:r>
              <a:rPr lang="de-DE" dirty="0" err="1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mit Kost23 von </a:t>
            </a:r>
            <a:r>
              <a:rPr lang="de-DE" dirty="0" smtClean="0"/>
              <a:t>dem </a:t>
            </a:r>
            <a:r>
              <a:rPr lang="de-DE" dirty="0"/>
              <a:t>Beklagten erfordert.</a:t>
            </a:r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Ü020z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640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963</Words>
  <Application>Microsoft Office PowerPoint</Application>
  <PresentationFormat>Breitbild</PresentationFormat>
  <Paragraphs>287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42</cp:revision>
  <dcterms:created xsi:type="dcterms:W3CDTF">2023-07-24T07:26:55Z</dcterms:created>
  <dcterms:modified xsi:type="dcterms:W3CDTF">2024-03-15T09:52:54Z</dcterms:modified>
</cp:coreProperties>
</file>