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28.900,00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1.347,00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725547" y="3124879"/>
            <a:ext cx="1223040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1.347,00 €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72756" y="3855794"/>
            <a:ext cx="1027438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1.589,00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8380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1.589,00 €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2.936,00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36127" y="474211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1347,00€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26034" y="472388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1589,00€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3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0,00 EUR</a:t>
              </a:r>
              <a:endParaRPr lang="de-DE" dirty="0"/>
            </a:p>
          </p:txBody>
        </p:sp>
      </p:grp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1.347,00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		= 2.936,00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289,00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1.589,00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599601" y="3124785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1.300,00 EUR</a:t>
            </a:r>
            <a:endParaRPr lang="de-DE" dirty="0"/>
          </a:p>
        </p:txBody>
      </p:sp>
      <p:sp>
        <p:nvSpPr>
          <p:cNvPr id="45" name="Gefaltete Ecke 44"/>
          <p:cNvSpPr/>
          <p:nvPr/>
        </p:nvSpPr>
        <p:spPr>
          <a:xfrm>
            <a:off x="9583357" y="4766280"/>
            <a:ext cx="1521179" cy="1517848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bsolute 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289€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>
            <a:off x="8759217" y="18636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1589,00€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3059400" y="231984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1347,00€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2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382766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</a:t>
            </a:r>
            <a:r>
              <a:rPr lang="de-DE" dirty="0" smtClean="0"/>
              <a:t>Klägerin E</a:t>
            </a:r>
            <a:r>
              <a:rPr lang="de-DE" u="sng" dirty="0" smtClean="0"/>
              <a:t>ntscheidungsschuldner</a:t>
            </a:r>
            <a:r>
              <a:rPr lang="de-DE" u="sng" dirty="0" smtClean="0"/>
              <a:t>.</a:t>
            </a:r>
            <a:endParaRPr lang="de-DE" u="sng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3" y="4188643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</a:t>
            </a:r>
            <a:r>
              <a:rPr lang="de-DE" dirty="0" smtClean="0"/>
              <a:t>der Bekl., </a:t>
            </a:r>
            <a:r>
              <a:rPr lang="de-DE" dirty="0"/>
              <a:t>als </a:t>
            </a:r>
            <a:r>
              <a:rPr lang="de-DE" dirty="0" smtClean="0"/>
              <a:t>Antragsschuldnerin </a:t>
            </a:r>
            <a:r>
              <a:rPr lang="de-DE" dirty="0"/>
              <a:t>gem. § 22 I S.1 GKG, </a:t>
            </a:r>
            <a:r>
              <a:rPr lang="de-DE" dirty="0" smtClean="0"/>
              <a:t>geleisteter 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</a:t>
            </a:r>
            <a:r>
              <a:rPr lang="de-DE" dirty="0" smtClean="0"/>
              <a:t>Klägerin, </a:t>
            </a:r>
            <a:r>
              <a:rPr lang="de-DE" dirty="0"/>
              <a:t>im Rahmen der </a:t>
            </a:r>
            <a:r>
              <a:rPr lang="de-DE" dirty="0" smtClean="0"/>
              <a:t>restlichen </a:t>
            </a:r>
            <a:r>
              <a:rPr lang="de-DE" dirty="0" err="1" smtClean="0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der Klägerin erfordert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  70,00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73360" y="3175116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Antrag auf Erlass MB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66391" y="4601917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rgbClr val="FF0000"/>
                </a:solidFill>
              </a:rPr>
              <a:t>Anrechnung aus Mahnverfahren</a:t>
            </a:r>
            <a:endParaRPr lang="de-DE" sz="1400" dirty="0">
              <a:solidFill>
                <a:srgbClr val="FF0000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710024" y="467474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>
                <a:solidFill>
                  <a:srgbClr val="FF0000"/>
                </a:solidFill>
              </a:rPr>
              <a:t>7</a:t>
            </a:r>
            <a:r>
              <a:rPr lang="de-DE" b="1" dirty="0" smtClean="0">
                <a:solidFill>
                  <a:srgbClr val="FF0000"/>
                </a:solidFill>
              </a:rPr>
              <a:t>0,00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569584" y="383354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517886" y="388394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4766742" y="389020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6863341" y="3949125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140,00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821782" y="391058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949125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566391" y="5334973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710023" y="539588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140,00</a:t>
            </a:r>
            <a:endParaRPr lang="de-DE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3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6" grpId="0" animBg="1"/>
      <p:bldP spid="37" grpId="0" animBg="1"/>
      <p:bldP spid="29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150,00 EUR</a:t>
              </a:r>
              <a:endParaRPr lang="de-DE" dirty="0"/>
            </a:p>
          </p:txBody>
        </p:sp>
      </p:grp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420,00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                        =140,00 EUR</a:t>
            </a:r>
            <a:endParaRPr lang="de-DE" dirty="0"/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61029" y="3830371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r>
                <a:rPr lang="de-DE" dirty="0" smtClean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</a:t>
              </a:r>
              <a:r>
                <a:rPr lang="de-DE" dirty="0"/>
                <a:t> </a:t>
              </a:r>
              <a:r>
                <a:rPr lang="de-DE" dirty="0" smtClean="0"/>
                <a:t>   280,00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150 ,00 EUR</a:t>
            </a:r>
            <a:endParaRPr lang="de-DE" dirty="0"/>
          </a:p>
        </p:txBody>
      </p:sp>
      <p:grpSp>
        <p:nvGrpSpPr>
          <p:cNvPr id="48" name="Gruppieren 47"/>
          <p:cNvGrpSpPr/>
          <p:nvPr/>
        </p:nvGrpSpPr>
        <p:grpSpPr>
          <a:xfrm>
            <a:off x="7535159" y="4333402"/>
            <a:ext cx="3961829" cy="1366140"/>
            <a:chOff x="7682832" y="4870700"/>
            <a:chExt cx="3961829" cy="1366140"/>
          </a:xfrm>
        </p:grpSpPr>
        <p:sp>
          <p:nvSpPr>
            <p:cNvPr id="50" name="Gleichschenkliges Dreieck 4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9" name="Rechteck 48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Bekl.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1509121" y="4333402"/>
            <a:ext cx="3961829" cy="1366140"/>
            <a:chOff x="7682832" y="4870700"/>
            <a:chExt cx="3961829" cy="1366140"/>
          </a:xfrm>
        </p:grpSpPr>
        <p:sp>
          <p:nvSpPr>
            <p:cNvPr id="30" name="Gleichschenkliges Dreieck 2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die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805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5" grpId="0" animBg="1"/>
      <p:bldP spid="22" grpId="0" animBg="1"/>
      <p:bldP spid="24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2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514659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</a:t>
            </a:r>
            <a:r>
              <a:rPr lang="de-DE" dirty="0">
                <a:solidFill>
                  <a:srgbClr val="FF0000"/>
                </a:solidFill>
              </a:rPr>
              <a:t>§ </a:t>
            </a:r>
            <a:r>
              <a:rPr lang="de-DE" dirty="0" smtClean="0">
                <a:solidFill>
                  <a:srgbClr val="FF0000"/>
                </a:solidFill>
              </a:rPr>
              <a:t>22 Abs. 1 Satz 1 </a:t>
            </a:r>
            <a:r>
              <a:rPr lang="de-DE" dirty="0">
                <a:solidFill>
                  <a:srgbClr val="FF0000"/>
                </a:solidFill>
              </a:rPr>
              <a:t>GKG </a:t>
            </a:r>
            <a:r>
              <a:rPr lang="de-DE" dirty="0" smtClean="0">
                <a:solidFill>
                  <a:srgbClr val="FF0000"/>
                </a:solidFill>
              </a:rPr>
              <a:t>die Klägerin als Antragstellerschuldnerin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66394" y="4317617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verbleibende Überzahlung wird gem.  § 29 Abs. 3 + 4 S.1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</a:t>
            </a:r>
          </a:p>
          <a:p>
            <a:r>
              <a:rPr lang="de-DE" dirty="0" smtClean="0"/>
              <a:t>    mit Kost 18 an den Kläger und an den Beklagten selbst erstattet.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329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56.700,00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51525" y="3124879"/>
            <a:ext cx="1297062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733,00 €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10752" y="384189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Kopierauslagen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42 Seiten á 0,50 €</a:t>
            </a:r>
            <a:endParaRPr lang="de-DE" sz="1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734759" y="537015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754,00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733,00€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21,00€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3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260045" y="249255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21,00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402140" y="2720244"/>
            <a:ext cx="1013453" cy="147994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205770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2.199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½ 	                                     =  377,00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=1.466,00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356,00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</a:t>
              </a:r>
              <a:r>
                <a:rPr lang="de-DE" dirty="0" smtClean="0"/>
                <a:t>1822,00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½                                                = 377,00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731230" y="2609730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356,00 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733,00€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5337906" y="5253947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356€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10446994" y="502672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Hier gibt 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restl.</a:t>
            </a: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7079749" y="519359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733€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377€=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356€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7" name="Gruppieren 36"/>
          <p:cNvGrpSpPr/>
          <p:nvPr/>
        </p:nvGrpSpPr>
        <p:grpSpPr>
          <a:xfrm>
            <a:off x="723752" y="4727673"/>
            <a:ext cx="3961829" cy="1366140"/>
            <a:chOff x="7682832" y="4870700"/>
            <a:chExt cx="3961829" cy="1366140"/>
          </a:xfrm>
        </p:grpSpPr>
        <p:sp>
          <p:nvSpPr>
            <p:cNvPr id="40" name="Gleichschenkliges Dreieck 39"/>
            <p:cNvSpPr/>
            <p:nvPr/>
          </p:nvSpPr>
          <p:spPr>
            <a:xfrm rot="21378574">
              <a:off x="10463418" y="4870700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die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7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36" grpId="0" animBg="1"/>
      <p:bldP spid="41" grpId="0" animBg="1"/>
      <p:bldP spid="45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4" y="2094820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2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3" y="310902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der Beklagte </a:t>
            </a:r>
            <a:r>
              <a:rPr lang="de-DE" dirty="0" smtClean="0"/>
              <a:t>und </a:t>
            </a:r>
            <a:r>
              <a:rPr lang="de-DE" dirty="0" smtClean="0"/>
              <a:t>der Kläger </a:t>
            </a:r>
            <a:r>
              <a:rPr lang="de-DE" dirty="0" smtClean="0"/>
              <a:t>(je ½) als Übernahmeschuldner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3874078"/>
            <a:ext cx="10150979" cy="25853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</a:t>
            </a:r>
            <a:r>
              <a:rPr lang="de-DE"/>
              <a:t>der </a:t>
            </a:r>
            <a:r>
              <a:rPr lang="de-DE" smtClean="0"/>
              <a:t> restlichen 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smtClean="0"/>
              <a:t>	Die </a:t>
            </a:r>
            <a:r>
              <a:rPr lang="de-DE" dirty="0"/>
              <a:t>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über den </a:t>
            </a:r>
            <a:r>
              <a:rPr lang="de-DE" dirty="0" smtClean="0"/>
              <a:t>	Prozessbevollmächtigten  </a:t>
            </a:r>
            <a:r>
              <a:rPr lang="de-DE" dirty="0"/>
              <a:t>mit Kost 18 an den </a:t>
            </a:r>
            <a:r>
              <a:rPr lang="de-DE" dirty="0" smtClean="0"/>
              <a:t>Kläger erstattet</a:t>
            </a:r>
            <a:r>
              <a:rPr lang="de-DE" dirty="0"/>
              <a:t>.   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Ü021z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4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899</Words>
  <Application>Microsoft Office PowerPoint</Application>
  <PresentationFormat>Breitbild</PresentationFormat>
  <Paragraphs>254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39</cp:revision>
  <dcterms:created xsi:type="dcterms:W3CDTF">2023-07-24T07:26:55Z</dcterms:created>
  <dcterms:modified xsi:type="dcterms:W3CDTF">2023-12-06T13:25:07Z</dcterms:modified>
</cp:coreProperties>
</file>