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1" r:id="rId4"/>
    <p:sldId id="263" r:id="rId5"/>
    <p:sldId id="264" r:id="rId6"/>
    <p:sldId id="265" r:id="rId7"/>
    <p:sldId id="266" r:id="rId8"/>
    <p:sldId id="267" r:id="rId9"/>
    <p:sldId id="268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55D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123" d="100"/>
          <a:sy n="123" d="100"/>
        </p:scale>
        <p:origin x="114" y="2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05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9428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14225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6915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6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070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314442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687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9505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462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4705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702CDF-2DC7-49AC-9ECF-63027A015A06}" type="datetimeFigureOut">
              <a:rPr lang="de-DE" smtClean="0"/>
              <a:t>06.12.2023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7D314-46DA-4061-A034-6DCBA0DE9006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2478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733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28.900,00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1.347,00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725547" y="3124879"/>
            <a:ext cx="1223040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1.347,00 €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6872756" y="3855794"/>
            <a:ext cx="1027438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1.589,00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83804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1.589,00 €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9005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Sachverständigen-auslagen nach JVEG in voller Höhe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872756" y="5368076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2.936,00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8849554" y="382409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536127" y="4742118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1347,00€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126034" y="472388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1589,00€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1.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295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38" grpId="0" animBg="1"/>
      <p:bldP spid="28" grpId="0" animBg="1"/>
      <p:bldP spid="33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334361" y="3120074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0,00 EUR</a:t>
              </a:r>
              <a:endParaRPr lang="de-DE" dirty="0"/>
            </a:p>
          </p:txBody>
        </p:sp>
      </p:grp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1.347,00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mit 100%		= 2.936,00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289,00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1.300,00 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330957" y="2905294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Summe: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1.589,00 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		= 0,00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1.300,00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599601" y="3124785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1.300,00 EUR</a:t>
            </a:r>
            <a:endParaRPr lang="de-DE" dirty="0"/>
          </a:p>
        </p:txBody>
      </p:sp>
      <p:sp>
        <p:nvSpPr>
          <p:cNvPr id="45" name="Gefaltete Ecke 44"/>
          <p:cNvSpPr/>
          <p:nvPr/>
        </p:nvSpPr>
        <p:spPr>
          <a:xfrm>
            <a:off x="9583357" y="4766280"/>
            <a:ext cx="1521179" cy="1517848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bsolute 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Bekl.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289€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7" name="Gefaltete Ecke 36"/>
          <p:cNvSpPr/>
          <p:nvPr/>
        </p:nvSpPr>
        <p:spPr>
          <a:xfrm>
            <a:off x="8759217" y="18636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1589,00€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0" name="Gefaltete Ecke 39"/>
          <p:cNvSpPr/>
          <p:nvPr/>
        </p:nvSpPr>
        <p:spPr>
          <a:xfrm>
            <a:off x="3059400" y="231984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1347,00€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5640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24" grpId="0" animBg="1"/>
      <p:bldP spid="26" grpId="0" animBg="1"/>
      <p:bldP spid="31" grpId="0" animBg="1"/>
      <p:bldP spid="4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2 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4" y="3382766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1 GKG </a:t>
            </a:r>
            <a:r>
              <a:rPr lang="de-DE" dirty="0" smtClean="0"/>
              <a:t>der </a:t>
            </a:r>
            <a:r>
              <a:rPr lang="de-DE" dirty="0" smtClean="0"/>
              <a:t>Klägerin E</a:t>
            </a:r>
            <a:r>
              <a:rPr lang="de-DE" u="sng" dirty="0" smtClean="0"/>
              <a:t>ntscheidungsschuldner</a:t>
            </a:r>
            <a:r>
              <a:rPr lang="de-DE" u="sng" dirty="0" smtClean="0"/>
              <a:t>.</a:t>
            </a:r>
            <a:endParaRPr lang="de-DE" u="sng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3" y="4188643"/>
            <a:ext cx="10150979" cy="147732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</a:t>
            </a:r>
            <a:r>
              <a:rPr lang="de-DE" dirty="0" smtClean="0"/>
              <a:t>der Bekl., </a:t>
            </a:r>
            <a:r>
              <a:rPr lang="de-DE" dirty="0"/>
              <a:t>als </a:t>
            </a:r>
            <a:r>
              <a:rPr lang="de-DE" dirty="0" smtClean="0"/>
              <a:t>Antragsschuldnerin </a:t>
            </a:r>
            <a:r>
              <a:rPr lang="de-DE" dirty="0"/>
              <a:t>gem. § 22 I S.1 GKG, </a:t>
            </a:r>
            <a:r>
              <a:rPr lang="de-DE" dirty="0" smtClean="0"/>
              <a:t>geleisteter 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</a:t>
            </a:r>
            <a:r>
              <a:rPr lang="de-DE" dirty="0" smtClean="0"/>
              <a:t>Klägerin, </a:t>
            </a:r>
            <a:r>
              <a:rPr lang="de-DE" dirty="0"/>
              <a:t>im Rahmen der </a:t>
            </a:r>
            <a:r>
              <a:rPr lang="de-DE" dirty="0" smtClean="0"/>
              <a:t>restlichen </a:t>
            </a:r>
            <a:r>
              <a:rPr lang="de-DE" dirty="0" err="1" smtClean="0"/>
              <a:t>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mit Kost23 von </a:t>
            </a:r>
            <a:r>
              <a:rPr lang="de-DE" dirty="0" smtClean="0"/>
              <a:t>der Klägerin erfordert</a:t>
            </a:r>
            <a:r>
              <a:rPr lang="de-DE" dirty="0"/>
              <a:t>.</a:t>
            </a:r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9996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733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1100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3.700,00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  70,00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821783" y="3124879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73360" y="3175116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Antrag auf Erlass MB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66391" y="4601917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rgbClr val="FF0000"/>
                </a:solidFill>
              </a:rPr>
              <a:t>Anrechnung aus Mahnverfahren</a:t>
            </a:r>
            <a:endParaRPr lang="de-DE" sz="1400" dirty="0">
              <a:solidFill>
                <a:srgbClr val="FF0000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710024" y="4674748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rgbClr val="FF0000"/>
                </a:solidFill>
              </a:rPr>
              <a:t> </a:t>
            </a:r>
            <a:r>
              <a:rPr lang="de-DE" b="1" dirty="0">
                <a:solidFill>
                  <a:srgbClr val="FF0000"/>
                </a:solidFill>
              </a:rPr>
              <a:t>7</a:t>
            </a:r>
            <a:r>
              <a:rPr lang="de-DE" b="1" dirty="0" smtClean="0">
                <a:solidFill>
                  <a:srgbClr val="FF0000"/>
                </a:solidFill>
              </a:rPr>
              <a:t>0,00</a:t>
            </a:r>
            <a:endParaRPr lang="de-DE" b="1" dirty="0">
              <a:solidFill>
                <a:srgbClr val="FF0000"/>
              </a:solidFill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2</a:t>
            </a:r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Rechteck 17"/>
          <p:cNvSpPr/>
          <p:nvPr/>
        </p:nvSpPr>
        <p:spPr>
          <a:xfrm>
            <a:off x="1569584" y="3833543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2517886" y="388394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0" name="Rechteck 19"/>
          <p:cNvSpPr/>
          <p:nvPr/>
        </p:nvSpPr>
        <p:spPr>
          <a:xfrm>
            <a:off x="4766742" y="3890200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3.700,00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Rechteck 20"/>
          <p:cNvSpPr/>
          <p:nvPr/>
        </p:nvSpPr>
        <p:spPr>
          <a:xfrm>
            <a:off x="6863341" y="3949125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140,00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3" name="Rechteck 22"/>
          <p:cNvSpPr/>
          <p:nvPr/>
        </p:nvSpPr>
        <p:spPr>
          <a:xfrm>
            <a:off x="8821782" y="391058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949125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2566391" y="5334973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6710023" y="5395888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 140,00</a:t>
            </a:r>
            <a:endParaRPr lang="de-DE" b="1" u="sng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4351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22" grpId="0" animBg="1"/>
      <p:bldP spid="36" grpId="0" animBg="1"/>
      <p:bldP spid="37" grpId="0" animBg="1"/>
      <p:bldP spid="29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endParaRPr lang="de-DE" dirty="0" smtClean="0">
                <a:solidFill>
                  <a:schemeClr val="tx1"/>
                </a:solidFill>
              </a:endParaRP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150,00 EUR</a:t>
              </a:r>
              <a:endParaRPr lang="de-DE" dirty="0"/>
            </a:p>
          </p:txBody>
        </p:sp>
      </p:grp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1848330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420,00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	mit 100%                        =140,00 EUR</a:t>
            </a:r>
            <a:endParaRPr lang="de-DE" dirty="0"/>
          </a:p>
        </p:txBody>
      </p: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3" name="Gruppieren 2"/>
          <p:cNvGrpSpPr/>
          <p:nvPr/>
        </p:nvGrpSpPr>
        <p:grpSpPr>
          <a:xfrm>
            <a:off x="461029" y="3830371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err="1" smtClean="0">
                  <a:solidFill>
                    <a:schemeClr val="tx1"/>
                  </a:solidFill>
                </a:rPr>
                <a:t>zuviel</a:t>
              </a:r>
              <a:r>
                <a:rPr lang="de-DE" dirty="0" smtClean="0">
                  <a:solidFill>
                    <a:schemeClr val="tx1"/>
                  </a:solidFill>
                </a:rPr>
                <a:t>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</a:t>
              </a:r>
              <a:r>
                <a:rPr lang="de-DE" dirty="0"/>
                <a:t> </a:t>
              </a:r>
              <a:r>
                <a:rPr lang="de-DE" dirty="0" smtClean="0"/>
                <a:t>   280,00 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			= 0,00 EUR</a:t>
            </a:r>
            <a:endParaRPr lang="de-DE" dirty="0"/>
          </a:p>
        </p:txBody>
      </p:sp>
      <p:sp>
        <p:nvSpPr>
          <p:cNvPr id="24" name="Rechteck 23"/>
          <p:cNvSpPr/>
          <p:nvPr/>
        </p:nvSpPr>
        <p:spPr>
          <a:xfrm>
            <a:off x="6322896" y="2549009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9583357" y="2618051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150 ,00 EUR</a:t>
            </a:r>
            <a:endParaRPr lang="de-DE" dirty="0"/>
          </a:p>
        </p:txBody>
      </p:sp>
      <p:grpSp>
        <p:nvGrpSpPr>
          <p:cNvPr id="48" name="Gruppieren 47"/>
          <p:cNvGrpSpPr/>
          <p:nvPr/>
        </p:nvGrpSpPr>
        <p:grpSpPr>
          <a:xfrm>
            <a:off x="7535159" y="4333402"/>
            <a:ext cx="3961829" cy="1366140"/>
            <a:chOff x="7682832" y="4870700"/>
            <a:chExt cx="3961829" cy="1366140"/>
          </a:xfrm>
        </p:grpSpPr>
        <p:sp>
          <p:nvSpPr>
            <p:cNvPr id="50" name="Gleichschenkliges Dreieck 49"/>
            <p:cNvSpPr/>
            <p:nvPr/>
          </p:nvSpPr>
          <p:spPr>
            <a:xfrm rot="21378574">
              <a:off x="10463418" y="4870700"/>
              <a:ext cx="928038" cy="777549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9" name="Rechteck 48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den Bekl.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29" name="Gruppieren 28"/>
          <p:cNvGrpSpPr/>
          <p:nvPr/>
        </p:nvGrpSpPr>
        <p:grpSpPr>
          <a:xfrm>
            <a:off x="1509121" y="4333402"/>
            <a:ext cx="3961829" cy="1366140"/>
            <a:chOff x="7682832" y="4870700"/>
            <a:chExt cx="3961829" cy="1366140"/>
          </a:xfrm>
        </p:grpSpPr>
        <p:sp>
          <p:nvSpPr>
            <p:cNvPr id="30" name="Gleichschenkliges Dreieck 29"/>
            <p:cNvSpPr/>
            <p:nvPr/>
          </p:nvSpPr>
          <p:spPr>
            <a:xfrm rot="21378574">
              <a:off x="10463418" y="4870700"/>
              <a:ext cx="928038" cy="777549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Rechteck 30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die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805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13" grpId="0" animBg="1"/>
      <p:bldP spid="15" grpId="0" animBg="1"/>
      <p:bldP spid="22" grpId="0" animBg="1"/>
      <p:bldP spid="2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6" y="2383582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2 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5" y="3514659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</a:t>
            </a:r>
            <a:r>
              <a:rPr lang="de-DE" dirty="0">
                <a:solidFill>
                  <a:srgbClr val="FF0000"/>
                </a:solidFill>
              </a:rPr>
              <a:t>§ </a:t>
            </a:r>
            <a:r>
              <a:rPr lang="de-DE" dirty="0" smtClean="0">
                <a:solidFill>
                  <a:srgbClr val="FF0000"/>
                </a:solidFill>
              </a:rPr>
              <a:t>22 Abs. 1 Satz 1 </a:t>
            </a:r>
            <a:r>
              <a:rPr lang="de-DE" dirty="0">
                <a:solidFill>
                  <a:srgbClr val="FF0000"/>
                </a:solidFill>
              </a:rPr>
              <a:t>GKG </a:t>
            </a:r>
            <a:r>
              <a:rPr lang="de-DE" dirty="0" smtClean="0">
                <a:solidFill>
                  <a:srgbClr val="FF0000"/>
                </a:solidFill>
              </a:rPr>
              <a:t>die Klägerin als Antragstellerschuldnerin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66394" y="4317617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Die verbleibende Überzahlung wird gem.  § 29 Abs. 3 + 4 S.1 </a:t>
            </a:r>
            <a:r>
              <a:rPr lang="de-DE" dirty="0" err="1" smtClean="0"/>
              <a:t>KostVfg</a:t>
            </a:r>
            <a:r>
              <a:rPr lang="de-DE" dirty="0" smtClean="0"/>
              <a:t> über den Prozessbevollmächtigten</a:t>
            </a:r>
          </a:p>
          <a:p>
            <a:r>
              <a:rPr lang="de-DE" dirty="0" smtClean="0"/>
              <a:t>    mit Kost 18 an den Kläger und an den Beklagten selbst erstattet.   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73294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9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1469035" y="700423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0709294"/>
              </p:ext>
            </p:extLst>
          </p:nvPr>
        </p:nvGraphicFramePr>
        <p:xfrm>
          <a:off x="1467765" y="1380484"/>
          <a:ext cx="10150879" cy="47339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6881">
                  <a:extLst>
                    <a:ext uri="{9D8B030D-6E8A-4147-A177-3AD203B41FA5}">
                      <a16:colId xmlns:a16="http://schemas.microsoft.com/office/drawing/2014/main" val="3186664314"/>
                    </a:ext>
                  </a:extLst>
                </a:gridCol>
                <a:gridCol w="1993692">
                  <a:extLst>
                    <a:ext uri="{9D8B030D-6E8A-4147-A177-3AD203B41FA5}">
                      <a16:colId xmlns:a16="http://schemas.microsoft.com/office/drawing/2014/main" val="3164974163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540794854"/>
                    </a:ext>
                  </a:extLst>
                </a:gridCol>
                <a:gridCol w="2053652">
                  <a:extLst>
                    <a:ext uri="{9D8B030D-6E8A-4147-A177-3AD203B41FA5}">
                      <a16:colId xmlns:a16="http://schemas.microsoft.com/office/drawing/2014/main" val="386674676"/>
                    </a:ext>
                  </a:extLst>
                </a:gridCol>
                <a:gridCol w="1753849">
                  <a:extLst>
                    <a:ext uri="{9D8B030D-6E8A-4147-A177-3AD203B41FA5}">
                      <a16:colId xmlns:a16="http://schemas.microsoft.com/office/drawing/2014/main" val="4117031524"/>
                    </a:ext>
                  </a:extLst>
                </a:gridCol>
                <a:gridCol w="1514005">
                  <a:extLst>
                    <a:ext uri="{9D8B030D-6E8A-4147-A177-3AD203B41FA5}">
                      <a16:colId xmlns:a16="http://schemas.microsoft.com/office/drawing/2014/main" val="3313305969"/>
                    </a:ext>
                  </a:extLst>
                </a:gridCol>
              </a:tblGrid>
              <a:tr h="12027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KV-Nr. 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Gebührentatbestand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(Gegenstand des Kostenansatzes)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Streitwert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Betrag/Gebühr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>
                          <a:solidFill>
                            <a:schemeClr val="tx1"/>
                          </a:solidFill>
                          <a:effectLst/>
                        </a:rPr>
                        <a:t>In EUR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</a:rPr>
                        <a:t>Mithaft</a:t>
                      </a: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</a:rPr>
                        <a:t>Kläger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2000" dirty="0">
                        <a:solidFill>
                          <a:srgbClr val="C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err="1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Mithaft</a:t>
                      </a:r>
                      <a:endParaRPr lang="de-DE" sz="20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20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Beklagter</a:t>
                      </a:r>
                      <a:endParaRPr lang="de-DE" sz="20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6858955"/>
                  </a:ext>
                </a:extLst>
              </a:tr>
              <a:tr h="60146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>
                        <a:effectLst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</a:rPr>
                        <a:t> </a:t>
                      </a: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362680"/>
                  </a:ext>
                </a:extLst>
              </a:tr>
              <a:tr h="6570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6465287"/>
                  </a:ext>
                </a:extLst>
              </a:tr>
              <a:tr h="59324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6990574"/>
                  </a:ext>
                </a:extLst>
              </a:tr>
              <a:tr h="8201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200" dirty="0" smtClean="0"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b="1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de-DE" sz="1600" dirty="0" smtClean="0">
                        <a:solidFill>
                          <a:schemeClr val="accent6">
                            <a:lumMod val="75000"/>
                          </a:schemeClr>
                        </a:solidFill>
                        <a:effectLst/>
                      </a:endParaRPr>
                    </a:p>
                  </a:txBody>
                  <a:tcPr marL="68580" marR="68580" marT="0" marB="0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913311"/>
                  </a:ext>
                </a:extLst>
              </a:tr>
            </a:tbl>
          </a:graphicData>
        </a:graphic>
      </p:graphicFrame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37397" y="2668006"/>
            <a:ext cx="16719316" cy="646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de-DE"/>
          </a:p>
        </p:txBody>
      </p:sp>
      <p:sp>
        <p:nvSpPr>
          <p:cNvPr id="7" name="Abgerundetes Rechteck 6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2" name="Rechteck 1"/>
          <p:cNvSpPr/>
          <p:nvPr/>
        </p:nvSpPr>
        <p:spPr>
          <a:xfrm>
            <a:off x="1569584" y="3105924"/>
            <a:ext cx="809468" cy="32182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1211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4777497" y="3095978"/>
            <a:ext cx="1154243" cy="3746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56.700,00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6863341" y="3166207"/>
            <a:ext cx="1110400" cy="27306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733,00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13" name="Rechteck 12"/>
          <p:cNvSpPr/>
          <p:nvPr/>
        </p:nvSpPr>
        <p:spPr>
          <a:xfrm>
            <a:off x="8651525" y="3124879"/>
            <a:ext cx="1297062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733,00 €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Rechteck 14"/>
          <p:cNvSpPr/>
          <p:nvPr/>
        </p:nvSpPr>
        <p:spPr>
          <a:xfrm>
            <a:off x="2493791" y="3065121"/>
            <a:ext cx="1781284" cy="40343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Verfahren im Allgemeinen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17" name="Rechteck 16"/>
          <p:cNvSpPr/>
          <p:nvPr/>
        </p:nvSpPr>
        <p:spPr>
          <a:xfrm>
            <a:off x="7010752" y="3841897"/>
            <a:ext cx="914400" cy="449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de-DE" b="1" dirty="0" smtClean="0">
                <a:solidFill>
                  <a:schemeClr val="tx1"/>
                </a:solidFill>
              </a:rPr>
              <a:t>21,00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10308189" y="3143221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Rechteck 23"/>
          <p:cNvSpPr/>
          <p:nvPr/>
        </p:nvSpPr>
        <p:spPr>
          <a:xfrm>
            <a:off x="10308189" y="3789610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21,00 €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Rechteck 25"/>
          <p:cNvSpPr/>
          <p:nvPr/>
        </p:nvSpPr>
        <p:spPr>
          <a:xfrm>
            <a:off x="1496899" y="3855794"/>
            <a:ext cx="882153" cy="31700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 smtClean="0">
                <a:solidFill>
                  <a:schemeClr val="tx1"/>
                </a:solidFill>
              </a:rPr>
              <a:t>9000</a:t>
            </a:r>
            <a:endParaRPr lang="de-DE" b="1" dirty="0">
              <a:solidFill>
                <a:schemeClr val="tx1"/>
              </a:solidFill>
            </a:endParaRPr>
          </a:p>
        </p:txBody>
      </p:sp>
      <p:sp>
        <p:nvSpPr>
          <p:cNvPr id="32" name="Rechteck 31"/>
          <p:cNvSpPr/>
          <p:nvPr/>
        </p:nvSpPr>
        <p:spPr>
          <a:xfrm>
            <a:off x="2568612" y="3812716"/>
            <a:ext cx="1713691" cy="57733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Kopierauslagen</a:t>
            </a:r>
          </a:p>
          <a:p>
            <a:pPr algn="ctr"/>
            <a:r>
              <a:rPr lang="de-DE" sz="1400" b="1" dirty="0" smtClean="0">
                <a:solidFill>
                  <a:schemeClr val="tx1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42 Seiten á 0,50 €</a:t>
            </a:r>
            <a:endParaRPr lang="de-DE" sz="1400" b="1" dirty="0">
              <a:solidFill>
                <a:schemeClr val="tx1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6" name="Rechteck 35"/>
          <p:cNvSpPr/>
          <p:nvPr/>
        </p:nvSpPr>
        <p:spPr>
          <a:xfrm>
            <a:off x="2504397" y="5480039"/>
            <a:ext cx="1845499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 smtClean="0">
                <a:solidFill>
                  <a:schemeClr val="tx1"/>
                </a:solidFill>
              </a:rPr>
              <a:t>Gesamtkosten des Verfahrens</a:t>
            </a:r>
            <a:endParaRPr lang="de-DE" sz="1400" dirty="0">
              <a:solidFill>
                <a:schemeClr val="tx1"/>
              </a:solidFill>
            </a:endParaRPr>
          </a:p>
        </p:txBody>
      </p:sp>
      <p:sp>
        <p:nvSpPr>
          <p:cNvPr id="37" name="Rechteck 36"/>
          <p:cNvSpPr/>
          <p:nvPr/>
        </p:nvSpPr>
        <p:spPr>
          <a:xfrm>
            <a:off x="6734759" y="5370158"/>
            <a:ext cx="1190393" cy="51663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u="sng" dirty="0" smtClean="0">
                <a:solidFill>
                  <a:schemeClr val="tx1"/>
                </a:solidFill>
              </a:rPr>
              <a:t>754,00</a:t>
            </a:r>
            <a:endParaRPr lang="de-DE" b="1" u="sng" dirty="0">
              <a:solidFill>
                <a:schemeClr val="tx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8849554" y="3824096"/>
            <a:ext cx="1126803" cy="376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lnSpc>
                <a:spcPct val="107000"/>
              </a:lnSpc>
              <a:defRPr/>
            </a:pPr>
            <a:r>
              <a:rPr lang="de-DE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0,00 €</a:t>
            </a:r>
            <a:endParaRPr lang="de-DE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8" name="Gefaltete Ecke 27"/>
          <p:cNvSpPr/>
          <p:nvPr/>
        </p:nvSpPr>
        <p:spPr>
          <a:xfrm>
            <a:off x="8560612" y="520887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733,00€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3" name="Gefaltete Ecke 32"/>
          <p:cNvSpPr/>
          <p:nvPr/>
        </p:nvSpPr>
        <p:spPr>
          <a:xfrm>
            <a:off x="10139878" y="5189352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Beklagter=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21,00€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 rot="21054758">
            <a:off x="360552" y="1433321"/>
            <a:ext cx="945182" cy="932682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3.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524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4" grpId="0" animBg="1"/>
      <p:bldP spid="12" grpId="0" animBg="1"/>
      <p:bldP spid="13" grpId="0" animBg="1"/>
      <p:bldP spid="15" grpId="0" animBg="1"/>
      <p:bldP spid="17" grpId="0" animBg="1"/>
      <p:bldP spid="22" grpId="0" animBg="1"/>
      <p:bldP spid="24" grpId="0" animBg="1"/>
      <p:bldP spid="26" grpId="0" animBg="1"/>
      <p:bldP spid="32" grpId="0" animBg="1"/>
      <p:bldP spid="36" grpId="0" animBg="1"/>
      <p:bldP spid="37" grpId="0" animBg="1"/>
      <p:bldP spid="38" grpId="0" animBg="1"/>
      <p:bldP spid="28" grpId="0" animBg="1"/>
      <p:bldP spid="33" grpId="0" animBg="1"/>
      <p:bldP spid="2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hteck 31"/>
          <p:cNvSpPr/>
          <p:nvPr/>
        </p:nvSpPr>
        <p:spPr>
          <a:xfrm>
            <a:off x="6260045" y="249255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vom Kläger:</a:t>
            </a:r>
            <a:endParaRPr lang="de-DE" u="sng" dirty="0">
              <a:solidFill>
                <a:schemeClr val="tx1"/>
              </a:solidFill>
            </a:endParaRPr>
          </a:p>
        </p:txBody>
      </p:sp>
      <p:grpSp>
        <p:nvGrpSpPr>
          <p:cNvPr id="33" name="Gruppieren 32"/>
          <p:cNvGrpSpPr/>
          <p:nvPr/>
        </p:nvGrpSpPr>
        <p:grpSpPr>
          <a:xfrm>
            <a:off x="6334361" y="3864429"/>
            <a:ext cx="5222899" cy="421672"/>
            <a:chOff x="1190005" y="6361812"/>
            <a:chExt cx="5222899" cy="421672"/>
          </a:xfrm>
        </p:grpSpPr>
        <p:sp>
          <p:nvSpPr>
            <p:cNvPr id="34" name="Rechteck 33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35" name="Rectangle 1"/>
            <p:cNvSpPr>
              <a:spLocks noChangeArrowheads="1"/>
            </p:cNvSpPr>
            <p:nvPr/>
          </p:nvSpPr>
          <p:spPr bwMode="auto">
            <a:xfrm>
              <a:off x="4586874" y="6387982"/>
              <a:ext cx="1826030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 21,00 EUR</a:t>
              </a:r>
              <a:endParaRPr lang="de-DE" dirty="0"/>
            </a:p>
          </p:txBody>
        </p:sp>
      </p:grpSp>
      <p:cxnSp>
        <p:nvCxnSpPr>
          <p:cNvPr id="9" name="Gerade Verbindung mit Pfeil 8"/>
          <p:cNvCxnSpPr/>
          <p:nvPr/>
        </p:nvCxnSpPr>
        <p:spPr>
          <a:xfrm flipV="1">
            <a:off x="5402140" y="2720244"/>
            <a:ext cx="1013453" cy="147994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hteck 1"/>
          <p:cNvSpPr/>
          <p:nvPr/>
        </p:nvSpPr>
        <p:spPr>
          <a:xfrm>
            <a:off x="581227" y="2508800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>
                <a:solidFill>
                  <a:schemeClr val="tx1"/>
                </a:solidFill>
              </a:rPr>
              <a:t>Bereits </a:t>
            </a:r>
            <a:r>
              <a:rPr lang="de-DE" u="sng" dirty="0" smtClean="0">
                <a:solidFill>
                  <a:schemeClr val="tx1"/>
                </a:solidFill>
              </a:rPr>
              <a:t>gezahlt von Klägerin: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8" name="Rechteck 7"/>
          <p:cNvSpPr/>
          <p:nvPr/>
        </p:nvSpPr>
        <p:spPr>
          <a:xfrm>
            <a:off x="1469031" y="718522"/>
            <a:ext cx="10148340" cy="5884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606401" y="1329795"/>
            <a:ext cx="1805441" cy="36933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Davon tragen:</a:t>
            </a:r>
            <a:endParaRPr lang="de-DE" dirty="0"/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805072" y="2561308"/>
            <a:ext cx="2057704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    2.199 ,00 EUR</a:t>
            </a:r>
            <a:endParaRPr lang="de-DE" dirty="0"/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06401" y="1690439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Kläger ½ 	                                     =  377,00 EUR</a:t>
            </a:r>
            <a:endParaRPr lang="de-DE" dirty="0"/>
          </a:p>
        </p:txBody>
      </p:sp>
      <p:grpSp>
        <p:nvGrpSpPr>
          <p:cNvPr id="27" name="Gruppieren 26"/>
          <p:cNvGrpSpPr/>
          <p:nvPr/>
        </p:nvGrpSpPr>
        <p:grpSpPr>
          <a:xfrm>
            <a:off x="503420" y="4370777"/>
            <a:ext cx="5050437" cy="421672"/>
            <a:chOff x="1190005" y="6361812"/>
            <a:chExt cx="5050437" cy="421672"/>
          </a:xfrm>
        </p:grpSpPr>
        <p:sp>
          <p:nvSpPr>
            <p:cNvPr id="25" name="Rechteck 24"/>
            <p:cNvSpPr/>
            <p:nvPr/>
          </p:nvSpPr>
          <p:spPr>
            <a:xfrm>
              <a:off x="1190005" y="6361812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Rest</a:t>
              </a:r>
            </a:p>
          </p:txBody>
        </p:sp>
        <p:sp>
          <p:nvSpPr>
            <p:cNvPr id="23" name="Rectangle 1"/>
            <p:cNvSpPr>
              <a:spLocks noChangeArrowheads="1"/>
            </p:cNvSpPr>
            <p:nvPr/>
          </p:nvSpPr>
          <p:spPr bwMode="auto">
            <a:xfrm>
              <a:off x="4466124" y="6387982"/>
              <a:ext cx="1774318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=1.466,00 EUR</a:t>
              </a:r>
              <a:endParaRPr lang="de-DE" dirty="0"/>
            </a:p>
          </p:txBody>
        </p:sp>
      </p:grpSp>
      <p:sp>
        <p:nvSpPr>
          <p:cNvPr id="28" name="Abgerundetes Rechteck 27"/>
          <p:cNvSpPr/>
          <p:nvPr/>
        </p:nvSpPr>
        <p:spPr>
          <a:xfrm>
            <a:off x="1469036" y="108812"/>
            <a:ext cx="10148335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Übungsaufgaben 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503420" y="3789092"/>
            <a:ext cx="4188811" cy="29391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u="sng" dirty="0" smtClean="0">
                <a:solidFill>
                  <a:schemeClr val="tx1"/>
                </a:solidFill>
              </a:rPr>
              <a:t>Zu verrechnen auf den Beklagten:</a:t>
            </a:r>
            <a:endParaRPr lang="de-DE" u="sng" dirty="0">
              <a:solidFill>
                <a:schemeClr val="tx1"/>
              </a:solidFill>
            </a:endParaRPr>
          </a:p>
        </p:txBody>
      </p:sp>
      <p:sp>
        <p:nvSpPr>
          <p:cNvPr id="39" name="Rectangle 1"/>
          <p:cNvSpPr>
            <a:spLocks noChangeArrowheads="1"/>
          </p:cNvSpPr>
          <p:nvPr/>
        </p:nvSpPr>
        <p:spPr bwMode="auto">
          <a:xfrm>
            <a:off x="3779538" y="3864429"/>
            <a:ext cx="177431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356,00 EUR</a:t>
            </a:r>
            <a:endParaRPr lang="de-DE" dirty="0"/>
          </a:p>
        </p:txBody>
      </p:sp>
      <p:grpSp>
        <p:nvGrpSpPr>
          <p:cNvPr id="3" name="Gruppieren 2"/>
          <p:cNvGrpSpPr/>
          <p:nvPr/>
        </p:nvGrpSpPr>
        <p:grpSpPr>
          <a:xfrm>
            <a:off x="330957" y="2905294"/>
            <a:ext cx="5322445" cy="429560"/>
            <a:chOff x="649264" y="4830623"/>
            <a:chExt cx="5322445" cy="429560"/>
          </a:xfrm>
        </p:grpSpPr>
        <p:sp>
          <p:nvSpPr>
            <p:cNvPr id="42" name="Rechteck 41"/>
            <p:cNvSpPr/>
            <p:nvPr/>
          </p:nvSpPr>
          <p:spPr>
            <a:xfrm>
              <a:off x="649264" y="4830623"/>
              <a:ext cx="4672012" cy="4216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dirty="0" smtClean="0">
                  <a:solidFill>
                    <a:schemeClr val="tx1"/>
                  </a:solidFill>
                </a:rPr>
                <a:t>Summe:</a:t>
              </a:r>
            </a:p>
          </p:txBody>
        </p:sp>
        <p:sp>
          <p:nvSpPr>
            <p:cNvPr id="43" name="Rectangle 1"/>
            <p:cNvSpPr>
              <a:spLocks noChangeArrowheads="1"/>
            </p:cNvSpPr>
            <p:nvPr/>
          </p:nvSpPr>
          <p:spPr bwMode="auto">
            <a:xfrm>
              <a:off x="4123378" y="4890851"/>
              <a:ext cx="1848331" cy="3693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  <a:ex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r>
                <a:rPr lang="de-DE" dirty="0" smtClean="0"/>
                <a:t>=     </a:t>
              </a:r>
              <a:r>
                <a:rPr lang="de-DE" dirty="0" smtClean="0"/>
                <a:t>1822,00 </a:t>
              </a:r>
              <a:r>
                <a:rPr lang="de-DE" dirty="0" smtClean="0"/>
                <a:t>EUR</a:t>
              </a:r>
              <a:endParaRPr lang="de-DE" dirty="0"/>
            </a:p>
          </p:txBody>
        </p:sp>
      </p:grpSp>
      <p:sp>
        <p:nvSpPr>
          <p:cNvPr id="44" name="Gefaltete Ecke 43"/>
          <p:cNvSpPr/>
          <p:nvPr/>
        </p:nvSpPr>
        <p:spPr>
          <a:xfrm rot="398425">
            <a:off x="10577022" y="217339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6260045" y="1698435"/>
            <a:ext cx="5351487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der Beklagte ½                                                = 377,00 EUR</a:t>
            </a:r>
            <a:endParaRPr lang="de-DE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9731230" y="2609730"/>
            <a:ext cx="1694786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= 356,00 EUR</a:t>
            </a:r>
            <a:endParaRPr lang="de-DE" dirty="0"/>
          </a:p>
        </p:txBody>
      </p:sp>
      <p:sp>
        <p:nvSpPr>
          <p:cNvPr id="36" name="Gefaltete Ecke 35"/>
          <p:cNvSpPr/>
          <p:nvPr/>
        </p:nvSpPr>
        <p:spPr>
          <a:xfrm>
            <a:off x="3174849" y="166635"/>
            <a:ext cx="1491341" cy="1362384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Antrag-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stellerschuld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733,00€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1" name="Gefaltete Ecke 40"/>
          <p:cNvSpPr/>
          <p:nvPr/>
        </p:nvSpPr>
        <p:spPr>
          <a:xfrm>
            <a:off x="5337906" y="5253947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restliche </a:t>
            </a:r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356€</a:t>
            </a:r>
            <a:endParaRPr lang="de-DE" b="1" u="sng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5" name="Gefaltete Ecke 44"/>
          <p:cNvSpPr/>
          <p:nvPr/>
        </p:nvSpPr>
        <p:spPr>
          <a:xfrm>
            <a:off x="10446994" y="5026725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Hier gibt 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keine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restl.</a:t>
            </a:r>
          </a:p>
          <a:p>
            <a:pPr algn="ctr"/>
            <a:r>
              <a:rPr lang="de-DE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Mithaft</a:t>
            </a:r>
            <a:r>
              <a:rPr lang="de-DE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 des </a:t>
            </a: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46" name="Gefaltete Ecke 45"/>
          <p:cNvSpPr/>
          <p:nvPr/>
        </p:nvSpPr>
        <p:spPr>
          <a:xfrm>
            <a:off x="7079749" y="5193595"/>
            <a:ext cx="1491341" cy="1358141"/>
          </a:xfrm>
          <a:prstGeom prst="foldedCorner">
            <a:avLst/>
          </a:prstGeom>
          <a:solidFill>
            <a:srgbClr val="E55D84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Kläger=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733€</a:t>
            </a:r>
          </a:p>
          <a:p>
            <a:pPr marL="285750" indent="-285750" algn="ctr">
              <a:buFontTx/>
              <a:buChar char="-"/>
            </a:pPr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377€=</a:t>
            </a:r>
          </a:p>
          <a:p>
            <a:pPr algn="ctr"/>
            <a:r>
              <a:rPr lang="de-DE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356€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grpSp>
        <p:nvGrpSpPr>
          <p:cNvPr id="37" name="Gruppieren 36"/>
          <p:cNvGrpSpPr/>
          <p:nvPr/>
        </p:nvGrpSpPr>
        <p:grpSpPr>
          <a:xfrm>
            <a:off x="723752" y="4727673"/>
            <a:ext cx="3961829" cy="1366140"/>
            <a:chOff x="7682832" y="4870700"/>
            <a:chExt cx="3961829" cy="1366140"/>
          </a:xfrm>
        </p:grpSpPr>
        <p:sp>
          <p:nvSpPr>
            <p:cNvPr id="40" name="Gleichschenkliges Dreieck 39"/>
            <p:cNvSpPr/>
            <p:nvPr/>
          </p:nvSpPr>
          <p:spPr>
            <a:xfrm rot="21378574">
              <a:off x="10463418" y="4870700"/>
              <a:ext cx="928038" cy="777549"/>
            </a:xfrm>
            <a:prstGeom prst="triangle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47" name="Rechteck 46"/>
            <p:cNvSpPr/>
            <p:nvPr/>
          </p:nvSpPr>
          <p:spPr>
            <a:xfrm>
              <a:off x="7682832" y="5259475"/>
              <a:ext cx="3961829" cy="977365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2000" b="1" i="1" dirty="0" smtClean="0">
                  <a:solidFill>
                    <a:srgbClr val="C00000"/>
                  </a:solidFill>
                </a:rPr>
                <a:t>Die mit Kost 18 </a:t>
              </a:r>
              <a:r>
                <a:rPr lang="de-DE" sz="2000" b="1" i="1" dirty="0" err="1" smtClean="0">
                  <a:solidFill>
                    <a:srgbClr val="C00000"/>
                  </a:solidFill>
                </a:rPr>
                <a:t>Bl</a:t>
              </a:r>
              <a:r>
                <a:rPr lang="de-DE" sz="2000" b="1" i="1" dirty="0" smtClean="0">
                  <a:solidFill>
                    <a:srgbClr val="C00000"/>
                  </a:solidFill>
                </a:rPr>
                <a:t>. … an die Kl. z. Hd. PV zu erstatten sind.</a:t>
              </a:r>
              <a:endParaRPr lang="de-DE" sz="2000" b="1" i="1" dirty="0">
                <a:solidFill>
                  <a:srgbClr val="C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8795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2" grpId="0" animBg="1"/>
      <p:bldP spid="6" grpId="0" animBg="1"/>
      <p:bldP spid="13" grpId="0" animBg="1"/>
      <p:bldP spid="15" grpId="0" animBg="1"/>
      <p:bldP spid="38" grpId="0" animBg="1"/>
      <p:bldP spid="39" grpId="0" animBg="1"/>
      <p:bldP spid="22" grpId="0" animBg="1"/>
      <p:bldP spid="31" grpId="0" animBg="1"/>
      <p:bldP spid="36" grpId="0" animBg="1"/>
      <p:bldP spid="41" grpId="0" animBg="1"/>
      <p:bldP spid="45" grpId="0" animBg="1"/>
      <p:bldP spid="4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466394" y="2094820"/>
            <a:ext cx="10150979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a) Alle </a:t>
            </a:r>
            <a:r>
              <a:rPr lang="de-DE" dirty="0"/>
              <a:t>Kosten sind nun gem. § 9 Abs. 2 Nr. 1 GKG fällig. Gem. § 28 Abs. 1 </a:t>
            </a:r>
            <a:r>
              <a:rPr lang="de-DE" dirty="0" err="1"/>
              <a:t>KostVfg</a:t>
            </a:r>
            <a:r>
              <a:rPr lang="de-DE" dirty="0"/>
              <a:t>. Ist</a:t>
            </a:r>
          </a:p>
          <a:p>
            <a:r>
              <a:rPr lang="de-DE" dirty="0"/>
              <a:t>	nunmehr eine neue Kostenrechnung die Schlusskostenrechnung, zu erstellen.</a:t>
            </a:r>
          </a:p>
        </p:txBody>
      </p:sp>
      <p:sp>
        <p:nvSpPr>
          <p:cNvPr id="8" name="Rechteck 7"/>
          <p:cNvSpPr/>
          <p:nvPr/>
        </p:nvSpPr>
        <p:spPr>
          <a:xfrm>
            <a:off x="1469036" y="1118555"/>
            <a:ext cx="10148340" cy="9144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000" b="1" dirty="0" smtClean="0">
                <a:solidFill>
                  <a:schemeClr val="tx1"/>
                </a:solidFill>
              </a:rPr>
              <a:t>KR Schlusskostenrechnung</a:t>
            </a:r>
            <a:endParaRPr lang="de-DE" sz="2000" b="1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1" name="Rechteck 10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1466393" y="3109024"/>
            <a:ext cx="10150979" cy="3693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 smtClean="0"/>
              <a:t>b) Kostenschuldner </a:t>
            </a:r>
            <a:r>
              <a:rPr lang="de-DE" dirty="0"/>
              <a:t>ist gem. § 29 Nr. </a:t>
            </a:r>
            <a:r>
              <a:rPr lang="de-DE" dirty="0" smtClean="0"/>
              <a:t>2 </a:t>
            </a:r>
            <a:r>
              <a:rPr lang="de-DE" dirty="0"/>
              <a:t>GKG </a:t>
            </a:r>
            <a:r>
              <a:rPr lang="de-DE" dirty="0" smtClean="0"/>
              <a:t>der Beklagte </a:t>
            </a:r>
            <a:r>
              <a:rPr lang="de-DE" dirty="0" smtClean="0"/>
              <a:t>und </a:t>
            </a:r>
            <a:r>
              <a:rPr lang="de-DE" dirty="0" smtClean="0"/>
              <a:t>der Kläger </a:t>
            </a:r>
            <a:r>
              <a:rPr lang="de-DE" dirty="0" smtClean="0"/>
              <a:t>(je ½) als Übernahmeschuldner</a:t>
            </a:r>
            <a:r>
              <a:rPr lang="de-DE" dirty="0" smtClean="0"/>
              <a:t>.</a:t>
            </a:r>
            <a:endParaRPr lang="de-DE" dirty="0"/>
          </a:p>
        </p:txBody>
      </p:sp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1466394" y="3874078"/>
            <a:ext cx="10150979" cy="258532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de-DE" dirty="0"/>
              <a:t>c</a:t>
            </a:r>
            <a:r>
              <a:rPr lang="de-DE" dirty="0" smtClean="0"/>
              <a:t>) Der </a:t>
            </a:r>
            <a:r>
              <a:rPr lang="de-DE" dirty="0"/>
              <a:t>von dem Kläger, als Antragsschuldner gem. § 22 I S.1 GKG, geleisteter </a:t>
            </a:r>
            <a:r>
              <a:rPr lang="de-DE" dirty="0" smtClean="0"/>
              <a:t>Vorschuss </a:t>
            </a:r>
            <a:r>
              <a:rPr lang="de-DE" dirty="0"/>
              <a:t>ist auf die zu </a:t>
            </a:r>
            <a:r>
              <a:rPr lang="de-DE" dirty="0" smtClean="0"/>
              <a:t>	Kosten </a:t>
            </a:r>
            <a:r>
              <a:rPr lang="de-DE" dirty="0"/>
              <a:t>der Beklagten, im Rahmen </a:t>
            </a:r>
            <a:r>
              <a:rPr lang="de-DE"/>
              <a:t>der </a:t>
            </a:r>
            <a:r>
              <a:rPr lang="de-DE" smtClean="0"/>
              <a:t> restlichen Mithaft</a:t>
            </a:r>
            <a:r>
              <a:rPr lang="de-DE" dirty="0"/>
              <a:t>, zu </a:t>
            </a:r>
            <a:r>
              <a:rPr lang="de-DE" dirty="0" smtClean="0"/>
              <a:t>verrechnen</a:t>
            </a:r>
            <a:r>
              <a:rPr lang="de-DE" dirty="0"/>
              <a:t>. </a:t>
            </a:r>
          </a:p>
          <a:p>
            <a:r>
              <a:rPr lang="de-DE" dirty="0"/>
              <a:t>	Der offene Restbetrag wird im Wege </a:t>
            </a:r>
            <a:r>
              <a:rPr lang="de-DE" u="sng" dirty="0">
                <a:solidFill>
                  <a:srgbClr val="FF0000"/>
                </a:solidFill>
              </a:rPr>
              <a:t>der Sollstellung</a:t>
            </a:r>
            <a:r>
              <a:rPr lang="de-DE" dirty="0">
                <a:solidFill>
                  <a:srgbClr val="FF0000"/>
                </a:solidFill>
              </a:rPr>
              <a:t> </a:t>
            </a:r>
            <a:r>
              <a:rPr lang="de-DE" dirty="0"/>
              <a:t>gem. §§ 4 Abs. 2, 15 Abs. 1 </a:t>
            </a:r>
          </a:p>
          <a:p>
            <a:r>
              <a:rPr lang="de-DE" dirty="0"/>
              <a:t>	und 25 </a:t>
            </a:r>
            <a:r>
              <a:rPr lang="de-DE" dirty="0" err="1"/>
              <a:t>KostVfg</a:t>
            </a:r>
            <a:r>
              <a:rPr lang="de-DE" dirty="0"/>
              <a:t> mit Kost23 von </a:t>
            </a:r>
            <a:r>
              <a:rPr lang="de-DE" dirty="0" smtClean="0"/>
              <a:t>dem </a:t>
            </a:r>
            <a:r>
              <a:rPr lang="de-DE" dirty="0"/>
              <a:t>Beklagten erfordert</a:t>
            </a:r>
            <a:r>
              <a:rPr lang="de-DE" dirty="0" smtClean="0"/>
              <a:t>.</a:t>
            </a:r>
          </a:p>
          <a:p>
            <a:endParaRPr lang="de-DE" dirty="0" smtClean="0"/>
          </a:p>
          <a:p>
            <a:r>
              <a:rPr lang="de-DE" dirty="0" smtClean="0"/>
              <a:t>	Die </a:t>
            </a:r>
            <a:r>
              <a:rPr lang="de-DE" dirty="0"/>
              <a:t>verbleibende Überzahlung wird gem.  § 29 Abs. 3 + 4 S.1 </a:t>
            </a:r>
            <a:r>
              <a:rPr lang="de-DE" dirty="0" err="1"/>
              <a:t>KostVfg</a:t>
            </a:r>
            <a:r>
              <a:rPr lang="de-DE" dirty="0"/>
              <a:t> über den </a:t>
            </a:r>
            <a:r>
              <a:rPr lang="de-DE" dirty="0" smtClean="0"/>
              <a:t>	Prozessbevollmächtigten  </a:t>
            </a:r>
            <a:r>
              <a:rPr lang="de-DE" dirty="0"/>
              <a:t>mit Kost 18 an den </a:t>
            </a:r>
            <a:r>
              <a:rPr lang="de-DE" dirty="0" smtClean="0"/>
              <a:t>Kläger erstattet</a:t>
            </a:r>
            <a:r>
              <a:rPr lang="de-DE" dirty="0"/>
              <a:t>.    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3" name="Abgerundetes Rechteck 12"/>
          <p:cNvSpPr/>
          <p:nvPr/>
        </p:nvSpPr>
        <p:spPr>
          <a:xfrm>
            <a:off x="1469036" y="108812"/>
            <a:ext cx="9533743" cy="749384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Übungsaufgabe Ü021z</a:t>
            </a:r>
            <a:endParaRPr lang="de-DE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Gefaltete Ecke 8"/>
          <p:cNvSpPr/>
          <p:nvPr/>
        </p:nvSpPr>
        <p:spPr>
          <a:xfrm rot="21054758">
            <a:off x="284367" y="201814"/>
            <a:ext cx="1236183" cy="1201351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64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5" grpId="0" animBg="1"/>
      <p:bldP spid="16" grpId="0" animBg="1"/>
      <p:bldP spid="9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899</Words>
  <Application>Microsoft Office PowerPoint</Application>
  <PresentationFormat>Breitbild</PresentationFormat>
  <Paragraphs>254</Paragraphs>
  <Slides>9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MV Boli</vt:lpstr>
      <vt:lpstr>Times New Roman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39</cp:revision>
  <dcterms:created xsi:type="dcterms:W3CDTF">2023-07-24T07:26:55Z</dcterms:created>
  <dcterms:modified xsi:type="dcterms:W3CDTF">2023-12-06T13:25:07Z</dcterms:modified>
</cp:coreProperties>
</file>