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409" r:id="rId3"/>
    <p:sldId id="411" r:id="rId4"/>
    <p:sldId id="412" r:id="rId5"/>
    <p:sldId id="413" r:id="rId6"/>
    <p:sldId id="414" r:id="rId7"/>
    <p:sldId id="415" r:id="rId8"/>
    <p:sldId id="421" r:id="rId9"/>
    <p:sldId id="422" r:id="rId10"/>
    <p:sldId id="426" r:id="rId11"/>
    <p:sldId id="427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21" autoAdjust="0"/>
    <p:restoredTop sz="94660"/>
  </p:normalViewPr>
  <p:slideViewPr>
    <p:cSldViewPr snapToGrid="0">
      <p:cViewPr varScale="1">
        <p:scale>
          <a:sx n="55" d="100"/>
          <a:sy n="55" d="100"/>
        </p:scale>
        <p:origin x="114" y="10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/>
              <a:t>Master-Untertitelformat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abild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12/12/2024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 und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Zitat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nskar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nskarte für Zi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de-DE"/>
              <a:t>Mastertextformat bearbeiten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Wahr oder Fals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de-DE"/>
              <a:t>Mastertextformat bearbeiten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12/12/2024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12/12/2024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12/12/2024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12/12/2024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12/12/2024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12/12/2024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dirty="0"/>
              <a:pPr/>
              <a:t>12/12/2024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68" r:id="rId10"/>
    <p:sldLayoutId id="2147483663" r:id="rId11"/>
    <p:sldLayoutId id="2147483664" r:id="rId12"/>
    <p:sldLayoutId id="2147483665" r:id="rId13"/>
    <p:sldLayoutId id="2147483666" r:id="rId14"/>
    <p:sldLayoutId id="2147483667" r:id="rId15"/>
    <p:sldLayoutId id="2147483658" r:id="rId16"/>
    <p:sldLayoutId id="214748365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5F8CDC1-540A-4BAC-B6DB-47BBBB75522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DE" dirty="0"/>
              <a:t>Unterbringungen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A4FF610D-3287-4BBE-90B8-A16CF4E93FC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1581821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b="1" dirty="0"/>
              <a:t>Eilige einstweilige Anordnung nach § 332 </a:t>
            </a:r>
            <a:r>
              <a:rPr lang="de-DE" b="1" dirty="0" err="1"/>
              <a:t>FamFG</a:t>
            </a:r>
            <a:r>
              <a:rPr lang="de-DE" b="1" dirty="0"/>
              <a:t> bei gesteigerter Dringlichkeit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/>
              <a:t>Bei Gefahr im Verzug kann diese unter erleichterten Bedingungen erlassen werden</a:t>
            </a:r>
          </a:p>
          <a:p>
            <a:r>
              <a:rPr lang="de-DE" dirty="0"/>
              <a:t>Kann vor der persönlichen Anhörung des Betroffenen und des Verfahrenspflegers erlassen werden (dieses ist jedoch unverzüglich nachzuholen)</a:t>
            </a:r>
          </a:p>
          <a:p>
            <a:r>
              <a:rPr lang="de-DE" dirty="0"/>
              <a:t>Dauer: die einstweilige Anordnung darf die Dauer von 6 Wochen nicht überschreiten (mit Anhörung eines Sachverständigen kann die einstweilige Anordnung durch eine weitere </a:t>
            </a:r>
            <a:r>
              <a:rPr lang="de-DE" dirty="0" err="1"/>
              <a:t>einstw</a:t>
            </a:r>
            <a:r>
              <a:rPr lang="de-DE" dirty="0"/>
              <a:t>. Anordnung verlängert werden. Die Gesamtdauer darf max. 3 Monate nicht überschreiten)</a:t>
            </a:r>
          </a:p>
        </p:txBody>
      </p:sp>
    </p:spTree>
    <p:extLst>
      <p:ext uri="{BB962C8B-B14F-4D97-AF65-F5344CB8AC3E}">
        <p14:creationId xmlns:p14="http://schemas.microsoft.com/office/powerpoint/2010/main" val="196662822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724366"/>
          </a:xfrm>
        </p:spPr>
        <p:txBody>
          <a:bodyPr>
            <a:normAutofit/>
          </a:bodyPr>
          <a:lstStyle/>
          <a:p>
            <a:r>
              <a:rPr lang="de-DE" sz="4000" b="1" dirty="0"/>
              <a:t>Dauer der Unterbringung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524000" y="2526224"/>
            <a:ext cx="9144000" cy="2731576"/>
          </a:xfrm>
        </p:spPr>
        <p:txBody>
          <a:bodyPr>
            <a:noAutofit/>
          </a:bodyPr>
          <a:lstStyle/>
          <a:p>
            <a:r>
              <a:rPr lang="de-DE" sz="2000" dirty="0"/>
              <a:t>§ 329 </a:t>
            </a:r>
            <a:r>
              <a:rPr lang="de-DE" sz="2000" dirty="0" err="1"/>
              <a:t>FamFG</a:t>
            </a:r>
            <a:endParaRPr lang="de-DE" sz="2000" dirty="0"/>
          </a:p>
          <a:p>
            <a:r>
              <a:rPr lang="de-DE" sz="2000" dirty="0"/>
              <a:t>Die Unterbringungsmaßnahme endet spätestens mit Ablauf eines Jahres, bei offensichtlich langer Unterbringungsbedürftigkeit spätestens mit Ablauf von 2 Jahren, wenn sie nicht vorher verlängert wird (dies ist ausreichend zu begründen. Gründe können konkrete Feststellungen über die Dauer der Therapie oder noch fehlende Heilungs- und Besserungsaussichten bei anhaltender Eigengefährdung sein)</a:t>
            </a:r>
          </a:p>
          <a:p>
            <a:r>
              <a:rPr lang="de-DE" sz="2000" dirty="0"/>
              <a:t>Bei Unterbringungen mit einer Gesamtdauer von mehr als 4 Jahren soll das Gericht keinen Sachverständigen bestellen, der den Betroffenen bisher behandelt hat oder in der gleichen Einrichtung tätig ist, in der der Betroffene untergebracht ist.</a:t>
            </a:r>
          </a:p>
        </p:txBody>
      </p:sp>
    </p:spTree>
    <p:extLst>
      <p:ext uri="{BB962C8B-B14F-4D97-AF65-F5344CB8AC3E}">
        <p14:creationId xmlns:p14="http://schemas.microsoft.com/office/powerpoint/2010/main" val="11277155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e-DE" b="1" dirty="0"/>
              <a:t>Unterbringungsverfahren</a:t>
            </a:r>
          </a:p>
        </p:txBody>
      </p:sp>
      <p:pic>
        <p:nvPicPr>
          <p:cNvPr id="2050" name="Picture 2" descr="Unterbringung in der Psychiatrie - und die Fortdauerentscheidung |  Rechtslupe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06617" y="537599"/>
            <a:ext cx="5801784" cy="43513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080449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e-DE" b="1" dirty="0"/>
              <a:t>Unterbringungsverfahren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de-DE" dirty="0"/>
              <a:t>Gem. § 312 </a:t>
            </a:r>
            <a:r>
              <a:rPr lang="de-DE" dirty="0" err="1"/>
              <a:t>FamFG</a:t>
            </a:r>
            <a:r>
              <a:rPr lang="de-DE" dirty="0"/>
              <a:t> sind Unterbringungssachen Verfahren, die die Genehmigung oder Anordnung einer</a:t>
            </a:r>
          </a:p>
          <a:p>
            <a:pPr marL="514350" indent="-514350">
              <a:buAutoNum type="arabicPeriod"/>
            </a:pPr>
            <a:r>
              <a:rPr lang="de-DE" dirty="0"/>
              <a:t>freiheitsentziehenden Unterbringung nach § 1831 Abs.1, 2 i. V. m. Abs.5 BGB</a:t>
            </a:r>
          </a:p>
          <a:p>
            <a:pPr marL="514350" indent="-514350">
              <a:buAutoNum type="arabicPeriod"/>
            </a:pPr>
            <a:r>
              <a:rPr lang="de-DE" dirty="0"/>
              <a:t>freiheitsentziehenden Maßnahme nach § 1831 Abs.4 </a:t>
            </a:r>
            <a:r>
              <a:rPr lang="de-DE" dirty="0" err="1"/>
              <a:t>i.V.m</a:t>
            </a:r>
            <a:r>
              <a:rPr lang="de-DE" dirty="0"/>
              <a:t>. Abs. 5 BGB</a:t>
            </a:r>
          </a:p>
          <a:p>
            <a:pPr marL="514350" indent="-514350">
              <a:buAutoNum type="arabicPeriod"/>
            </a:pPr>
            <a:r>
              <a:rPr lang="de-DE" dirty="0"/>
              <a:t>ärztlichen Zwangsmaßnahme; auch einschließlich einer Verbringung zu einem stationären Aufenthalt, nach § 1832 Abs. 1,2 und </a:t>
            </a:r>
            <a:r>
              <a:rPr lang="de-DE" dirty="0" err="1"/>
              <a:t>i.V.m</a:t>
            </a:r>
            <a:r>
              <a:rPr lang="de-DE" dirty="0"/>
              <a:t>. Abs.5 BGB</a:t>
            </a:r>
          </a:p>
          <a:p>
            <a:pPr marL="514350" indent="-514350">
              <a:buFont typeface="Arial" panose="020B0604020202020204" pitchFamily="34" charset="0"/>
              <a:buAutoNum type="arabicPeriod"/>
            </a:pPr>
            <a:r>
              <a:rPr lang="de-DE" dirty="0"/>
              <a:t>freiheitsentziehenden Unterbringung, freiheitsentziehenden Maßnahme oder ärztlichen Zwangsmaßnahme bei Volljährigen nach den Landesgesetzen  über die Unterbringung psychisch Kranker betreffen (Unterbringungsmaßnahme)</a:t>
            </a:r>
          </a:p>
          <a:p>
            <a:pPr marL="0" indent="0">
              <a:buNone/>
            </a:pPr>
            <a:r>
              <a:rPr lang="de-DE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4438629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e-DE" b="1" dirty="0"/>
              <a:t>Unterbringungsverfahren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de-DE" sz="2500" b="1" dirty="0"/>
              <a:t>Nach § 312 Nr. 1 </a:t>
            </a:r>
            <a:r>
              <a:rPr lang="de-DE" sz="2500" b="1" dirty="0" err="1"/>
              <a:t>FamFG</a:t>
            </a:r>
            <a:r>
              <a:rPr lang="de-DE" sz="2500" b="1" dirty="0"/>
              <a:t> sind Verfahren erfasst, die die Genehmigung einer Unterbringung eines Betreuers oder Bevollmächtigten gem. § 1831 Abs. 1, 2 und 5 BGB betreffen</a:t>
            </a:r>
          </a:p>
          <a:p>
            <a:r>
              <a:rPr lang="de-DE" sz="2500" b="1" dirty="0"/>
              <a:t>Nach § 312 Nr. 2 </a:t>
            </a:r>
            <a:r>
              <a:rPr lang="de-DE" sz="2500" b="1" dirty="0" err="1"/>
              <a:t>FamFG</a:t>
            </a:r>
            <a:r>
              <a:rPr lang="de-DE" sz="2500" b="1" dirty="0"/>
              <a:t> sind Genehmigungsverfahren aufgeführt, die freiheitsentziehende Maßnahmen durch den Betreuer oder Bevollmächtigten gem. § 1831 Abs. 4 und 5 BGB zum Gegenstand haben</a:t>
            </a:r>
          </a:p>
          <a:p>
            <a:r>
              <a:rPr lang="de-DE" sz="2500" b="1" dirty="0"/>
              <a:t>In den Anwendungsbereich des § 312 Nr. 2 </a:t>
            </a:r>
            <a:r>
              <a:rPr lang="de-DE" sz="2500" b="1" dirty="0" err="1"/>
              <a:t>FamFG</a:t>
            </a:r>
            <a:r>
              <a:rPr lang="de-DE" sz="2500" b="1" dirty="0"/>
              <a:t> fallen auch Entscheidungen des Ehegatten und Lebenspartner (§21 </a:t>
            </a:r>
            <a:r>
              <a:rPr lang="de-DE" sz="2500" b="1" dirty="0" err="1"/>
              <a:t>LPartG</a:t>
            </a:r>
            <a:r>
              <a:rPr lang="de-DE" sz="2500" b="1" dirty="0"/>
              <a:t>) nach §  1358 Abs. 1 Nr. 3, Abs.6 BGB </a:t>
            </a:r>
            <a:r>
              <a:rPr lang="de-DE" sz="2500" b="1" dirty="0" err="1"/>
              <a:t>i.V.m</a:t>
            </a:r>
            <a:r>
              <a:rPr lang="de-DE" sz="2500" b="1" dirty="0"/>
              <a:t>. § 1831 Abs. 4 u. 2 BGB </a:t>
            </a:r>
            <a:r>
              <a:rPr lang="de-DE" sz="2500" b="1" dirty="0">
                <a:solidFill>
                  <a:srgbClr val="FF0000"/>
                </a:solidFill>
              </a:rPr>
              <a:t>(Ehegattennotvertretungsrecht !!!) Achtung!!! In diesem Fall darf die Dauer der Maßnahme im Einzelfall 6 Wochen nicht überschreiten !!!</a:t>
            </a:r>
          </a:p>
          <a:p>
            <a:r>
              <a:rPr lang="de-DE" sz="2500" b="1" dirty="0"/>
              <a:t>Unterbringungssachen nach § 312 Nr. 3 </a:t>
            </a:r>
            <a:r>
              <a:rPr lang="de-DE" sz="2500" b="1" dirty="0" err="1"/>
              <a:t>FamFG</a:t>
            </a:r>
            <a:r>
              <a:rPr lang="de-DE" sz="2500" b="1" dirty="0"/>
              <a:t> sind ebenso Genehmigungsverfahren hinsichtlich der Einwilligung eines Betreuers oder Bevollmächtigten in eine ärztliche Zwangsmaßnahme im Rahmen eines stationären Aufenthalts in einem Krankenhaus, einschließlich einer Verbringung in ein solches.</a:t>
            </a:r>
          </a:p>
          <a:p>
            <a:endParaRPr lang="de-DE" sz="2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854889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e-DE" b="1" dirty="0"/>
              <a:t>Unterbringungsverfahren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de-DE" sz="2600" b="1" dirty="0"/>
              <a:t>Nach § 312 Nr. 4 </a:t>
            </a:r>
            <a:r>
              <a:rPr lang="de-DE" sz="2600" b="1" dirty="0" err="1"/>
              <a:t>FamFG</a:t>
            </a:r>
            <a:r>
              <a:rPr lang="de-DE" sz="2600" b="1" dirty="0"/>
              <a:t> sind Unterbringungssachen auch Verfahren, die </a:t>
            </a:r>
            <a:r>
              <a:rPr lang="de-DE" sz="2600" b="1" u="sng" dirty="0"/>
              <a:t>die Anordnung </a:t>
            </a:r>
            <a:r>
              <a:rPr lang="de-DE" sz="2600" b="1" dirty="0"/>
              <a:t>oder Ablehnung einer Unterbringung, freiheitsentziehenden Maßnahme oder ärztlichen Zwangsmaßnahme bei Volljährigen nach den Landesgesetzen über die Unterbringung Psychisch Kranker betreffen</a:t>
            </a:r>
          </a:p>
          <a:p>
            <a:r>
              <a:rPr lang="de-DE" sz="2600" b="1" dirty="0"/>
              <a:t>Durch die Aufnahme der freiheitsentziehenden Maßnahmen in den Katalog des § 312 Nr. 4 </a:t>
            </a:r>
            <a:r>
              <a:rPr lang="de-DE" sz="2600" b="1" dirty="0" err="1"/>
              <a:t>FamFG</a:t>
            </a:r>
            <a:r>
              <a:rPr lang="de-DE" sz="2600" b="1" dirty="0"/>
              <a:t> sind verfassungsrechtliche Anforderungen insbesondere des Richtervorbehalts umgesetzt worden. Diese hatte das Bundesverfassungsgericht für Fixierungsanordnungen im Rahmen der öffentlich-rechtlichen Unterbringung aufgestellt ( BVerfG 24.07. 2018). Das Gericht hatte zudem verschiedene landesgesetzliche  Vorschriften zur Zwangsbehandlung für verfassungswidrig erklärt.</a:t>
            </a:r>
          </a:p>
          <a:p>
            <a:r>
              <a:rPr lang="de-DE" sz="2600" b="1" dirty="0"/>
              <a:t>Für das Bundesland Berlin gilt das Gesetz über die Hilfen und Schutzmaßnahmen bei psychischen Krankheiten</a:t>
            </a:r>
            <a:r>
              <a:rPr lang="de-DE" sz="2600" b="1" dirty="0">
                <a:solidFill>
                  <a:srgbClr val="FF0000"/>
                </a:solidFill>
              </a:rPr>
              <a:t>(</a:t>
            </a:r>
            <a:r>
              <a:rPr lang="de-DE" sz="2600" b="1" dirty="0" err="1">
                <a:solidFill>
                  <a:srgbClr val="FF0000"/>
                </a:solidFill>
              </a:rPr>
              <a:t>PsychKG</a:t>
            </a:r>
            <a:r>
              <a:rPr lang="de-DE" sz="2600" b="1" dirty="0">
                <a:solidFill>
                  <a:srgbClr val="FF0000"/>
                </a:solidFill>
              </a:rPr>
              <a:t>) </a:t>
            </a:r>
            <a:r>
              <a:rPr lang="de-DE" sz="2600" b="1" dirty="0"/>
              <a:t>vom 17.06.2016 zuletzt geändert durch Gesetz vom 27.09. 2021</a:t>
            </a:r>
          </a:p>
          <a:p>
            <a:pPr marL="0" indent="0">
              <a:buNone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7035055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e-DE" b="1" dirty="0"/>
              <a:t>Unterbringungsverfahren/</a:t>
            </a:r>
            <a:r>
              <a:rPr lang="de-DE" b="1" dirty="0" err="1"/>
              <a:t>PsychKG</a:t>
            </a:r>
            <a:endParaRPr lang="de-DE" b="1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dirty="0"/>
              <a:t>Das </a:t>
            </a:r>
            <a:r>
              <a:rPr lang="de-DE" dirty="0" err="1"/>
              <a:t>PsychKG</a:t>
            </a:r>
            <a:r>
              <a:rPr lang="de-DE" dirty="0"/>
              <a:t> </a:t>
            </a:r>
            <a:r>
              <a:rPr lang="de-DE" dirty="0" err="1"/>
              <a:t>d.L.regelt</a:t>
            </a:r>
            <a:r>
              <a:rPr lang="de-DE" dirty="0"/>
              <a:t> die materiellrechtlichen Voraussetzungen für die Zulässigkeit der jeweiligen  Unterbringungsmaßnahmen.</a:t>
            </a:r>
          </a:p>
        </p:txBody>
      </p:sp>
    </p:spTree>
    <p:extLst>
      <p:ext uri="{BB962C8B-B14F-4D97-AF65-F5344CB8AC3E}">
        <p14:creationId xmlns:p14="http://schemas.microsoft.com/office/powerpoint/2010/main" val="15131722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775855" y="350982"/>
            <a:ext cx="10658763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4000" b="1" dirty="0">
                <a:latin typeface="Arial Narrow" panose="020B0606020202030204" pitchFamily="34" charset="0"/>
              </a:rPr>
              <a:t>Unterbringungsverfahren</a:t>
            </a:r>
          </a:p>
          <a:p>
            <a:pPr algn="ctr"/>
            <a:endParaRPr lang="de-DE" sz="4000" b="1" dirty="0">
              <a:latin typeface="Arial Narrow" panose="020B0606020202030204" pitchFamily="34" charset="0"/>
            </a:endParaRPr>
          </a:p>
          <a:p>
            <a:endParaRPr lang="de-DE" sz="2800" dirty="0">
              <a:latin typeface="Arial Narrow" panose="020B0606020202030204" pitchFamily="34" charset="0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406400" y="1191199"/>
            <a:ext cx="3306619" cy="2246769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de-DE" sz="2000" b="1" dirty="0">
                <a:latin typeface="Arial Narrow" panose="020B0606020202030204" pitchFamily="34" charset="0"/>
              </a:rPr>
              <a:t>Freiheitsentziehende Unterbringung</a:t>
            </a:r>
          </a:p>
          <a:p>
            <a:pPr algn="ctr"/>
            <a:endParaRPr lang="de-DE" sz="2000" b="1" dirty="0">
              <a:latin typeface="Arial Narrow" panose="020B0606020202030204" pitchFamily="34" charset="0"/>
            </a:endParaRP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de-DE" sz="2000" dirty="0">
                <a:latin typeface="Arial Narrow" panose="020B0606020202030204" pitchFamily="34" charset="0"/>
              </a:rPr>
              <a:t>In einer Einrichtung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de-DE" sz="2000" dirty="0">
                <a:latin typeface="Arial Narrow" panose="020B0606020202030204" pitchFamily="34" charset="0"/>
              </a:rPr>
              <a:t>Nach BGB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de-DE" sz="2000" dirty="0">
                <a:latin typeface="Arial Narrow" panose="020B0606020202030204" pitchFamily="34" charset="0"/>
              </a:rPr>
              <a:t>Nach </a:t>
            </a:r>
            <a:r>
              <a:rPr lang="de-DE" sz="2000" dirty="0" err="1">
                <a:latin typeface="Arial Narrow" panose="020B0606020202030204" pitchFamily="34" charset="0"/>
              </a:rPr>
              <a:t>PsychKG</a:t>
            </a:r>
            <a:endParaRPr lang="de-DE" sz="2000" dirty="0">
              <a:latin typeface="Arial Narrow" panose="020B0606020202030204" pitchFamily="34" charset="0"/>
            </a:endParaRPr>
          </a:p>
          <a:p>
            <a:endParaRPr lang="de-DE" sz="2000" dirty="0">
              <a:latin typeface="Arial Narrow" panose="020B0606020202030204" pitchFamily="34" charset="0"/>
            </a:endParaRPr>
          </a:p>
        </p:txBody>
      </p:sp>
      <p:sp>
        <p:nvSpPr>
          <p:cNvPr id="4" name="Textfeld 3"/>
          <p:cNvSpPr txBox="1"/>
          <p:nvPr/>
        </p:nvSpPr>
        <p:spPr>
          <a:xfrm>
            <a:off x="4059382" y="1191198"/>
            <a:ext cx="3482109" cy="2246769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de-DE" sz="2000" b="1" dirty="0">
                <a:latin typeface="Arial Narrow" panose="020B0606020202030204" pitchFamily="34" charset="0"/>
              </a:rPr>
              <a:t>Freiheitsentziehende Maßnahmen</a:t>
            </a:r>
          </a:p>
          <a:p>
            <a:pPr algn="ctr"/>
            <a:endParaRPr lang="de-DE" sz="2000" b="1" dirty="0">
              <a:latin typeface="Arial Narrow" panose="020B0606020202030204" pitchFamily="34" charset="0"/>
            </a:endParaRP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de-DE" sz="2000" dirty="0">
                <a:latin typeface="Arial Narrow" panose="020B0606020202030204" pitchFamily="34" charset="0"/>
              </a:rPr>
              <a:t>z.B. Fixierung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de-DE" sz="2000" dirty="0">
                <a:latin typeface="Arial Narrow" panose="020B0606020202030204" pitchFamily="34" charset="0"/>
              </a:rPr>
              <a:t>Nach BGB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endParaRPr lang="de-DE" sz="2000" dirty="0">
              <a:latin typeface="Arial Narrow" panose="020B0606020202030204" pitchFamily="34" charset="0"/>
            </a:endParaRPr>
          </a:p>
          <a:p>
            <a:endParaRPr lang="de-DE" sz="2000" dirty="0">
              <a:latin typeface="Arial Narrow" panose="020B0606020202030204" pitchFamily="34" charset="0"/>
            </a:endParaRPr>
          </a:p>
        </p:txBody>
      </p:sp>
      <p:sp>
        <p:nvSpPr>
          <p:cNvPr id="5" name="Textfeld 4"/>
          <p:cNvSpPr txBox="1"/>
          <p:nvPr/>
        </p:nvSpPr>
        <p:spPr>
          <a:xfrm>
            <a:off x="7887854" y="1191197"/>
            <a:ext cx="3232727" cy="2246769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de-DE" sz="2000" b="1" dirty="0">
                <a:latin typeface="Arial Narrow" panose="020B0606020202030204" pitchFamily="34" charset="0"/>
              </a:rPr>
              <a:t>Ärztliche    Zwangsmaßnahmen</a:t>
            </a:r>
          </a:p>
          <a:p>
            <a:pPr algn="ctr"/>
            <a:endParaRPr lang="de-DE" sz="2000" b="1" dirty="0">
              <a:latin typeface="Arial Narrow" panose="020B0606020202030204" pitchFamily="34" charset="0"/>
            </a:endParaRP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de-DE" sz="2000" dirty="0">
                <a:latin typeface="Arial Narrow" panose="020B0606020202030204" pitchFamily="34" charset="0"/>
              </a:rPr>
              <a:t>z.B. Zwangsmedikation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de-DE" sz="2000" dirty="0">
                <a:latin typeface="Arial Narrow" panose="020B0606020202030204" pitchFamily="34" charset="0"/>
              </a:rPr>
              <a:t>Nach BGB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endParaRPr lang="de-DE" sz="2000" dirty="0">
              <a:latin typeface="Arial Narrow" panose="020B0606020202030204" pitchFamily="34" charset="0"/>
            </a:endParaRPr>
          </a:p>
          <a:p>
            <a:endParaRPr lang="de-DE" sz="2000" dirty="0">
              <a:latin typeface="Arial Narrow" panose="020B0606020202030204" pitchFamily="34" charset="0"/>
            </a:endParaRPr>
          </a:p>
        </p:txBody>
      </p:sp>
      <p:sp>
        <p:nvSpPr>
          <p:cNvPr id="6" name="Textfeld 5"/>
          <p:cNvSpPr txBox="1"/>
          <p:nvPr/>
        </p:nvSpPr>
        <p:spPr>
          <a:xfrm>
            <a:off x="489527" y="4378036"/>
            <a:ext cx="8349673" cy="1015663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Ø"/>
            </a:pPr>
            <a:r>
              <a:rPr lang="de-DE" sz="2000" dirty="0">
                <a:latin typeface="Arial Narrow" panose="020B0606020202030204" pitchFamily="34" charset="0"/>
              </a:rPr>
              <a:t>Geregelt in §§ 1831, 1832 BGB und in den </a:t>
            </a:r>
            <a:r>
              <a:rPr lang="de-DE" sz="2000" dirty="0" err="1">
                <a:latin typeface="Arial Narrow" panose="020B0606020202030204" pitchFamily="34" charset="0"/>
              </a:rPr>
              <a:t>PsychKG</a:t>
            </a:r>
            <a:r>
              <a:rPr lang="de-DE" sz="2000" dirty="0">
                <a:latin typeface="Arial Narrow" panose="020B0606020202030204" pitchFamily="34" charset="0"/>
              </a:rPr>
              <a:t> der Länder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de-DE" sz="2000" dirty="0">
                <a:latin typeface="Arial Narrow" panose="020B0606020202030204" pitchFamily="34" charset="0"/>
              </a:rPr>
              <a:t>Verfahren in §§ 317 ff. </a:t>
            </a:r>
            <a:r>
              <a:rPr lang="de-DE" sz="2000" dirty="0" err="1">
                <a:latin typeface="Arial Narrow" panose="020B0606020202030204" pitchFamily="34" charset="0"/>
              </a:rPr>
              <a:t>FamFG</a:t>
            </a:r>
            <a:endParaRPr lang="de-DE" sz="2000" dirty="0">
              <a:latin typeface="Arial Narrow" panose="020B0606020202030204" pitchFamily="34" charset="0"/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de-DE" sz="2000" dirty="0">
                <a:latin typeface="Arial Narrow" panose="020B0606020202030204" pitchFamily="34" charset="0"/>
              </a:rPr>
              <a:t>Unterbringungsmaßnahmen sind immer befristet</a:t>
            </a:r>
          </a:p>
        </p:txBody>
      </p:sp>
    </p:spTree>
    <p:extLst>
      <p:ext uri="{BB962C8B-B14F-4D97-AF65-F5344CB8AC3E}">
        <p14:creationId xmlns:p14="http://schemas.microsoft.com/office/powerpoint/2010/main" val="277256070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e-DE" b="1" dirty="0"/>
              <a:t>Örtliche Zuständigkeit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de-DE" dirty="0"/>
              <a:t>Gem. § 313 Abs.1 ist für zivilrechtliche Unterbringungen (nach § 312 Nr. 1-3 </a:t>
            </a:r>
            <a:r>
              <a:rPr lang="de-DE" dirty="0" err="1"/>
              <a:t>FamFG</a:t>
            </a:r>
            <a:r>
              <a:rPr lang="de-DE" dirty="0"/>
              <a:t>) folgende Rangfolge zu beachten:</a:t>
            </a:r>
          </a:p>
          <a:p>
            <a:r>
              <a:rPr lang="de-DE" dirty="0"/>
              <a:t>1. das Gericht, bei dem ein Verfahren zur Bestellung eines Betreuers eingeleitet oder das Betreuungsverfahren anhängig ist</a:t>
            </a:r>
          </a:p>
          <a:p>
            <a:r>
              <a:rPr lang="de-DE" dirty="0"/>
              <a:t>2. das Gericht, in dessen Bezirk der Betroffene seinen gewöhnlichen Aufenthalt hat</a:t>
            </a:r>
          </a:p>
          <a:p>
            <a:r>
              <a:rPr lang="de-DE" dirty="0"/>
              <a:t>3. das Gericht, in dessen Bezirk das Bedürfnis für die Unterbringungsmaßnahme hervortritt</a:t>
            </a:r>
          </a:p>
          <a:p>
            <a:r>
              <a:rPr lang="de-DE" dirty="0"/>
              <a:t>4. das Amtsgericht Schöneberg in Berlin, wenn der Betroffene Deutscher ist</a:t>
            </a:r>
          </a:p>
        </p:txBody>
      </p:sp>
    </p:spTree>
    <p:extLst>
      <p:ext uri="{BB962C8B-B14F-4D97-AF65-F5344CB8AC3E}">
        <p14:creationId xmlns:p14="http://schemas.microsoft.com/office/powerpoint/2010/main" val="75114810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e-DE" b="1" dirty="0"/>
              <a:t>Örtliche Zuständigkeit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de-DE" sz="2400" b="1" dirty="0"/>
              <a:t>Einstweilige Anordnungen und einstweilige Maßregeln:</a:t>
            </a:r>
          </a:p>
          <a:p>
            <a:pPr marL="0" indent="0">
              <a:buNone/>
            </a:pPr>
            <a:r>
              <a:rPr lang="de-DE" sz="2400" dirty="0"/>
              <a:t>Gem. § 313 Abs. 2 ist auch das Gericht zuständig, in dessen Bezirk das Bedürfnis der Unterbringungsmaßnahme bekannt wird. Das zuständige Gericht soll hiervon benachrichtigt werden.</a:t>
            </a:r>
          </a:p>
          <a:p>
            <a:pPr marL="0" indent="0">
              <a:buNone/>
            </a:pPr>
            <a:endParaRPr lang="de-DE" sz="2400" dirty="0"/>
          </a:p>
          <a:p>
            <a:pPr marL="0" indent="0">
              <a:buNone/>
            </a:pPr>
            <a:r>
              <a:rPr lang="de-DE" sz="2400" b="1" dirty="0"/>
              <a:t>Freiheitsentziehende Unterbringung nach dem </a:t>
            </a:r>
            <a:r>
              <a:rPr lang="de-DE" sz="2400" b="1" dirty="0" err="1"/>
              <a:t>PsychKG</a:t>
            </a:r>
            <a:r>
              <a:rPr lang="de-DE" sz="2400" b="1" dirty="0"/>
              <a:t> </a:t>
            </a:r>
            <a:r>
              <a:rPr lang="de-DE" sz="2400" b="1" dirty="0" err="1"/>
              <a:t>d.L</a:t>
            </a:r>
            <a:r>
              <a:rPr lang="de-DE" sz="2400" b="1" dirty="0"/>
              <a:t>.</a:t>
            </a:r>
          </a:p>
          <a:p>
            <a:pPr marL="0" indent="0">
              <a:buNone/>
            </a:pPr>
            <a:r>
              <a:rPr lang="de-DE" sz="2400" dirty="0"/>
              <a:t>Ausschließlich zuständig ist gem. § 313 Abs.3 S.1 </a:t>
            </a:r>
            <a:r>
              <a:rPr lang="de-DE" sz="2400" dirty="0" err="1"/>
              <a:t>FamFG</a:t>
            </a:r>
            <a:r>
              <a:rPr lang="de-DE" sz="2400" dirty="0"/>
              <a:t> ist das Gericht, in dessen Bezirk das Bedürfnis für die Unterbringungsmaßnahme hervortritt.</a:t>
            </a:r>
          </a:p>
          <a:p>
            <a:pPr marL="0" indent="0">
              <a:buNone/>
            </a:pPr>
            <a:r>
              <a:rPr lang="de-DE" sz="2400" dirty="0"/>
              <a:t>Befindet sich der Betroffene bereits in einer Einrichtung zur freiheitsentziehenden Unterbringung, ist das Gericht ausschließlich zuständig, in dessen Bezirk die Einrichtung liegt (313 Abs. 3 S. 2 </a:t>
            </a:r>
            <a:r>
              <a:rPr lang="de-DE" sz="2400" dirty="0" err="1"/>
              <a:t>FamFG</a:t>
            </a:r>
            <a:r>
              <a:rPr lang="de-DE" sz="2400" dirty="0"/>
              <a:t>)</a:t>
            </a:r>
          </a:p>
          <a:p>
            <a:pPr marL="0" indent="0">
              <a:buNone/>
            </a:pPr>
            <a:endParaRPr lang="de-DE" dirty="0"/>
          </a:p>
          <a:p>
            <a:pPr marL="0" indent="0" algn="ctr">
              <a:buNone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559519860"/>
      </p:ext>
    </p:extLst>
  </p:cSld>
  <p:clrMapOvr>
    <a:masterClrMapping/>
  </p:clrMapOvr>
</p:sld>
</file>

<file path=ppt/theme/theme1.xml><?xml version="1.0" encoding="utf-8"?>
<a:theme xmlns:a="http://schemas.openxmlformats.org/drawingml/2006/main" name="Segment">
  <a:themeElements>
    <a:clrScheme name="Slice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0</TotalTime>
  <Words>850</Words>
  <Application>Microsoft Office PowerPoint</Application>
  <PresentationFormat>Breitbild</PresentationFormat>
  <Paragraphs>58</Paragraphs>
  <Slides>11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11</vt:i4>
      </vt:variant>
    </vt:vector>
  </HeadingPairs>
  <TitlesOfParts>
    <vt:vector size="17" baseType="lpstr">
      <vt:lpstr>Arial</vt:lpstr>
      <vt:lpstr>Arial Narrow</vt:lpstr>
      <vt:lpstr>Century Gothic</vt:lpstr>
      <vt:lpstr>Wingdings</vt:lpstr>
      <vt:lpstr>Wingdings 3</vt:lpstr>
      <vt:lpstr>Segment</vt:lpstr>
      <vt:lpstr>Unterbringungen</vt:lpstr>
      <vt:lpstr>Unterbringungsverfahren</vt:lpstr>
      <vt:lpstr>Unterbringungsverfahren</vt:lpstr>
      <vt:lpstr>Unterbringungsverfahren</vt:lpstr>
      <vt:lpstr>Unterbringungsverfahren</vt:lpstr>
      <vt:lpstr>Unterbringungsverfahren/PsychKG</vt:lpstr>
      <vt:lpstr>PowerPoint-Präsentation</vt:lpstr>
      <vt:lpstr>Örtliche Zuständigkeit</vt:lpstr>
      <vt:lpstr>Örtliche Zuständigkeit</vt:lpstr>
      <vt:lpstr>Eilige einstweilige Anordnung nach § 332 FamFG bei gesteigerter Dringlichkeit</vt:lpstr>
      <vt:lpstr>Dauer der Unterbringung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Unterbringungen</dc:title>
  <dc:creator>Neuendorf-Schulz, Simone</dc:creator>
  <cp:lastModifiedBy>Neuendorf-Schulz, Simone</cp:lastModifiedBy>
  <cp:revision>1</cp:revision>
  <dcterms:created xsi:type="dcterms:W3CDTF">2024-12-12T10:57:50Z</dcterms:created>
  <dcterms:modified xsi:type="dcterms:W3CDTF">2024-12-12T11:03:44Z</dcterms:modified>
</cp:coreProperties>
</file>