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03" r:id="rId2"/>
    <p:sldId id="404" r:id="rId3"/>
    <p:sldId id="405" r:id="rId4"/>
    <p:sldId id="406" r:id="rId5"/>
    <p:sldId id="407" r:id="rId6"/>
    <p:sldId id="408" r:id="rId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81" d="100"/>
          <a:sy n="81" d="100"/>
        </p:scale>
        <p:origin x="120" y="1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Titelmasterformat durch Klicken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9122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Date Placeholder 2"/>
          <p:cNvSpPr>
            <a:spLocks noGrp="1"/>
          </p:cNvSpPr>
          <p:nvPr>
            <p:ph type="dt" sz="half" idx="10"/>
          </p:nvPr>
        </p:nvSpPr>
        <p:spPr/>
        <p:txBody>
          <a:bodyPr/>
          <a:lstStyle/>
          <a:p>
            <a:fld id="{1317EEDE-9A0F-4F4C-9483-37B287FACD18}" type="datetimeFigureOut">
              <a:rPr lang="de-DE" smtClean="0"/>
              <a:t>10.05.2026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418066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190842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82121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651222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27130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612911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8119936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873517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nchor="ct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66601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214725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317EEDE-9A0F-4F4C-9483-37B287FACD18}" type="datetimeFigureOut">
              <a:rPr lang="de-DE" smtClean="0"/>
              <a:t>10.05.2026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629855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317EEDE-9A0F-4F4C-9483-37B287FACD18}" type="datetimeFigureOut">
              <a:rPr lang="de-DE" smtClean="0"/>
              <a:t>10.05.2026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18997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1317EEDE-9A0F-4F4C-9483-37B287FACD18}" type="datetimeFigureOut">
              <a:rPr lang="de-DE" smtClean="0"/>
              <a:t>10.05.2026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375197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17EEDE-9A0F-4F4C-9483-37B287FACD18}" type="datetimeFigureOut">
              <a:rPr lang="de-DE" smtClean="0"/>
              <a:t>10.05.2026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50307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Titelmasterformat durch Klicken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317EEDE-9A0F-4F4C-9483-37B287FACD18}" type="datetimeFigureOut">
              <a:rPr lang="de-DE" smtClean="0"/>
              <a:t>10.05.2026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985711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Titelmasterformat durch Klicken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317EEDE-9A0F-4F4C-9483-37B287FACD18}" type="datetimeFigureOut">
              <a:rPr lang="de-DE" smtClean="0"/>
              <a:t>10.05.2026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809715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317EEDE-9A0F-4F4C-9483-37B287FACD18}" type="datetimeFigureOut">
              <a:rPr lang="de-DE" smtClean="0"/>
              <a:t>10.05.2026</a:t>
            </a:fld>
            <a:endParaRPr lang="de-DE"/>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de-DE"/>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7E79344-8BBB-424A-A73A-F5C83737747D}" type="slidenum">
              <a:rPr lang="de-DE" smtClean="0"/>
              <a:t>‹Nr.›</a:t>
            </a:fld>
            <a:endParaRPr lang="de-DE"/>
          </a:p>
        </p:txBody>
      </p:sp>
    </p:spTree>
    <p:extLst>
      <p:ext uri="{BB962C8B-B14F-4D97-AF65-F5344CB8AC3E}">
        <p14:creationId xmlns:p14="http://schemas.microsoft.com/office/powerpoint/2010/main" val="11400785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scene3d>
            <a:camera prst="isometricTopUp"/>
            <a:lightRig rig="threePt" dir="t"/>
          </a:scene3d>
        </p:spPr>
        <p:txBody>
          <a:bodyPr>
            <a:normAutofit/>
          </a:bodyPr>
          <a:lstStyle/>
          <a:p>
            <a:r>
              <a:rPr lang="de-DE" sz="3600" b="1" dirty="0">
                <a:solidFill>
                  <a:schemeClr val="bg1"/>
                </a:solidFill>
                <a:latin typeface=" Arial Narrow"/>
              </a:rPr>
              <a:t>Darf ein Betreuer alles ???</a:t>
            </a:r>
          </a:p>
        </p:txBody>
      </p:sp>
      <p:sp>
        <p:nvSpPr>
          <p:cNvPr id="3" name="Untertitel 2"/>
          <p:cNvSpPr>
            <a:spLocks noGrp="1"/>
          </p:cNvSpPr>
          <p:nvPr>
            <p:ph type="subTitle" idx="1"/>
          </p:nvPr>
        </p:nvSpPr>
        <p:spPr/>
        <p:txBody>
          <a:bodyPr/>
          <a:lstStyle/>
          <a:p>
            <a:endParaRPr lang="de-DE"/>
          </a:p>
        </p:txBody>
      </p:sp>
    </p:spTree>
    <p:extLst>
      <p:ext uri="{BB962C8B-B14F-4D97-AF65-F5344CB8AC3E}">
        <p14:creationId xmlns:p14="http://schemas.microsoft.com/office/powerpoint/2010/main" val="1658145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solidFill>
                  <a:schemeClr val="bg1"/>
                </a:solidFill>
                <a:latin typeface=" Arial Narrow"/>
              </a:rPr>
              <a:t>Aufsicht durch das Betreuungsgericht</a:t>
            </a:r>
          </a:p>
        </p:txBody>
      </p:sp>
      <p:sp>
        <p:nvSpPr>
          <p:cNvPr id="3" name="Inhaltsplatzhalter 2"/>
          <p:cNvSpPr>
            <a:spLocks noGrp="1"/>
          </p:cNvSpPr>
          <p:nvPr>
            <p:ph idx="1"/>
          </p:nvPr>
        </p:nvSpPr>
        <p:spPr/>
        <p:txBody>
          <a:bodyPr>
            <a:noAutofit/>
          </a:bodyPr>
          <a:lstStyle/>
          <a:p>
            <a:r>
              <a:rPr lang="de-DE" b="1" dirty="0">
                <a:solidFill>
                  <a:schemeClr val="bg1"/>
                </a:solidFill>
                <a:latin typeface=" Arial Narrow"/>
              </a:rPr>
              <a:t>Das Betreuungsgericht führt gem. § 1862 BGB die Aufsicht über die gesamte Tätigkeit des Betreuers. Es hat auf die Einhaltung der Pflichten des Betreuers zum Wohle der/des Betreuten zu achten.</a:t>
            </a:r>
          </a:p>
          <a:p>
            <a:r>
              <a:rPr lang="de-DE" b="1" dirty="0">
                <a:solidFill>
                  <a:schemeClr val="bg1"/>
                </a:solidFill>
                <a:latin typeface=" Arial Narrow"/>
              </a:rPr>
              <a:t>Das Betreuungsgericht hat gegen Pflichtwidrigkeiten des Betreuers mit geeigneten Geboten und Verboten einzuschreiten (§1862 Abs. 3 BGB). Sollten diese nicht befolgt werden, kann das Gericht Zwangsgelder festsetzen.</a:t>
            </a:r>
          </a:p>
          <a:p>
            <a:r>
              <a:rPr lang="de-DE" b="1" dirty="0">
                <a:solidFill>
                  <a:schemeClr val="bg1"/>
                </a:solidFill>
                <a:latin typeface=" Arial Narrow"/>
              </a:rPr>
              <a:t>Das Betreuungsgericht hat im Falle von pflichtwidrigem Verhalten den Betroffenen persönlich, soweit möglich und notwendig, anzuhören.</a:t>
            </a:r>
          </a:p>
          <a:p>
            <a:r>
              <a:rPr lang="de-DE" b="1" dirty="0">
                <a:solidFill>
                  <a:schemeClr val="bg1"/>
                </a:solidFill>
                <a:latin typeface=" Arial Narrow"/>
              </a:rPr>
              <a:t>Sollte ein Betreuer in dringenden Fällen noch nicht bestellt werden können oder der eingesetzte Betreuer konnte seinen Pflichten nicht nachkommen </a:t>
            </a:r>
          </a:p>
          <a:p>
            <a:pPr marL="0" indent="0">
              <a:buNone/>
            </a:pPr>
            <a:r>
              <a:rPr lang="de-DE" b="1" dirty="0">
                <a:solidFill>
                  <a:schemeClr val="bg1"/>
                </a:solidFill>
                <a:latin typeface=" Arial Narrow"/>
              </a:rPr>
              <a:t>    (war daran gehindert diese zu erfüllen), so hat das Betreuungsgericht die</a:t>
            </a:r>
          </a:p>
          <a:p>
            <a:pPr marL="0" indent="0">
              <a:buNone/>
            </a:pPr>
            <a:r>
              <a:rPr lang="de-DE" b="1" dirty="0">
                <a:solidFill>
                  <a:schemeClr val="bg1"/>
                </a:solidFill>
                <a:latin typeface=" Arial Narrow"/>
              </a:rPr>
              <a:t>    dringend erforderlichen Maßnahmen zu treffen(§ 1867 BGB).</a:t>
            </a:r>
          </a:p>
        </p:txBody>
      </p:sp>
    </p:spTree>
    <p:extLst>
      <p:ext uri="{BB962C8B-B14F-4D97-AF65-F5344CB8AC3E}">
        <p14:creationId xmlns:p14="http://schemas.microsoft.com/office/powerpoint/2010/main" val="968504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08364" y="748145"/>
            <a:ext cx="10086109" cy="513986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Betreuungsrechtliche Genehmigungen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Bestimmte (Rechts-)Handlungen des Betreuer bedürfen der Genehmigung des Betreuungsgerichts, dies dient zur Absicherung des Betreuten und des Betreuers, der im Zweifel Schadenersatzforderungen gegenüber steht </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Zu beachten ist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gem</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 1836 BGB für den Betreuer das Trennungsgebot: der Betreuer hat das Vermögen des Betreuten von seinem eigenen Vermögen getrennt zu halten (bei ehrenamtlichen Betreuern kann davon abgesehen werden). Der Betreuer darf das Vermögen des Betreuten nicht für sich verwenden! Ebenso sind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Insich</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-Geschäfte verboten (§1824 BGB)!</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1826 BGB: Haftung des Betreuers!</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Einwilligung (vorher); Genehmigung (nachher)</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In § 1849 Abs. 2 BGB sind die Genehmigungsausnahmen aufgezählt</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Funktionelle Zuständigkeit ist geteilt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654856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35709" y="387927"/>
            <a:ext cx="1124065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Richter                                          Rechtspfleger</a:t>
            </a:r>
          </a:p>
        </p:txBody>
      </p:sp>
      <p:sp>
        <p:nvSpPr>
          <p:cNvPr id="3" name="Textfeld 2"/>
          <p:cNvSpPr txBox="1"/>
          <p:nvPr/>
        </p:nvSpPr>
        <p:spPr>
          <a:xfrm>
            <a:off x="637309" y="1505527"/>
            <a:ext cx="4996873" cy="1880771"/>
          </a:xfrm>
          <a:prstGeom prst="rect">
            <a:avLst/>
          </a:prstGeom>
          <a:noFill/>
        </p:spPr>
        <p:txBody>
          <a:bodyPr wrap="square" rtlCol="0">
            <a:spAutoFit/>
          </a:bodyPr>
          <a:lstStyle/>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Ärztliche Maßnahmen (§ 1829 BGB)</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Sterilisation (§ 1830 BGB)</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Unterbringung/freiheitsentziehende Maßnahmen (§ 1831 BGB)</a:t>
            </a:r>
          </a:p>
        </p:txBody>
      </p:sp>
      <p:sp>
        <p:nvSpPr>
          <p:cNvPr id="4" name="Textfeld 3"/>
          <p:cNvSpPr txBox="1"/>
          <p:nvPr/>
        </p:nvSpPr>
        <p:spPr>
          <a:xfrm>
            <a:off x="6853382" y="1505527"/>
            <a:ext cx="5033818" cy="5112425"/>
          </a:xfrm>
          <a:prstGeom prst="rect">
            <a:avLst/>
          </a:prstGeom>
          <a:noFill/>
        </p:spPr>
        <p:txBody>
          <a:bodyPr wrap="square" rtlCol="0">
            <a:spAutoFit/>
          </a:bodyPr>
          <a:lstStyle/>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Erbausschlagung (§ 1851BGB) </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Aufgabe der Mietwohnung (§ 1833 BGB)</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Grundstückskaufvertrag (§§ 1833 (3) Nr. 4;1850 BGB)</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Kündigung eines Sparkontos (§ 1849 BGB)</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Kreditaufnahme zu Lasten des Betreuten (§ 1854 Nr. 2 BGB)</a:t>
            </a:r>
          </a:p>
          <a:p>
            <a:pPr marL="285750" marR="0" lvl="0" indent="-285750" algn="l"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Schenkungen, es sei denn diese ist den Lebensverhältnissen des Betreuten angemessen oder als Gelegenheitsgeschenk üblich (§1854 Nr. 8 BGB)</a:t>
            </a:r>
          </a:p>
        </p:txBody>
      </p:sp>
    </p:spTree>
    <p:extLst>
      <p:ext uri="{BB962C8B-B14F-4D97-AF65-F5344CB8AC3E}">
        <p14:creationId xmlns:p14="http://schemas.microsoft.com/office/powerpoint/2010/main" val="2887459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14400" y="618836"/>
            <a:ext cx="10353964" cy="29238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Betreuerwechsel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geregelt in §§ 1868, 1869 BGB</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Mangelnde Eignung oder anderer wichtiger Grund</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Auf Wunsch des Betroffenen (mit und ohne neuen Vorschlag)</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Ehrenamtlicher Betreuer vorhanden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3" name="Textfeld 2"/>
          <p:cNvSpPr txBox="1"/>
          <p:nvPr/>
        </p:nvSpPr>
        <p:spPr>
          <a:xfrm>
            <a:off x="527050" y="3226774"/>
            <a:ext cx="5357091" cy="3477875"/>
          </a:xfrm>
          <a:prstGeom prst="rect">
            <a:avLst/>
          </a:prstGeom>
          <a:noFill/>
          <a:ln w="19050">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Mit Vorschlag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Betroffener schlägt neuen Betreuer vor und wünscht Wechsel</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Zuständig ist Rechtspfleger</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Bindung des Gerichts an Vorschlag des Betroffenen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Ausnahme </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 widerspricht dem Wohl d. Betroffenen</a:t>
            </a: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4" name="Textfeld 3"/>
          <p:cNvSpPr txBox="1"/>
          <p:nvPr/>
        </p:nvSpPr>
        <p:spPr>
          <a:xfrm>
            <a:off x="6091382" y="3226774"/>
            <a:ext cx="5948218" cy="2862322"/>
          </a:xfrm>
          <a:prstGeom prst="rect">
            <a:avLst/>
          </a:prstGeom>
          <a:noFill/>
          <a:ln w="19050">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      </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Ohne Vorschlag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Betroffener wünscht Wechsel, schlägt aber keinen neuen Betreuer vor</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Zuständig ist Richter</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Gericht hat neuen Betreuer auszuwählen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Ggf. Anfrage an Betreuungsbehörde wg. Vorschlag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677760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71055" y="452582"/>
            <a:ext cx="10658763" cy="477053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Ende der Betreuung</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Aufhebung erfolgt durch Beschluss (§ 1871 BGB)</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die Betreuung ist aufzuheben, wenn die Voraussetzungen nicht mehr vorliegen- fällt ein Teil der Voraussetzungen weg, so ist die Betreuung einzuschränken!</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Ablauf der Frist (einstweilige Anordnung)</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Tod des Betroffenen</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Entlassung des Betreuers, wenn der Betroffene den Antrag auf Betreuung selbst gestellt hat (§ 1871(2) S.1 BGB)</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Über die etwaige Verlängerung oder die Aufhebung einer Betreuung muss  spätestens nach 7 Jahren entschieden werden  (§ 295 Abs. 2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801929344"/>
      </p:ext>
    </p:extLst>
  </p:cSld>
  <p:clrMapOvr>
    <a:masterClrMapping/>
  </p:clrMapOvr>
</p:sld>
</file>

<file path=ppt/theme/theme1.xml><?xml version="1.0" encoding="utf-8"?>
<a:theme xmlns:a="http://schemas.openxmlformats.org/drawingml/2006/main" name="Segment">
  <a:themeElements>
    <a:clrScheme name="Segment">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gment">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gment">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0</TotalTime>
  <Words>518</Words>
  <Application>Microsoft Office PowerPoint</Application>
  <PresentationFormat>Breitbild</PresentationFormat>
  <Paragraphs>53</Paragraphs>
  <Slides>6</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6</vt:i4>
      </vt:variant>
    </vt:vector>
  </HeadingPairs>
  <TitlesOfParts>
    <vt:vector size="13" baseType="lpstr">
      <vt:lpstr> Arial Narrow</vt:lpstr>
      <vt:lpstr>Arial</vt:lpstr>
      <vt:lpstr>Arial Narrow</vt:lpstr>
      <vt:lpstr>Century Gothic</vt:lpstr>
      <vt:lpstr>Wingdings</vt:lpstr>
      <vt:lpstr>Wingdings 3</vt:lpstr>
      <vt:lpstr>Segment</vt:lpstr>
      <vt:lpstr>Darf ein Betreuer alles ???</vt:lpstr>
      <vt:lpstr>Aufsicht durch das Betreuungsgericht</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Simmerl-Hübner, Susanne</dc:creator>
  <cp:lastModifiedBy>Simmerl-Hübner, Susanne</cp:lastModifiedBy>
  <cp:revision>2</cp:revision>
  <dcterms:created xsi:type="dcterms:W3CDTF">2026-05-10T16:18:52Z</dcterms:created>
  <dcterms:modified xsi:type="dcterms:W3CDTF">2026-05-10T16:20:45Z</dcterms:modified>
</cp:coreProperties>
</file>