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8" r:id="rId3"/>
    <p:sldId id="258" r:id="rId4"/>
    <p:sldId id="326" r:id="rId5"/>
    <p:sldId id="327" r:id="rId6"/>
    <p:sldId id="328" r:id="rId7"/>
    <p:sldId id="329" r:id="rId8"/>
    <p:sldId id="330" r:id="rId9"/>
    <p:sldId id="314" r:id="rId10"/>
    <p:sldId id="315" r:id="rId11"/>
    <p:sldId id="265" r:id="rId12"/>
    <p:sldId id="331" r:id="rId13"/>
    <p:sldId id="337" r:id="rId14"/>
    <p:sldId id="333" r:id="rId15"/>
    <p:sldId id="334" r:id="rId16"/>
    <p:sldId id="335" r:id="rId17"/>
    <p:sldId id="267" r:id="rId18"/>
    <p:sldId id="269" r:id="rId19"/>
    <p:sldId id="270" r:id="rId20"/>
    <p:sldId id="336" r:id="rId21"/>
    <p:sldId id="338" r:id="rId22"/>
    <p:sldId id="339" r:id="rId23"/>
    <p:sldId id="340" r:id="rId24"/>
    <p:sldId id="320" r:id="rId25"/>
    <p:sldId id="321" r:id="rId26"/>
    <p:sldId id="322" r:id="rId27"/>
    <p:sldId id="323" r:id="rId28"/>
    <p:sldId id="324" r:id="rId29"/>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8F7D"/>
    <a:srgbClr val="EDABDA"/>
    <a:srgbClr val="DEDEDE"/>
    <a:srgbClr val="AAD292"/>
    <a:srgbClr val="F7CAAB"/>
    <a:srgbClr val="FFFFFF"/>
    <a:srgbClr val="F3A36D"/>
    <a:srgbClr val="FDF0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4" autoAdjust="0"/>
    <p:restoredTop sz="94660"/>
  </p:normalViewPr>
  <p:slideViewPr>
    <p:cSldViewPr snapToGrid="0" showGuides="1">
      <p:cViewPr varScale="1">
        <p:scale>
          <a:sx n="67" d="100"/>
          <a:sy n="67" d="100"/>
        </p:scale>
        <p:origin x="61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15.03.2024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24334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15.03.2024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307874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15.03.2024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307669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15.03.2024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668146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4602742D-65CF-43DE-8693-58CD70454AFD}" type="datetimeFigureOut">
              <a:rPr lang="de-DE" smtClean="0"/>
              <a:t>15.03.2024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47129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602742D-65CF-43DE-8693-58CD70454AFD}" type="datetimeFigureOut">
              <a:rPr lang="de-DE" smtClean="0"/>
              <a:t>15.03.2024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168739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602742D-65CF-43DE-8693-58CD70454AFD}" type="datetimeFigureOut">
              <a:rPr lang="de-DE" smtClean="0"/>
              <a:t>15.03.2024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175398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4602742D-65CF-43DE-8693-58CD70454AFD}" type="datetimeFigureOut">
              <a:rPr lang="de-DE" smtClean="0"/>
              <a:t>15.03.2024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1849075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602742D-65CF-43DE-8693-58CD70454AFD}" type="datetimeFigureOut">
              <a:rPr lang="de-DE" smtClean="0"/>
              <a:t>15.03.2024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621387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602742D-65CF-43DE-8693-58CD70454AFD}" type="datetimeFigureOut">
              <a:rPr lang="de-DE" smtClean="0"/>
              <a:t>15.03.2024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462451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602742D-65CF-43DE-8693-58CD70454AFD}" type="datetimeFigureOut">
              <a:rPr lang="de-DE" smtClean="0"/>
              <a:t>15.03.2024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308896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02742D-65CF-43DE-8693-58CD70454AFD}" type="datetimeFigureOut">
              <a:rPr lang="de-DE" smtClean="0"/>
              <a:t>15.03.2024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3B8E0-783E-4E95-B6F5-AE4CEC2704D6}" type="slidenum">
              <a:rPr lang="de-DE" smtClean="0"/>
              <a:t>‹Nr.›</a:t>
            </a:fld>
            <a:endParaRPr lang="de-DE"/>
          </a:p>
        </p:txBody>
      </p:sp>
    </p:spTree>
    <p:extLst>
      <p:ext uri="{BB962C8B-B14F-4D97-AF65-F5344CB8AC3E}">
        <p14:creationId xmlns:p14="http://schemas.microsoft.com/office/powerpoint/2010/main" val="101935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199214" y="1227015"/>
            <a:ext cx="10148340" cy="3640473"/>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dirty="0"/>
              <a:t>Frau Schneider beantragt, durch seinen Prozessbevollmächtigten Rechtsanwalt Müller, den Erlass eines Mahnbescheides gegen Frau Usman aus einer Zahlungsforderung über 1000,00 EUR. Sofern Widerspruch gegen den Mahnbescheid eingelegt wird, soll das Verfahren an das zuständige Prozessgericht abgegeben werden. </a:t>
            </a:r>
          </a:p>
          <a:p>
            <a:r>
              <a:rPr lang="de-DE" dirty="0"/>
              <a:t>Frau Usman legt Widerspruch gegen den Mahnbescheid ein. </a:t>
            </a:r>
          </a:p>
          <a:p>
            <a:r>
              <a:rPr lang="de-DE" dirty="0"/>
              <a:t>Das Verfahren wird an das zuständige Streitgericht abgegeben.</a:t>
            </a:r>
          </a:p>
          <a:p>
            <a:r>
              <a:rPr lang="de-DE" dirty="0"/>
              <a:t>Rechtsanwalt Müller reicht für seine Mandantin Frau Schneider eine Klageerweiterung ein. Die Klageerweiterung ist mit einer Forderungssumme von</a:t>
            </a:r>
          </a:p>
          <a:p>
            <a:r>
              <a:rPr lang="de-DE" dirty="0"/>
              <a:t>550,00 EUR beziffert.</a:t>
            </a:r>
          </a:p>
          <a:p>
            <a:r>
              <a:rPr lang="de-DE" dirty="0"/>
              <a:t>Es findet ein Verhandlungstermin statt in dem streitig Verhandelt wird.</a:t>
            </a:r>
          </a:p>
          <a:p>
            <a:r>
              <a:rPr lang="de-DE" dirty="0"/>
              <a:t>Am Schluss der Sitzung ergeht folgendes Urteil:</a:t>
            </a:r>
          </a:p>
          <a:p>
            <a:r>
              <a:rPr lang="de-DE" dirty="0"/>
              <a:t>„ 1. Die Beklagte wird verurteilt an die Klägerin 1.550,00 EUR zu zahlen…</a:t>
            </a:r>
          </a:p>
          <a:p>
            <a:r>
              <a:rPr lang="de-DE" dirty="0"/>
              <a:t>   2. Die Kosten des Rechtsstreits trägt die Beklagte…..“</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8" name="Gefaltete Ecke 7"/>
          <p:cNvSpPr/>
          <p:nvPr/>
        </p:nvSpPr>
        <p:spPr>
          <a:xfrm>
            <a:off x="1469036" y="4931848"/>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0" name="Gefaltete Ecke 9"/>
          <p:cNvSpPr/>
          <p:nvPr/>
        </p:nvSpPr>
        <p:spPr>
          <a:xfrm rot="20944963">
            <a:off x="3877386" y="5026986"/>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1.Vorschuss-KR</a:t>
            </a:r>
          </a:p>
        </p:txBody>
      </p:sp>
      <p:sp>
        <p:nvSpPr>
          <p:cNvPr id="12" name="Gefaltete Ecke 11"/>
          <p:cNvSpPr/>
          <p:nvPr/>
        </p:nvSpPr>
        <p:spPr>
          <a:xfrm>
            <a:off x="9434757" y="5030303"/>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3200" b="1" dirty="0" smtClean="0">
                <a:solidFill>
                  <a:schemeClr val="tx1"/>
                </a:solidFill>
                <a:latin typeface="MV Boli" panose="02000500030200090000" pitchFamily="2" charset="0"/>
                <a:cs typeface="MV Boli" panose="02000500030200090000" pitchFamily="2" charset="0"/>
              </a:rPr>
              <a:t>4</a:t>
            </a:r>
            <a:endParaRPr lang="de-DE" sz="3200" b="1" dirty="0">
              <a:solidFill>
                <a:schemeClr val="tx1"/>
              </a:solidFill>
              <a:latin typeface="MV Boli" panose="02000500030200090000" pitchFamily="2" charset="0"/>
              <a:cs typeface="MV Boli" panose="02000500030200090000" pitchFamily="2" charset="0"/>
            </a:endParaRPr>
          </a:p>
        </p:txBody>
      </p:sp>
      <p:sp>
        <p:nvSpPr>
          <p:cNvPr id="13" name="Gefaltete Ecke 12"/>
          <p:cNvSpPr/>
          <p:nvPr/>
        </p:nvSpPr>
        <p:spPr>
          <a:xfrm rot="342799">
            <a:off x="5588186" y="5026985"/>
            <a:ext cx="1573325"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2</a:t>
            </a:r>
            <a:r>
              <a:rPr lang="de-DE" sz="2000" dirty="0" smtClean="0">
                <a:solidFill>
                  <a:schemeClr val="tx1"/>
                </a:solidFill>
                <a:latin typeface="MV Boli" panose="02000500030200090000" pitchFamily="2" charset="0"/>
                <a:cs typeface="MV Boli" panose="02000500030200090000" pitchFamily="2" charset="0"/>
              </a:rPr>
              <a:t>.Vorschuss-KR</a:t>
            </a:r>
          </a:p>
        </p:txBody>
      </p:sp>
      <p:sp>
        <p:nvSpPr>
          <p:cNvPr id="14" name="Gefaltete Ecke 13"/>
          <p:cNvSpPr/>
          <p:nvPr/>
        </p:nvSpPr>
        <p:spPr>
          <a:xfrm>
            <a:off x="7376564" y="5030303"/>
            <a:ext cx="1573325"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KR- Klage-erweiterung</a:t>
            </a:r>
          </a:p>
        </p:txBody>
      </p:sp>
    </p:spTree>
    <p:extLst>
      <p:ext uri="{BB962C8B-B14F-4D97-AF65-F5344CB8AC3E}">
        <p14:creationId xmlns:p14="http://schemas.microsoft.com/office/powerpoint/2010/main" val="1477628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500" fill="hold"/>
                                        <p:tgtEl>
                                          <p:spTgt spid="8"/>
                                        </p:tgtEl>
                                        <p:attrNameLst>
                                          <p:attrName>ppt_w</p:attrName>
                                        </p:attrNameLst>
                                      </p:cBhvr>
                                      <p:tavLst>
                                        <p:tav tm="0">
                                          <p:val>
                                            <p:fltVal val="0"/>
                                          </p:val>
                                        </p:tav>
                                        <p:tav tm="100000">
                                          <p:val>
                                            <p:strVal val="#ppt_w"/>
                                          </p:val>
                                        </p:tav>
                                      </p:tavLst>
                                    </p:anim>
                                    <p:anim calcmode="lin" valueType="num">
                                      <p:cBhvr>
                                        <p:cTn id="30" dur="500" fill="hold"/>
                                        <p:tgtEl>
                                          <p:spTgt spid="8"/>
                                        </p:tgtEl>
                                        <p:attrNameLst>
                                          <p:attrName>ppt_h</p:attrName>
                                        </p:attrNameLst>
                                      </p:cBhvr>
                                      <p:tavLst>
                                        <p:tav tm="0">
                                          <p:val>
                                            <p:fltVal val="0"/>
                                          </p:val>
                                        </p:tav>
                                        <p:tav tm="100000">
                                          <p:val>
                                            <p:strVal val="#ppt_h"/>
                                          </p:val>
                                        </p:tav>
                                      </p:tavLst>
                                    </p:anim>
                                    <p:animEffect transition="in" filter="fade">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p:cTn id="36" dur="500" fill="hold"/>
                                        <p:tgtEl>
                                          <p:spTgt spid="10"/>
                                        </p:tgtEl>
                                        <p:attrNameLst>
                                          <p:attrName>ppt_w</p:attrName>
                                        </p:attrNameLst>
                                      </p:cBhvr>
                                      <p:tavLst>
                                        <p:tav tm="0">
                                          <p:val>
                                            <p:fltVal val="0"/>
                                          </p:val>
                                        </p:tav>
                                        <p:tav tm="100000">
                                          <p:val>
                                            <p:strVal val="#ppt_w"/>
                                          </p:val>
                                        </p:tav>
                                      </p:tavLst>
                                    </p:anim>
                                    <p:anim calcmode="lin" valueType="num">
                                      <p:cBhvr>
                                        <p:cTn id="37" dur="500" fill="hold"/>
                                        <p:tgtEl>
                                          <p:spTgt spid="10"/>
                                        </p:tgtEl>
                                        <p:attrNameLst>
                                          <p:attrName>ppt_h</p:attrName>
                                        </p:attrNameLst>
                                      </p:cBhvr>
                                      <p:tavLst>
                                        <p:tav tm="0">
                                          <p:val>
                                            <p:fltVal val="0"/>
                                          </p:val>
                                        </p:tav>
                                        <p:tav tm="100000">
                                          <p:val>
                                            <p:strVal val="#ppt_h"/>
                                          </p:val>
                                        </p:tav>
                                      </p:tavLst>
                                    </p:anim>
                                    <p:animEffect transition="in" filter="fade">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500" fill="hold"/>
                                        <p:tgtEl>
                                          <p:spTgt spid="13"/>
                                        </p:tgtEl>
                                        <p:attrNameLst>
                                          <p:attrName>ppt_w</p:attrName>
                                        </p:attrNameLst>
                                      </p:cBhvr>
                                      <p:tavLst>
                                        <p:tav tm="0">
                                          <p:val>
                                            <p:fltVal val="0"/>
                                          </p:val>
                                        </p:tav>
                                        <p:tav tm="100000">
                                          <p:val>
                                            <p:strVal val="#ppt_w"/>
                                          </p:val>
                                        </p:tav>
                                      </p:tavLst>
                                    </p:anim>
                                    <p:anim calcmode="lin" valueType="num">
                                      <p:cBhvr>
                                        <p:cTn id="44" dur="500" fill="hold"/>
                                        <p:tgtEl>
                                          <p:spTgt spid="13"/>
                                        </p:tgtEl>
                                        <p:attrNameLst>
                                          <p:attrName>ppt_h</p:attrName>
                                        </p:attrNameLst>
                                      </p:cBhvr>
                                      <p:tavLst>
                                        <p:tav tm="0">
                                          <p:val>
                                            <p:fltVal val="0"/>
                                          </p:val>
                                        </p:tav>
                                        <p:tav tm="100000">
                                          <p:val>
                                            <p:strVal val="#ppt_h"/>
                                          </p:val>
                                        </p:tav>
                                      </p:tavLst>
                                    </p:anim>
                                    <p:animEffect transition="in" filter="fade">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p:cTn id="50" dur="500" fill="hold"/>
                                        <p:tgtEl>
                                          <p:spTgt spid="14"/>
                                        </p:tgtEl>
                                        <p:attrNameLst>
                                          <p:attrName>ppt_w</p:attrName>
                                        </p:attrNameLst>
                                      </p:cBhvr>
                                      <p:tavLst>
                                        <p:tav tm="0">
                                          <p:val>
                                            <p:fltVal val="0"/>
                                          </p:val>
                                        </p:tav>
                                        <p:tav tm="100000">
                                          <p:val>
                                            <p:strVal val="#ppt_w"/>
                                          </p:val>
                                        </p:tav>
                                      </p:tavLst>
                                    </p:anim>
                                    <p:anim calcmode="lin" valueType="num">
                                      <p:cBhvr>
                                        <p:cTn id="51" dur="500" fill="hold"/>
                                        <p:tgtEl>
                                          <p:spTgt spid="14"/>
                                        </p:tgtEl>
                                        <p:attrNameLst>
                                          <p:attrName>ppt_h</p:attrName>
                                        </p:attrNameLst>
                                      </p:cBhvr>
                                      <p:tavLst>
                                        <p:tav tm="0">
                                          <p:val>
                                            <p:fltVal val="0"/>
                                          </p:val>
                                        </p:tav>
                                        <p:tav tm="100000">
                                          <p:val>
                                            <p:strVal val="#ppt_h"/>
                                          </p:val>
                                        </p:tav>
                                      </p:tavLst>
                                    </p:anim>
                                    <p:animEffect transition="in" filter="fade">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26" presetClass="entr" presetSubtype="0"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wipe(down)">
                                      <p:cBhvr>
                                        <p:cTn id="57" dur="580">
                                          <p:stCondLst>
                                            <p:cond delay="0"/>
                                          </p:stCondLst>
                                        </p:cTn>
                                        <p:tgtEl>
                                          <p:spTgt spid="12"/>
                                        </p:tgtEl>
                                      </p:cBhvr>
                                    </p:animEffect>
                                    <p:anim calcmode="lin" valueType="num">
                                      <p:cBhvr>
                                        <p:cTn id="5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63" dur="26">
                                          <p:stCondLst>
                                            <p:cond delay="650"/>
                                          </p:stCondLst>
                                        </p:cTn>
                                        <p:tgtEl>
                                          <p:spTgt spid="12"/>
                                        </p:tgtEl>
                                      </p:cBhvr>
                                      <p:to x="100000" y="60000"/>
                                    </p:animScale>
                                    <p:animScale>
                                      <p:cBhvr>
                                        <p:cTn id="64" dur="166" decel="50000">
                                          <p:stCondLst>
                                            <p:cond delay="676"/>
                                          </p:stCondLst>
                                        </p:cTn>
                                        <p:tgtEl>
                                          <p:spTgt spid="12"/>
                                        </p:tgtEl>
                                      </p:cBhvr>
                                      <p:to x="100000" y="100000"/>
                                    </p:animScale>
                                    <p:animScale>
                                      <p:cBhvr>
                                        <p:cTn id="65" dur="26">
                                          <p:stCondLst>
                                            <p:cond delay="1312"/>
                                          </p:stCondLst>
                                        </p:cTn>
                                        <p:tgtEl>
                                          <p:spTgt spid="12"/>
                                        </p:tgtEl>
                                      </p:cBhvr>
                                      <p:to x="100000" y="80000"/>
                                    </p:animScale>
                                    <p:animScale>
                                      <p:cBhvr>
                                        <p:cTn id="66" dur="166" decel="50000">
                                          <p:stCondLst>
                                            <p:cond delay="1338"/>
                                          </p:stCondLst>
                                        </p:cTn>
                                        <p:tgtEl>
                                          <p:spTgt spid="12"/>
                                        </p:tgtEl>
                                      </p:cBhvr>
                                      <p:to x="100000" y="100000"/>
                                    </p:animScale>
                                    <p:animScale>
                                      <p:cBhvr>
                                        <p:cTn id="67" dur="26">
                                          <p:stCondLst>
                                            <p:cond delay="1642"/>
                                          </p:stCondLst>
                                        </p:cTn>
                                        <p:tgtEl>
                                          <p:spTgt spid="12"/>
                                        </p:tgtEl>
                                      </p:cBhvr>
                                      <p:to x="100000" y="90000"/>
                                    </p:animScale>
                                    <p:animScale>
                                      <p:cBhvr>
                                        <p:cTn id="68" dur="166" decel="50000">
                                          <p:stCondLst>
                                            <p:cond delay="1668"/>
                                          </p:stCondLst>
                                        </p:cTn>
                                        <p:tgtEl>
                                          <p:spTgt spid="12"/>
                                        </p:tgtEl>
                                      </p:cBhvr>
                                      <p:to x="100000" y="100000"/>
                                    </p:animScale>
                                    <p:animScale>
                                      <p:cBhvr>
                                        <p:cTn id="69" dur="26">
                                          <p:stCondLst>
                                            <p:cond delay="1808"/>
                                          </p:stCondLst>
                                        </p:cTn>
                                        <p:tgtEl>
                                          <p:spTgt spid="12"/>
                                        </p:tgtEl>
                                      </p:cBhvr>
                                      <p:to x="100000" y="95000"/>
                                    </p:animScale>
                                    <p:animScale>
                                      <p:cBhvr>
                                        <p:cTn id="70" dur="166" decel="50000">
                                          <p:stCondLst>
                                            <p:cond delay="1834"/>
                                          </p:stCondLst>
                                        </p:cTn>
                                        <p:tgtEl>
                                          <p:spTgt spid="1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8" grpId="0" animBg="1"/>
      <p:bldP spid="10" grpId="0" animBg="1"/>
      <p:bldP spid="12" grpId="0" animBg="1"/>
      <p:bldP spid="13" grpId="0" animBg="1"/>
      <p:bldP spid="1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 Schlusskostenrechnung</a:t>
            </a:r>
            <a:endParaRPr lang="de-DE" sz="2000" b="1" dirty="0">
              <a:solidFill>
                <a:schemeClr val="tx1"/>
              </a:solidFill>
            </a:endParaRPr>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a:t>
            </a:r>
            <a:r>
              <a:rPr lang="de-DE" dirty="0">
                <a:solidFill>
                  <a:schemeClr val="tx1"/>
                </a:solidFill>
              </a:rPr>
              <a:t>1</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 name="Gefaltete Ecke 12"/>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grpSp>
        <p:nvGrpSpPr>
          <p:cNvPr id="2" name="Gruppieren 1"/>
          <p:cNvGrpSpPr/>
          <p:nvPr/>
        </p:nvGrpSpPr>
        <p:grpSpPr>
          <a:xfrm>
            <a:off x="1130632" y="2256884"/>
            <a:ext cx="10486743" cy="773028"/>
            <a:chOff x="1130632" y="2256884"/>
            <a:chExt cx="10486743" cy="773028"/>
          </a:xfrm>
        </p:grpSpPr>
        <p:sp>
          <p:nvSpPr>
            <p:cNvPr id="6" name="Rectangle 1"/>
            <p:cNvSpPr>
              <a:spLocks noChangeArrowheads="1"/>
            </p:cNvSpPr>
            <p:nvPr/>
          </p:nvSpPr>
          <p:spPr bwMode="auto">
            <a:xfrm>
              <a:off x="1466396" y="2383581"/>
              <a:ext cx="10150979" cy="646331"/>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342900" indent="-342900">
                <a:buAutoNum type="alphaLcParenR"/>
              </a:pPr>
              <a:r>
                <a:rPr lang="de-DE" dirty="0" smtClean="0"/>
                <a:t>Alle Kosten sind nun gem. </a:t>
              </a:r>
              <a:r>
                <a:rPr lang="de-DE" u="sng" dirty="0" smtClean="0"/>
                <a:t>§ 9 Abs. 3 Nr. 1 GKG fällig. Gem. § 28 Abs. 1 </a:t>
              </a:r>
              <a:r>
                <a:rPr lang="de-DE" u="sng" dirty="0" err="1" smtClean="0"/>
                <a:t>KostVfg</a:t>
              </a:r>
              <a:r>
                <a:rPr lang="de-DE" dirty="0" smtClean="0"/>
                <a:t>. ist nunmehr eine neue Kostenrechnung die </a:t>
              </a:r>
              <a:r>
                <a:rPr lang="de-DE" u="sng" dirty="0" smtClean="0"/>
                <a:t>Schlusskostenrechnung,</a:t>
              </a:r>
              <a:r>
                <a:rPr lang="de-DE" dirty="0" smtClean="0"/>
                <a:t> zu erstellen.</a:t>
              </a:r>
              <a:endParaRPr lang="de-DE" dirty="0"/>
            </a:p>
          </p:txBody>
        </p:sp>
        <p:sp>
          <p:nvSpPr>
            <p:cNvPr id="14" name="Flussdiagramm: Verbinder 13"/>
            <p:cNvSpPr/>
            <p:nvPr/>
          </p:nvSpPr>
          <p:spPr>
            <a:xfrm>
              <a:off x="1130632" y="2256884"/>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grpSp>
      <p:grpSp>
        <p:nvGrpSpPr>
          <p:cNvPr id="3" name="Gruppieren 2"/>
          <p:cNvGrpSpPr/>
          <p:nvPr/>
        </p:nvGrpSpPr>
        <p:grpSpPr>
          <a:xfrm>
            <a:off x="1130632" y="2965089"/>
            <a:ext cx="10486742" cy="866507"/>
            <a:chOff x="1130632" y="2965089"/>
            <a:chExt cx="10486742" cy="866507"/>
          </a:xfrm>
        </p:grpSpPr>
        <p:sp>
          <p:nvSpPr>
            <p:cNvPr id="15" name="Rectangle 1"/>
            <p:cNvSpPr>
              <a:spLocks noChangeArrowheads="1"/>
            </p:cNvSpPr>
            <p:nvPr/>
          </p:nvSpPr>
          <p:spPr bwMode="auto">
            <a:xfrm>
              <a:off x="1466395" y="3185265"/>
              <a:ext cx="10150979" cy="646331"/>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b) 	Kostenschuldner ist die Beklagte gem. § 29 Nr. 1  GKG als </a:t>
              </a:r>
              <a:r>
                <a:rPr lang="de-DE" u="sng" dirty="0" smtClean="0"/>
                <a:t>Entscheidungsschuldnerin</a:t>
              </a:r>
            </a:p>
            <a:p>
              <a:r>
                <a:rPr lang="de-DE" dirty="0"/>
                <a:t> </a:t>
              </a:r>
              <a:r>
                <a:rPr lang="de-DE" dirty="0" smtClean="0"/>
                <a:t>    </a:t>
              </a:r>
              <a:endParaRPr lang="de-DE" dirty="0"/>
            </a:p>
          </p:txBody>
        </p:sp>
        <p:sp>
          <p:nvSpPr>
            <p:cNvPr id="17" name="Flussdiagramm: Verbinder 16"/>
            <p:cNvSpPr/>
            <p:nvPr/>
          </p:nvSpPr>
          <p:spPr>
            <a:xfrm>
              <a:off x="1130632" y="2965089"/>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grpSp>
      <p:grpSp>
        <p:nvGrpSpPr>
          <p:cNvPr id="4" name="Gruppieren 3"/>
          <p:cNvGrpSpPr/>
          <p:nvPr/>
        </p:nvGrpSpPr>
        <p:grpSpPr>
          <a:xfrm>
            <a:off x="1130631" y="3862558"/>
            <a:ext cx="10486735" cy="1112523"/>
            <a:chOff x="1130631" y="3862558"/>
            <a:chExt cx="10486735" cy="1112523"/>
          </a:xfrm>
        </p:grpSpPr>
        <p:sp>
          <p:nvSpPr>
            <p:cNvPr id="16" name="Rectangle 1"/>
            <p:cNvSpPr>
              <a:spLocks noChangeArrowheads="1"/>
            </p:cNvSpPr>
            <p:nvPr/>
          </p:nvSpPr>
          <p:spPr bwMode="auto">
            <a:xfrm>
              <a:off x="1466387" y="4051751"/>
              <a:ext cx="10150979" cy="92333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Der </a:t>
              </a:r>
              <a:r>
                <a:rPr lang="de-DE" dirty="0"/>
                <a:t>von </a:t>
              </a:r>
              <a:r>
                <a:rPr lang="de-DE" dirty="0" smtClean="0"/>
                <a:t>der Klägerin, </a:t>
              </a:r>
              <a:r>
                <a:rPr lang="de-DE" dirty="0"/>
                <a:t>als Antragsschuldner gem. § 22 I S.1 GKG, </a:t>
              </a:r>
              <a:r>
                <a:rPr lang="de-DE" dirty="0" smtClean="0"/>
                <a:t>geleisteter Vorschuss </a:t>
              </a:r>
              <a:r>
                <a:rPr lang="de-DE" dirty="0"/>
                <a:t>ist auf die </a:t>
              </a:r>
              <a:r>
                <a:rPr lang="de-DE" dirty="0" smtClean="0"/>
                <a:t>	zu </a:t>
              </a:r>
              <a:r>
                <a:rPr lang="de-DE" dirty="0"/>
                <a:t>Kosten </a:t>
              </a:r>
              <a:r>
                <a:rPr lang="de-DE" dirty="0" smtClean="0"/>
                <a:t>der </a:t>
              </a:r>
              <a:r>
                <a:rPr lang="de-DE" dirty="0"/>
                <a:t>Beklagten, im Rahmen der </a:t>
              </a:r>
              <a:r>
                <a:rPr lang="de-DE" dirty="0" err="1" smtClean="0"/>
                <a:t>Mithaft</a:t>
              </a:r>
              <a:r>
                <a:rPr lang="de-DE" dirty="0"/>
                <a:t>, zu </a:t>
              </a:r>
              <a:r>
                <a:rPr lang="de-DE" dirty="0" smtClean="0"/>
                <a:t>verrechnen</a:t>
              </a:r>
              <a:r>
                <a:rPr lang="de-DE" dirty="0"/>
                <a:t>. </a:t>
              </a:r>
              <a:endParaRPr lang="de-DE" dirty="0" smtClean="0"/>
            </a:p>
            <a:p>
              <a:r>
                <a:rPr lang="de-DE" dirty="0"/>
                <a:t>	</a:t>
              </a:r>
              <a:r>
                <a:rPr lang="de-DE" dirty="0" smtClean="0"/>
                <a:t>Es gibt keine offene Restforderung.</a:t>
              </a:r>
              <a:endParaRPr lang="de-DE" dirty="0"/>
            </a:p>
          </p:txBody>
        </p:sp>
        <p:sp>
          <p:nvSpPr>
            <p:cNvPr id="18" name="Flussdiagramm: Verbinder 17"/>
            <p:cNvSpPr/>
            <p:nvPr/>
          </p:nvSpPr>
          <p:spPr>
            <a:xfrm>
              <a:off x="1130631" y="3862558"/>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grpSp>
    </p:spTree>
    <p:extLst>
      <p:ext uri="{BB962C8B-B14F-4D97-AF65-F5344CB8AC3E}">
        <p14:creationId xmlns:p14="http://schemas.microsoft.com/office/powerpoint/2010/main" val="335524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154788" y="983646"/>
            <a:ext cx="10148340" cy="389513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a:t>Frau Engelmann, vertreten durch Rechtsanwalt Diewell, beantragt den Erlass eines Mahnbescheids gegen Frau Kamarieh, wegen einer Forderung in Höhe von 7.800,00 EUR. Sofern Widerspruch gegen den Mahnbescheid eingelegt wird, soll das Verfahren an das zuständige Prozessgericht abgegeben werden. </a:t>
            </a:r>
          </a:p>
          <a:p>
            <a:r>
              <a:rPr lang="de-DE"/>
              <a:t>Frau Kamarieh legt Widerspruch ein. </a:t>
            </a:r>
          </a:p>
          <a:p>
            <a:r>
              <a:rPr lang="de-DE"/>
              <a:t>Es wird ein Verhandlungstermin anberaumt in dem die Parteien folgenden Vergleich</a:t>
            </a:r>
          </a:p>
          <a:p>
            <a:r>
              <a:rPr lang="de-DE"/>
              <a:t>schließen:</a:t>
            </a:r>
          </a:p>
          <a:p>
            <a:r>
              <a:rPr lang="de-DE"/>
              <a:t>„1. Die Beklagte zahlt an die Kläger, zum Ausgleich der Forderung, 4.000,00 EUR.</a:t>
            </a:r>
          </a:p>
          <a:p>
            <a:r>
              <a:rPr lang="de-DE"/>
              <a:t>…2. Die Kosten des Rechtsstreits werden gegeneinander aufgehoben.“</a:t>
            </a:r>
          </a:p>
          <a:p>
            <a:r>
              <a:rPr lang="de-DE"/>
              <a:t> </a:t>
            </a:r>
          </a:p>
          <a:p>
            <a:r>
              <a:rPr lang="de-DE"/>
              <a:t>Aus der Akte sind 15 Zustellungsurkunden ersichtlich.</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1558581" y="5036837"/>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0" name="Gefaltete Ecke 9"/>
          <p:cNvSpPr/>
          <p:nvPr/>
        </p:nvSpPr>
        <p:spPr>
          <a:xfrm rot="20944963">
            <a:off x="4438340" y="4952107"/>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1.Vorschuss-KR</a:t>
            </a:r>
          </a:p>
        </p:txBody>
      </p:sp>
      <p:sp>
        <p:nvSpPr>
          <p:cNvPr id="12" name="Gefaltete Ecke 11"/>
          <p:cNvSpPr/>
          <p:nvPr/>
        </p:nvSpPr>
        <p:spPr>
          <a:xfrm>
            <a:off x="8525647" y="4877205"/>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a:solidFill>
                  <a:schemeClr val="tx1"/>
                </a:solidFill>
                <a:latin typeface="MV Boli" panose="02000500030200090000" pitchFamily="2" charset="0"/>
                <a:cs typeface="MV Boli" panose="02000500030200090000" pitchFamily="2" charset="0"/>
              </a:rPr>
              <a:t>3</a:t>
            </a:r>
          </a:p>
        </p:txBody>
      </p:sp>
      <p:sp>
        <p:nvSpPr>
          <p:cNvPr id="13" name="Gefaltete Ecke 12"/>
          <p:cNvSpPr/>
          <p:nvPr/>
        </p:nvSpPr>
        <p:spPr>
          <a:xfrm>
            <a:off x="6409148" y="4987543"/>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2</a:t>
            </a:r>
            <a:r>
              <a:rPr lang="de-DE" sz="2000" dirty="0" smtClean="0">
                <a:solidFill>
                  <a:schemeClr val="tx1"/>
                </a:solidFill>
                <a:latin typeface="MV Boli" panose="02000500030200090000" pitchFamily="2" charset="0"/>
                <a:cs typeface="MV Boli" panose="02000500030200090000" pitchFamily="2" charset="0"/>
              </a:rPr>
              <a:t>.Vorschuss-KR</a:t>
            </a:r>
          </a:p>
        </p:txBody>
      </p:sp>
    </p:spTree>
    <p:extLst>
      <p:ext uri="{BB962C8B-B14F-4D97-AF65-F5344CB8AC3E}">
        <p14:creationId xmlns:p14="http://schemas.microsoft.com/office/powerpoint/2010/main" val="3340638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p:cTn id="36" dur="500" fill="hold"/>
                                        <p:tgtEl>
                                          <p:spTgt spid="10"/>
                                        </p:tgtEl>
                                        <p:attrNameLst>
                                          <p:attrName>ppt_w</p:attrName>
                                        </p:attrNameLst>
                                      </p:cBhvr>
                                      <p:tavLst>
                                        <p:tav tm="0">
                                          <p:val>
                                            <p:fltVal val="0"/>
                                          </p:val>
                                        </p:tav>
                                        <p:tav tm="100000">
                                          <p:val>
                                            <p:strVal val="#ppt_w"/>
                                          </p:val>
                                        </p:tav>
                                      </p:tavLst>
                                    </p:anim>
                                    <p:anim calcmode="lin" valueType="num">
                                      <p:cBhvr>
                                        <p:cTn id="37" dur="500" fill="hold"/>
                                        <p:tgtEl>
                                          <p:spTgt spid="10"/>
                                        </p:tgtEl>
                                        <p:attrNameLst>
                                          <p:attrName>ppt_h</p:attrName>
                                        </p:attrNameLst>
                                      </p:cBhvr>
                                      <p:tavLst>
                                        <p:tav tm="0">
                                          <p:val>
                                            <p:fltVal val="0"/>
                                          </p:val>
                                        </p:tav>
                                        <p:tav tm="100000">
                                          <p:val>
                                            <p:strVal val="#ppt_h"/>
                                          </p:val>
                                        </p:tav>
                                      </p:tavLst>
                                    </p:anim>
                                    <p:animEffect transition="in" filter="fade">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500" fill="hold"/>
                                        <p:tgtEl>
                                          <p:spTgt spid="13"/>
                                        </p:tgtEl>
                                        <p:attrNameLst>
                                          <p:attrName>ppt_w</p:attrName>
                                        </p:attrNameLst>
                                      </p:cBhvr>
                                      <p:tavLst>
                                        <p:tav tm="0">
                                          <p:val>
                                            <p:fltVal val="0"/>
                                          </p:val>
                                        </p:tav>
                                        <p:tav tm="100000">
                                          <p:val>
                                            <p:strVal val="#ppt_w"/>
                                          </p:val>
                                        </p:tav>
                                      </p:tavLst>
                                    </p:anim>
                                    <p:anim calcmode="lin" valueType="num">
                                      <p:cBhvr>
                                        <p:cTn id="44" dur="500" fill="hold"/>
                                        <p:tgtEl>
                                          <p:spTgt spid="13"/>
                                        </p:tgtEl>
                                        <p:attrNameLst>
                                          <p:attrName>ppt_h</p:attrName>
                                        </p:attrNameLst>
                                      </p:cBhvr>
                                      <p:tavLst>
                                        <p:tav tm="0">
                                          <p:val>
                                            <p:fltVal val="0"/>
                                          </p:val>
                                        </p:tav>
                                        <p:tav tm="100000">
                                          <p:val>
                                            <p:strVal val="#ppt_h"/>
                                          </p:val>
                                        </p:tav>
                                      </p:tavLst>
                                    </p:anim>
                                    <p:animEffect transition="in" filter="fade">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animEffect transition="in" filter="fade">
                                      <p:cBhvr>
                                        <p:cTn id="5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0" grpId="0" animBg="1"/>
      <p:bldP spid="12"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3850170570"/>
              </p:ext>
            </p:extLst>
          </p:nvPr>
        </p:nvGraphicFramePr>
        <p:xfrm>
          <a:off x="1526458" y="2091891"/>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360352">
                  <a:extLst>
                    <a:ext uri="{9D8B030D-6E8A-4147-A177-3AD203B41FA5}">
                      <a16:colId xmlns:a16="http://schemas.microsoft.com/office/drawing/2014/main" val="3164974163"/>
                    </a:ext>
                  </a:extLst>
                </a:gridCol>
                <a:gridCol w="1673275">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err="1" smtClean="0">
                          <a:solidFill>
                            <a:schemeClr val="tx1"/>
                          </a:solidFill>
                          <a:effectLst/>
                          <a:latin typeface="+mn-lt"/>
                          <a:ea typeface="+mn-ea"/>
                          <a:cs typeface="+mn-cs"/>
                        </a:rPr>
                        <a:t>A´st</a:t>
                      </a:r>
                      <a:r>
                        <a:rPr lang="de-DE" sz="2000" dirty="0" smtClean="0">
                          <a:solidFill>
                            <a:schemeClr val="tx1"/>
                          </a:solidFill>
                          <a:effectLst/>
                          <a:latin typeface="+mn-lt"/>
                          <a:ea typeface="+mn-ea"/>
                          <a:cs typeface="+mn-cs"/>
                        </a:rPr>
                        <a:t> /</a:t>
                      </a:r>
                      <a:r>
                        <a:rPr lang="de-DE" sz="2000" dirty="0" err="1" smtClean="0">
                          <a:solidFill>
                            <a:schemeClr val="tx1"/>
                          </a:solidFill>
                          <a:effectLst/>
                          <a:latin typeface="+mn-lt"/>
                          <a:ea typeface="+mn-ea"/>
                          <a:cs typeface="+mn-cs"/>
                        </a:rPr>
                        <a:t>A´geg</a:t>
                      </a:r>
                      <a:r>
                        <a:rPr lang="de-DE" sz="2000" dirty="0" smtClean="0">
                          <a:solidFill>
                            <a:schemeClr val="tx1"/>
                          </a:solidFill>
                          <a:effectLst/>
                          <a:latin typeface="+mn-lt"/>
                          <a:ea typeface="+mn-ea"/>
                          <a:cs typeface="+mn-cs"/>
                        </a:rPr>
                        <a:t>.</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1100</a:t>
            </a:r>
            <a:endParaRPr lang="de-DE" b="1" dirty="0">
              <a:solidFill>
                <a:schemeClr val="tx1"/>
              </a:solidFill>
            </a:endParaRPr>
          </a:p>
        </p:txBody>
      </p:sp>
      <p:sp>
        <p:nvSpPr>
          <p:cNvPr id="3" name="Rechteck 2"/>
          <p:cNvSpPr/>
          <p:nvPr/>
        </p:nvSpPr>
        <p:spPr>
          <a:xfrm>
            <a:off x="2583264" y="3547610"/>
            <a:ext cx="2105240"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de-DE" b="1" dirty="0">
                <a:solidFill>
                  <a:prstClr val="black"/>
                </a:solidFill>
              </a:rPr>
              <a:t>Verfahren über Erlass eines MB</a:t>
            </a:r>
          </a:p>
          <a:p>
            <a:pPr algn="ctr"/>
            <a:endParaRPr lang="de-DE" b="1" dirty="0">
              <a:solidFill>
                <a:schemeClr val="tx1"/>
              </a:solidFill>
            </a:endParaRPr>
          </a:p>
        </p:txBody>
      </p:sp>
      <p:sp>
        <p:nvSpPr>
          <p:cNvPr id="4" name="Rechteck 3"/>
          <p:cNvSpPr/>
          <p:nvPr/>
        </p:nvSpPr>
        <p:spPr>
          <a:xfrm>
            <a:off x="4987327" y="3698225"/>
            <a:ext cx="1419287"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7.800,00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6705437" y="3592400"/>
            <a:ext cx="1239349"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112,00</a:t>
            </a:r>
            <a:endParaRPr lang="de-DE" b="1" dirty="0">
              <a:solidFill>
                <a:schemeClr val="tx1"/>
              </a:solidFill>
            </a:endParaRPr>
          </a:p>
        </p:txBody>
      </p:sp>
      <p:sp>
        <p:nvSpPr>
          <p:cNvPr id="13" name="Rechteck 12"/>
          <p:cNvSpPr/>
          <p:nvPr/>
        </p:nvSpPr>
        <p:spPr>
          <a:xfrm>
            <a:off x="8616806" y="3617842"/>
            <a:ext cx="238597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8" name="Rechteck 17"/>
          <p:cNvSpPr/>
          <p:nvPr/>
        </p:nvSpPr>
        <p:spPr>
          <a:xfrm>
            <a:off x="6705437" y="5003618"/>
            <a:ext cx="1674065"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112,00</a:t>
            </a:r>
            <a:endParaRPr lang="de-DE" b="1" dirty="0">
              <a:solidFill>
                <a:schemeClr val="tx1"/>
              </a:solidFill>
            </a:endParaRPr>
          </a:p>
        </p:txBody>
      </p:sp>
    </p:spTree>
    <p:extLst>
      <p:ext uri="{BB962C8B-B14F-4D97-AF65-F5344CB8AC3E}">
        <p14:creationId xmlns:p14="http://schemas.microsoft.com/office/powerpoint/2010/main" val="969108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grpSp>
        <p:nvGrpSpPr>
          <p:cNvPr id="3" name="Gruppieren 2"/>
          <p:cNvGrpSpPr/>
          <p:nvPr/>
        </p:nvGrpSpPr>
        <p:grpSpPr>
          <a:xfrm>
            <a:off x="1130635" y="2417897"/>
            <a:ext cx="10486740" cy="666289"/>
            <a:chOff x="1130635" y="2417897"/>
            <a:chExt cx="10486740" cy="666289"/>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des Antrags </a:t>
              </a:r>
              <a:r>
                <a:rPr lang="de-DE" sz="2000" dirty="0" smtClean="0"/>
                <a:t>ein.</a:t>
              </a:r>
              <a:endParaRPr lang="de-DE" sz="2000" dirty="0"/>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grpSp>
      <p:grpSp>
        <p:nvGrpSpPr>
          <p:cNvPr id="4" name="Gruppieren 3"/>
          <p:cNvGrpSpPr/>
          <p:nvPr/>
        </p:nvGrpSpPr>
        <p:grpSpPr>
          <a:xfrm>
            <a:off x="1130633" y="3155626"/>
            <a:ext cx="10486741" cy="666289"/>
            <a:chOff x="1130633" y="3155626"/>
            <a:chExt cx="10486741" cy="666289"/>
          </a:xfrm>
        </p:grpSpPr>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t>
              </a:r>
              <a:r>
                <a:rPr lang="de-DE" sz="2000" dirty="0"/>
                <a:t>Kostenschuldner ist </a:t>
              </a:r>
              <a:r>
                <a:rPr lang="de-DE" sz="2000" dirty="0" smtClean="0"/>
                <a:t>die Antragstellerin </a:t>
              </a:r>
              <a:r>
                <a:rPr lang="de-DE" sz="2000" dirty="0"/>
                <a:t>gem. § 22 Abs. 1 S. 1 GKG</a:t>
              </a:r>
              <a:r>
                <a:rPr lang="de-DE" sz="2000" dirty="0" smtClean="0"/>
                <a:t>.</a:t>
              </a:r>
              <a:endParaRPr lang="de-DE" sz="2000"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grpSp>
      <p:grpSp>
        <p:nvGrpSpPr>
          <p:cNvPr id="5" name="Gruppieren 4"/>
          <p:cNvGrpSpPr/>
          <p:nvPr/>
        </p:nvGrpSpPr>
        <p:grpSpPr>
          <a:xfrm>
            <a:off x="1125409" y="3861744"/>
            <a:ext cx="10491964" cy="2315160"/>
            <a:chOff x="1125409" y="3861744"/>
            <a:chExt cx="10491964" cy="2315160"/>
          </a:xfrm>
        </p:grpSpPr>
        <p:sp>
          <p:nvSpPr>
            <p:cNvPr id="16" name="Rectangle 1"/>
            <p:cNvSpPr>
              <a:spLocks noChangeArrowheads="1"/>
            </p:cNvSpPr>
            <p:nvPr/>
          </p:nvSpPr>
          <p:spPr bwMode="auto">
            <a:xfrm>
              <a:off x="1466394" y="4237912"/>
              <a:ext cx="10150979" cy="1938992"/>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lvl="0">
                <a:defRPr/>
              </a:pPr>
              <a:r>
                <a:rPr lang="de-DE" sz="2000" dirty="0" smtClean="0"/>
                <a:t>	Die </a:t>
              </a:r>
              <a:r>
                <a:rPr lang="de-DE" sz="2000" dirty="0"/>
                <a:t>Anforderung der „1. Gerichtskostenhälfte“ erfolgt durch maschinelle </a:t>
              </a:r>
              <a:r>
                <a:rPr lang="de-DE" sz="2000" dirty="0" smtClean="0"/>
                <a:t>	Kostennachricht </a:t>
              </a:r>
              <a:r>
                <a:rPr lang="de-DE" sz="2000" dirty="0"/>
                <a:t>gem. </a:t>
              </a:r>
              <a:r>
                <a:rPr lang="de-DE" sz="2000" dirty="0" smtClean="0"/>
                <a:t>§ </a:t>
              </a:r>
              <a:r>
                <a:rPr lang="de-DE" sz="2000" dirty="0"/>
                <a:t>26 </a:t>
              </a:r>
              <a:r>
                <a:rPr lang="de-DE" sz="2000" dirty="0" err="1"/>
                <a:t>KostVfg</a:t>
              </a:r>
              <a:r>
                <a:rPr lang="de-DE" sz="2000" dirty="0"/>
                <a:t>. erst nach Erlass des Mahnbescheids, da gem. § 12 </a:t>
              </a:r>
              <a:r>
                <a:rPr lang="de-DE" sz="2000" dirty="0" smtClean="0"/>
                <a:t>	Abs</a:t>
              </a:r>
              <a:r>
                <a:rPr lang="de-DE" sz="2000" dirty="0"/>
                <a:t>. 3 S. 2 GKG im </a:t>
              </a:r>
              <a:r>
                <a:rPr lang="de-DE" sz="2000" dirty="0" smtClean="0"/>
                <a:t>maschinellen </a:t>
              </a:r>
              <a:r>
                <a:rPr lang="de-DE" sz="2000" dirty="0"/>
                <a:t>Mahnverfahren für den Erlass des MB keine bzw. eine </a:t>
              </a:r>
              <a:r>
                <a:rPr lang="de-DE" sz="2000" dirty="0" smtClean="0"/>
                <a:t>	zeitverzögerte Vorauszahlungspflicht </a:t>
              </a:r>
              <a:r>
                <a:rPr lang="de-DE" sz="2000" dirty="0"/>
                <a:t>besteht (erst für den Erlass des </a:t>
              </a:r>
              <a:r>
                <a:rPr lang="de-DE" sz="2000" dirty="0" smtClean="0"/>
                <a:t>	</a:t>
              </a:r>
              <a:r>
                <a:rPr lang="de-DE" sz="2000" dirty="0" err="1" smtClean="0"/>
                <a:t>Vollstreckungsbescheis</a:t>
              </a:r>
              <a:r>
                <a:rPr lang="de-DE" sz="2000" dirty="0"/>
                <a:t>). Sie wird </a:t>
              </a:r>
              <a:r>
                <a:rPr lang="de-DE" sz="2000" dirty="0" smtClean="0"/>
                <a:t>	gem</a:t>
              </a:r>
              <a:r>
                <a:rPr lang="de-DE" sz="2000" dirty="0"/>
                <a:t>. §§ 4 Abs. 2, 15 Abs. 1 und 26 Abs.1 + 6 </a:t>
              </a:r>
              <a:r>
                <a:rPr lang="de-DE" sz="2000" dirty="0" smtClean="0"/>
                <a:t>	</a:t>
              </a:r>
              <a:r>
                <a:rPr lang="de-DE" sz="2000" dirty="0" err="1" smtClean="0"/>
                <a:t>KostVfg.über</a:t>
              </a:r>
              <a:r>
                <a:rPr lang="de-DE" sz="2000" dirty="0" smtClean="0"/>
                <a:t> </a:t>
              </a:r>
              <a:r>
                <a:rPr lang="de-DE" sz="2000" dirty="0"/>
                <a:t>den Prozessbevollmächtigten </a:t>
              </a:r>
              <a:r>
                <a:rPr lang="de-DE" sz="2000" dirty="0" smtClean="0"/>
                <a:t>	der Antragstellerin </a:t>
              </a:r>
              <a:r>
                <a:rPr lang="de-DE" sz="2000" dirty="0"/>
                <a:t>erfordert.</a:t>
              </a:r>
            </a:p>
          </p:txBody>
        </p:sp>
        <p:sp>
          <p:nvSpPr>
            <p:cNvPr id="14" name="Flussdiagramm: Verbinder 13"/>
            <p:cNvSpPr/>
            <p:nvPr/>
          </p:nvSpPr>
          <p:spPr>
            <a:xfrm>
              <a:off x="1125409" y="3861744"/>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grpSp>
    </p:spTree>
    <p:extLst>
      <p:ext uri="{BB962C8B-B14F-4D97-AF65-F5344CB8AC3E}">
        <p14:creationId xmlns:p14="http://schemas.microsoft.com/office/powerpoint/2010/main" val="2573905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hteck 30"/>
          <p:cNvSpPr/>
          <p:nvPr/>
        </p:nvSpPr>
        <p:spPr>
          <a:xfrm>
            <a:off x="1373457" y="848103"/>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2. Vorschuss-KR  </a:t>
            </a:r>
            <a:endParaRPr lang="de-DE" sz="2000" b="1" dirty="0">
              <a:solidFill>
                <a:schemeClr val="tx1"/>
              </a:solidFill>
            </a:endParaRP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15" name="Tabelle 14"/>
          <p:cNvGraphicFramePr>
            <a:graphicFrameLocks noGrp="1"/>
          </p:cNvGraphicFramePr>
          <p:nvPr>
            <p:extLst>
              <p:ext uri="{D42A27DB-BD31-4B8C-83A1-F6EECF244321}">
                <p14:modId xmlns:p14="http://schemas.microsoft.com/office/powerpoint/2010/main" val="3874720601"/>
              </p:ext>
            </p:extLst>
          </p:nvPr>
        </p:nvGraphicFramePr>
        <p:xfrm>
          <a:off x="1454728" y="2041233"/>
          <a:ext cx="9728616" cy="4816767"/>
        </p:xfrm>
        <a:graphic>
          <a:graphicData uri="http://schemas.openxmlformats.org/drawingml/2006/table">
            <a:tbl>
              <a:tblPr firstRow="1" firstCol="1" bandRow="1">
                <a:tableStyleId>{5C22544A-7EE6-4342-B048-85BDC9FD1C3A}</a:tableStyleId>
              </a:tblPr>
              <a:tblGrid>
                <a:gridCol w="898713">
                  <a:extLst>
                    <a:ext uri="{9D8B030D-6E8A-4147-A177-3AD203B41FA5}">
                      <a16:colId xmlns:a16="http://schemas.microsoft.com/office/drawing/2014/main" val="3186664314"/>
                    </a:ext>
                  </a:extLst>
                </a:gridCol>
                <a:gridCol w="2560161">
                  <a:extLst>
                    <a:ext uri="{9D8B030D-6E8A-4147-A177-3AD203B41FA5}">
                      <a16:colId xmlns:a16="http://schemas.microsoft.com/office/drawing/2014/main" val="3164974163"/>
                    </a:ext>
                  </a:extLst>
                </a:gridCol>
                <a:gridCol w="1306639">
                  <a:extLst>
                    <a:ext uri="{9D8B030D-6E8A-4147-A177-3AD203B41FA5}">
                      <a16:colId xmlns:a16="http://schemas.microsoft.com/office/drawing/2014/main" val="540794854"/>
                    </a:ext>
                  </a:extLst>
                </a:gridCol>
                <a:gridCol w="1935090">
                  <a:extLst>
                    <a:ext uri="{9D8B030D-6E8A-4147-A177-3AD203B41FA5}">
                      <a16:colId xmlns:a16="http://schemas.microsoft.com/office/drawing/2014/main" val="386674676"/>
                    </a:ext>
                  </a:extLst>
                </a:gridCol>
                <a:gridCol w="3028013">
                  <a:extLst>
                    <a:ext uri="{9D8B030D-6E8A-4147-A177-3AD203B41FA5}">
                      <a16:colId xmlns:a16="http://schemas.microsoft.com/office/drawing/2014/main" val="4117031524"/>
                    </a:ext>
                  </a:extLst>
                </a:gridCol>
              </a:tblGrid>
              <a:tr h="1208897">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err="1" smtClean="0">
                          <a:solidFill>
                            <a:schemeClr val="tx1"/>
                          </a:solidFill>
                          <a:effectLst/>
                        </a:rPr>
                        <a:t>A´st</a:t>
                      </a:r>
                      <a:r>
                        <a:rPr lang="de-DE" sz="2000" dirty="0" smtClean="0">
                          <a:solidFill>
                            <a:schemeClr val="tx1"/>
                          </a:solidFill>
                          <a:effectLst/>
                        </a:rPr>
                        <a:t>./</a:t>
                      </a:r>
                      <a:r>
                        <a:rPr lang="de-DE" sz="2000" dirty="0" err="1" smtClean="0">
                          <a:solidFill>
                            <a:schemeClr val="tx1"/>
                          </a:solidFill>
                          <a:effectLst/>
                        </a:rPr>
                        <a:t>A´geg</a:t>
                      </a:r>
                      <a:r>
                        <a:rPr lang="de-DE" sz="2000" dirty="0" smtClean="0">
                          <a:solidFill>
                            <a:schemeClr val="tx1"/>
                          </a:solidFill>
                          <a:effectLst/>
                        </a:rPr>
                        <a:t>.</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640123">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r h="616628">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3175040756"/>
                  </a:ext>
                </a:extLst>
              </a:tr>
              <a:tr h="529910">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600" dirty="0" smtClean="0">
                          <a:effectLst/>
                          <a:latin typeface="Calibri" panose="020F0502020204030204" pitchFamily="34" charset="0"/>
                          <a:ea typeface="Calibri" panose="020F0502020204030204" pitchFamily="34" charset="0"/>
                          <a:cs typeface="Times New Roman" panose="02020603050405020304" pitchFamily="18" charset="0"/>
                        </a:rPr>
                        <a:t>ges.</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b="1"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2848056708"/>
                  </a:ext>
                </a:extLst>
              </a:tr>
              <a:tr h="604449">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600" dirty="0" smtClean="0">
                          <a:effectLst/>
                        </a:rPr>
                        <a:t>(bereits</a:t>
                      </a:r>
                    </a:p>
                    <a:p>
                      <a:pPr>
                        <a:lnSpc>
                          <a:spcPct val="107000"/>
                        </a:lnSpc>
                        <a:spcAft>
                          <a:spcPts val="0"/>
                        </a:spcAft>
                      </a:pPr>
                      <a:r>
                        <a:rPr lang="de-DE" sz="1600" dirty="0" smtClean="0">
                          <a:effectLst/>
                        </a:rPr>
                        <a:t>gezahlt)</a:t>
                      </a:r>
                    </a:p>
                    <a:p>
                      <a:pPr>
                        <a:lnSpc>
                          <a:spcPct val="107000"/>
                        </a:lnSpc>
                        <a:spcAft>
                          <a:spcPts val="0"/>
                        </a:spcAft>
                      </a:pPr>
                      <a:r>
                        <a:rPr lang="de-DE" sz="1600" dirty="0" smtClean="0">
                          <a:effectLst/>
                        </a:rPr>
                        <a:t>sind:</a:t>
                      </a:r>
                      <a:endParaRPr lang="de-DE"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b="1" dirty="0">
                          <a:effectLst/>
                        </a:rPr>
                        <a:t> </a:t>
                      </a:r>
                      <a:endParaRPr lang="de-DE" sz="1600" b="1" dirty="0">
                        <a:solidFill>
                          <a:schemeClr val="accent6">
                            <a:lumMod val="75000"/>
                          </a:schemeClr>
                        </a:solidFill>
                        <a:effectLst/>
                      </a:endParaRPr>
                    </a:p>
                    <a:p>
                      <a:pPr>
                        <a:lnSpc>
                          <a:spcPct val="107000"/>
                        </a:lnSpc>
                        <a:spcAft>
                          <a:spcPts val="0"/>
                        </a:spcAft>
                      </a:pPr>
                      <a:r>
                        <a:rPr lang="de-DE" sz="1200" b="1"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1165354309"/>
                  </a:ext>
                </a:extLst>
              </a:tr>
              <a:tr h="604449">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smtClean="0">
                          <a:effectLst/>
                        </a:rPr>
                        <a:t>Rest:</a:t>
                      </a:r>
                      <a:endParaRPr lang="de-DE"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4064104929"/>
                  </a:ext>
                </a:extLst>
              </a:tr>
            </a:tbl>
          </a:graphicData>
        </a:graphic>
      </p:graphicFrame>
      <p:sp>
        <p:nvSpPr>
          <p:cNvPr id="3" name="Rechteck 2"/>
          <p:cNvSpPr/>
          <p:nvPr/>
        </p:nvSpPr>
        <p:spPr>
          <a:xfrm>
            <a:off x="1528996" y="3491186"/>
            <a:ext cx="7145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1100</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Rechteck 15"/>
          <p:cNvSpPr/>
          <p:nvPr/>
        </p:nvSpPr>
        <p:spPr>
          <a:xfrm>
            <a:off x="2346539" y="3486637"/>
            <a:ext cx="242094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Verfahren über Erlass eines MB (0,5-Fach)</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Rechteck 18"/>
          <p:cNvSpPr/>
          <p:nvPr/>
        </p:nvSpPr>
        <p:spPr>
          <a:xfrm>
            <a:off x="5101377" y="3486638"/>
            <a:ext cx="7145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7.800</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0" name="Rechteck 19"/>
          <p:cNvSpPr/>
          <p:nvPr/>
        </p:nvSpPr>
        <p:spPr>
          <a:xfrm>
            <a:off x="6594716" y="3523653"/>
            <a:ext cx="840692"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112</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21" name="Rechteck 20"/>
          <p:cNvSpPr/>
          <p:nvPr/>
        </p:nvSpPr>
        <p:spPr>
          <a:xfrm>
            <a:off x="8638302" y="3468330"/>
            <a:ext cx="134752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v</a:t>
            </a: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oll / keine</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2" name="Rechteck 21"/>
          <p:cNvSpPr/>
          <p:nvPr/>
        </p:nvSpPr>
        <p:spPr>
          <a:xfrm>
            <a:off x="6551688" y="4139995"/>
            <a:ext cx="874791"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560</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23" name="Rechteck 22"/>
          <p:cNvSpPr/>
          <p:nvPr/>
        </p:nvSpPr>
        <p:spPr>
          <a:xfrm>
            <a:off x="6548513" y="5255688"/>
            <a:ext cx="933098"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112</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24" name="Rechteck 23"/>
          <p:cNvSpPr/>
          <p:nvPr/>
        </p:nvSpPr>
        <p:spPr>
          <a:xfrm>
            <a:off x="6548513" y="6321846"/>
            <a:ext cx="8747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smtClean="0">
                <a:solidFill>
                  <a:prstClr val="black"/>
                </a:solidFill>
                <a:latin typeface="Calibri" panose="020F0502020204030204"/>
              </a:rPr>
              <a:t>560,00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17" name="Rechteck 16"/>
          <p:cNvSpPr/>
          <p:nvPr/>
        </p:nvSpPr>
        <p:spPr>
          <a:xfrm>
            <a:off x="1539051" y="4139995"/>
            <a:ext cx="7145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1210</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5" name="Rechteck 24"/>
          <p:cNvSpPr/>
          <p:nvPr/>
        </p:nvSpPr>
        <p:spPr>
          <a:xfrm>
            <a:off x="2393077" y="4086214"/>
            <a:ext cx="242094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rPr>
              <a:t>Verfahren über im </a:t>
            </a:r>
            <a:r>
              <a:rPr kumimoji="0" lang="de-DE" sz="1800" b="1" i="0" u="none" strike="noStrike" kern="1200" cap="none" spc="0" normalizeH="0" baseline="0" noProof="0" dirty="0" err="1" smtClean="0">
                <a:ln>
                  <a:noFill/>
                </a:ln>
                <a:solidFill>
                  <a:prstClr val="black"/>
                </a:solidFill>
                <a:effectLst/>
                <a:uLnTx/>
                <a:uFillTx/>
                <a:latin typeface="Calibri" panose="020F0502020204030204"/>
              </a:rPr>
              <a:t>Allgem</a:t>
            </a:r>
            <a:r>
              <a:rPr lang="de-DE" b="1" dirty="0" smtClean="0">
                <a:solidFill>
                  <a:prstClr val="black"/>
                </a:solidFill>
                <a:latin typeface="Calibri" panose="020F0502020204030204"/>
              </a:rPr>
              <a:t>einen(2,5-fach)</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26" name="Rechteck 25"/>
          <p:cNvSpPr/>
          <p:nvPr/>
        </p:nvSpPr>
        <p:spPr>
          <a:xfrm>
            <a:off x="5101376" y="4139995"/>
            <a:ext cx="7145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smtClean="0">
                <a:solidFill>
                  <a:prstClr val="black"/>
                </a:solidFill>
                <a:latin typeface="Calibri" panose="020F0502020204030204"/>
              </a:rPr>
              <a:t>7.8</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27" name="Rechteck 26"/>
          <p:cNvSpPr/>
          <p:nvPr/>
        </p:nvSpPr>
        <p:spPr>
          <a:xfrm>
            <a:off x="8638302" y="4103381"/>
            <a:ext cx="134752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v</a:t>
            </a: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oll / </a:t>
            </a: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keine</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8" name="Rechteck 27"/>
          <p:cNvSpPr/>
          <p:nvPr/>
        </p:nvSpPr>
        <p:spPr>
          <a:xfrm>
            <a:off x="6551688" y="4739571"/>
            <a:ext cx="926749" cy="40735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smtClean="0">
                <a:solidFill>
                  <a:prstClr val="black"/>
                </a:solidFill>
                <a:latin typeface="Calibri" panose="020F0502020204030204"/>
              </a:rPr>
              <a:t>672</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29" name="Gefaltete Ecke 2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0" name="Gefaltete Ecke 29"/>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2" name="Abgerundetes Rechteck 31"/>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1853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additive="base">
                                        <p:cTn id="29" dur="500" fill="hold"/>
                                        <p:tgtEl>
                                          <p:spTgt spid="20"/>
                                        </p:tgtEl>
                                        <p:attrNameLst>
                                          <p:attrName>ppt_x</p:attrName>
                                        </p:attrNameLst>
                                      </p:cBhvr>
                                      <p:tavLst>
                                        <p:tav tm="0">
                                          <p:val>
                                            <p:strVal val="#ppt_x"/>
                                          </p:val>
                                        </p:tav>
                                        <p:tav tm="100000">
                                          <p:val>
                                            <p:strVal val="#ppt_x"/>
                                          </p:val>
                                        </p:tav>
                                      </p:tavLst>
                                    </p:anim>
                                    <p:anim calcmode="lin" valueType="num">
                                      <p:cBhvr additive="base">
                                        <p:cTn id="3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additive="base">
                                        <p:cTn id="35" dur="500" fill="hold"/>
                                        <p:tgtEl>
                                          <p:spTgt spid="21"/>
                                        </p:tgtEl>
                                        <p:attrNameLst>
                                          <p:attrName>ppt_x</p:attrName>
                                        </p:attrNameLst>
                                      </p:cBhvr>
                                      <p:tavLst>
                                        <p:tav tm="0">
                                          <p:val>
                                            <p:strVal val="#ppt_x"/>
                                          </p:val>
                                        </p:tav>
                                        <p:tav tm="100000">
                                          <p:val>
                                            <p:strVal val="#ppt_x"/>
                                          </p:val>
                                        </p:tav>
                                      </p:tavLst>
                                    </p:anim>
                                    <p:anim calcmode="lin" valueType="num">
                                      <p:cBhvr additive="base">
                                        <p:cTn id="3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additive="base">
                                        <p:cTn id="41" dur="500" fill="hold"/>
                                        <p:tgtEl>
                                          <p:spTgt spid="17"/>
                                        </p:tgtEl>
                                        <p:attrNameLst>
                                          <p:attrName>ppt_x</p:attrName>
                                        </p:attrNameLst>
                                      </p:cBhvr>
                                      <p:tavLst>
                                        <p:tav tm="0">
                                          <p:val>
                                            <p:strVal val="#ppt_x"/>
                                          </p:val>
                                        </p:tav>
                                        <p:tav tm="100000">
                                          <p:val>
                                            <p:strVal val="#ppt_x"/>
                                          </p:val>
                                        </p:tav>
                                      </p:tavLst>
                                    </p:anim>
                                    <p:anim calcmode="lin" valueType="num">
                                      <p:cBhvr additive="base">
                                        <p:cTn id="4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 calcmode="lin" valueType="num">
                                      <p:cBhvr additive="base">
                                        <p:cTn id="47" dur="500" fill="hold"/>
                                        <p:tgtEl>
                                          <p:spTgt spid="25"/>
                                        </p:tgtEl>
                                        <p:attrNameLst>
                                          <p:attrName>ppt_x</p:attrName>
                                        </p:attrNameLst>
                                      </p:cBhvr>
                                      <p:tavLst>
                                        <p:tav tm="0">
                                          <p:val>
                                            <p:strVal val="#ppt_x"/>
                                          </p:val>
                                        </p:tav>
                                        <p:tav tm="100000">
                                          <p:val>
                                            <p:strVal val="#ppt_x"/>
                                          </p:val>
                                        </p:tav>
                                      </p:tavLst>
                                    </p:anim>
                                    <p:anim calcmode="lin" valueType="num">
                                      <p:cBhvr additive="base">
                                        <p:cTn id="4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anim calcmode="lin" valueType="num">
                                      <p:cBhvr additive="base">
                                        <p:cTn id="53" dur="500" fill="hold"/>
                                        <p:tgtEl>
                                          <p:spTgt spid="26"/>
                                        </p:tgtEl>
                                        <p:attrNameLst>
                                          <p:attrName>ppt_x</p:attrName>
                                        </p:attrNameLst>
                                      </p:cBhvr>
                                      <p:tavLst>
                                        <p:tav tm="0">
                                          <p:val>
                                            <p:strVal val="#ppt_x"/>
                                          </p:val>
                                        </p:tav>
                                        <p:tav tm="100000">
                                          <p:val>
                                            <p:strVal val="#ppt_x"/>
                                          </p:val>
                                        </p:tav>
                                      </p:tavLst>
                                    </p:anim>
                                    <p:anim calcmode="lin" valueType="num">
                                      <p:cBhvr additive="base">
                                        <p:cTn id="5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anim calcmode="lin" valueType="num">
                                      <p:cBhvr additive="base">
                                        <p:cTn id="59" dur="500" fill="hold"/>
                                        <p:tgtEl>
                                          <p:spTgt spid="22"/>
                                        </p:tgtEl>
                                        <p:attrNameLst>
                                          <p:attrName>ppt_x</p:attrName>
                                        </p:attrNameLst>
                                      </p:cBhvr>
                                      <p:tavLst>
                                        <p:tav tm="0">
                                          <p:val>
                                            <p:strVal val="#ppt_x"/>
                                          </p:val>
                                        </p:tav>
                                        <p:tav tm="100000">
                                          <p:val>
                                            <p:strVal val="#ppt_x"/>
                                          </p:val>
                                        </p:tav>
                                      </p:tavLst>
                                    </p:anim>
                                    <p:anim calcmode="lin" valueType="num">
                                      <p:cBhvr additive="base">
                                        <p:cTn id="6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7"/>
                                        </p:tgtEl>
                                        <p:attrNameLst>
                                          <p:attrName>style.visibility</p:attrName>
                                        </p:attrNameLst>
                                      </p:cBhvr>
                                      <p:to>
                                        <p:strVal val="visible"/>
                                      </p:to>
                                    </p:set>
                                    <p:anim calcmode="lin" valueType="num">
                                      <p:cBhvr additive="base">
                                        <p:cTn id="65" dur="500" fill="hold"/>
                                        <p:tgtEl>
                                          <p:spTgt spid="27"/>
                                        </p:tgtEl>
                                        <p:attrNameLst>
                                          <p:attrName>ppt_x</p:attrName>
                                        </p:attrNameLst>
                                      </p:cBhvr>
                                      <p:tavLst>
                                        <p:tav tm="0">
                                          <p:val>
                                            <p:strVal val="#ppt_x"/>
                                          </p:val>
                                        </p:tav>
                                        <p:tav tm="100000">
                                          <p:val>
                                            <p:strVal val="#ppt_x"/>
                                          </p:val>
                                        </p:tav>
                                      </p:tavLst>
                                    </p:anim>
                                    <p:anim calcmode="lin" valueType="num">
                                      <p:cBhvr additive="base">
                                        <p:cTn id="6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8"/>
                                        </p:tgtEl>
                                        <p:attrNameLst>
                                          <p:attrName>style.visibility</p:attrName>
                                        </p:attrNameLst>
                                      </p:cBhvr>
                                      <p:to>
                                        <p:strVal val="visible"/>
                                      </p:to>
                                    </p:set>
                                    <p:anim calcmode="lin" valueType="num">
                                      <p:cBhvr additive="base">
                                        <p:cTn id="71" dur="500" fill="hold"/>
                                        <p:tgtEl>
                                          <p:spTgt spid="28"/>
                                        </p:tgtEl>
                                        <p:attrNameLst>
                                          <p:attrName>ppt_x</p:attrName>
                                        </p:attrNameLst>
                                      </p:cBhvr>
                                      <p:tavLst>
                                        <p:tav tm="0">
                                          <p:val>
                                            <p:strVal val="#ppt_x"/>
                                          </p:val>
                                        </p:tav>
                                        <p:tav tm="100000">
                                          <p:val>
                                            <p:strVal val="#ppt_x"/>
                                          </p:val>
                                        </p:tav>
                                      </p:tavLst>
                                    </p:anim>
                                    <p:anim calcmode="lin" valueType="num">
                                      <p:cBhvr additive="base">
                                        <p:cTn id="7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3"/>
                                        </p:tgtEl>
                                        <p:attrNameLst>
                                          <p:attrName>style.visibility</p:attrName>
                                        </p:attrNameLst>
                                      </p:cBhvr>
                                      <p:to>
                                        <p:strVal val="visible"/>
                                      </p:to>
                                    </p:set>
                                    <p:anim calcmode="lin" valueType="num">
                                      <p:cBhvr additive="base">
                                        <p:cTn id="77" dur="500" fill="hold"/>
                                        <p:tgtEl>
                                          <p:spTgt spid="23"/>
                                        </p:tgtEl>
                                        <p:attrNameLst>
                                          <p:attrName>ppt_x</p:attrName>
                                        </p:attrNameLst>
                                      </p:cBhvr>
                                      <p:tavLst>
                                        <p:tav tm="0">
                                          <p:val>
                                            <p:strVal val="#ppt_x"/>
                                          </p:val>
                                        </p:tav>
                                        <p:tav tm="100000">
                                          <p:val>
                                            <p:strVal val="#ppt_x"/>
                                          </p:val>
                                        </p:tav>
                                      </p:tavLst>
                                    </p:anim>
                                    <p:anim calcmode="lin" valueType="num">
                                      <p:cBhvr additive="base">
                                        <p:cTn id="7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4"/>
                                        </p:tgtEl>
                                        <p:attrNameLst>
                                          <p:attrName>style.visibility</p:attrName>
                                        </p:attrNameLst>
                                      </p:cBhvr>
                                      <p:to>
                                        <p:strVal val="visible"/>
                                      </p:to>
                                    </p:set>
                                    <p:anim calcmode="lin" valueType="num">
                                      <p:cBhvr additive="base">
                                        <p:cTn id="83" dur="500" fill="hold"/>
                                        <p:tgtEl>
                                          <p:spTgt spid="24"/>
                                        </p:tgtEl>
                                        <p:attrNameLst>
                                          <p:attrName>ppt_x</p:attrName>
                                        </p:attrNameLst>
                                      </p:cBhvr>
                                      <p:tavLst>
                                        <p:tav tm="0">
                                          <p:val>
                                            <p:strVal val="#ppt_x"/>
                                          </p:val>
                                        </p:tav>
                                        <p:tav tm="100000">
                                          <p:val>
                                            <p:strVal val="#ppt_x"/>
                                          </p:val>
                                        </p:tav>
                                      </p:tavLst>
                                    </p:anim>
                                    <p:anim calcmode="lin" valueType="num">
                                      <p:cBhvr additive="base">
                                        <p:cTn id="8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6" grpId="0" animBg="1"/>
      <p:bldP spid="19" grpId="0" animBg="1"/>
      <p:bldP spid="20" grpId="0" animBg="1"/>
      <p:bldP spid="21" grpId="0" animBg="1"/>
      <p:bldP spid="22" grpId="0" animBg="1"/>
      <p:bldP spid="23" grpId="0" animBg="1"/>
      <p:bldP spid="24" grpId="0" animBg="1"/>
      <p:bldP spid="17" grpId="0" animBg="1"/>
      <p:bldP spid="25" grpId="0" animBg="1"/>
      <p:bldP spid="26" grpId="0" animBg="1"/>
      <p:bldP spid="27" grpId="0" animBg="1"/>
      <p:bldP spid="2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des Widerspruchs 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2. 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t>
            </a:r>
            <a:r>
              <a:rPr lang="de-DE" sz="2000" dirty="0"/>
              <a:t>Kostenschuldner ist der Antragsteller gem. § 22 Abs. 1 S. 1 GKG</a:t>
            </a:r>
            <a:r>
              <a:rPr lang="de-DE" sz="2000" dirty="0" smtClean="0"/>
              <a:t>.</a:t>
            </a:r>
            <a:endParaRPr lang="de-DE" sz="2000" dirty="0"/>
          </a:p>
        </p:txBody>
      </p:sp>
      <p:sp>
        <p:nvSpPr>
          <p:cNvPr id="16" name="Rectangle 1"/>
          <p:cNvSpPr>
            <a:spLocks noChangeArrowheads="1"/>
          </p:cNvSpPr>
          <p:nvPr/>
        </p:nvSpPr>
        <p:spPr bwMode="auto">
          <a:xfrm>
            <a:off x="1469036" y="406754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Gem</a:t>
            </a:r>
            <a:r>
              <a:rPr lang="de-DE" sz="2000" dirty="0"/>
              <a:t>. § 12 Abs. 3 S. 3 GKG  ist eine weitere Vorauszahlung, die „2. </a:t>
            </a:r>
            <a:r>
              <a:rPr lang="de-DE" sz="2000" dirty="0" smtClean="0"/>
              <a:t>	Gerichtskostenhälfte</a:t>
            </a:r>
            <a:r>
              <a:rPr lang="de-DE" sz="2000" dirty="0"/>
              <a:t>“, </a:t>
            </a:r>
            <a:r>
              <a:rPr lang="de-DE" sz="2000" dirty="0" smtClean="0"/>
              <a:t>mit Kostennachricht </a:t>
            </a:r>
            <a:r>
              <a:rPr lang="de-DE" sz="2000" dirty="0"/>
              <a:t>gem. § 26 </a:t>
            </a:r>
            <a:r>
              <a:rPr lang="de-DE" sz="2000" dirty="0" err="1"/>
              <a:t>KostVfg</a:t>
            </a:r>
            <a:r>
              <a:rPr lang="de-DE" sz="2000" dirty="0"/>
              <a:t> zu erfordern. Sie wird </a:t>
            </a:r>
            <a:r>
              <a:rPr lang="de-DE" sz="2000" dirty="0" smtClean="0"/>
              <a:t>	ebenfalls </a:t>
            </a:r>
            <a:r>
              <a:rPr lang="de-DE" sz="2000" dirty="0"/>
              <a:t>gem. </a:t>
            </a:r>
            <a:r>
              <a:rPr lang="de-DE" sz="2000" dirty="0" smtClean="0"/>
              <a:t>§§ </a:t>
            </a:r>
            <a:r>
              <a:rPr lang="de-DE" sz="2000" dirty="0"/>
              <a:t>4 Abs. 2, 15 Abs. 1 und 26 </a:t>
            </a:r>
            <a:r>
              <a:rPr lang="de-DE" sz="2000" dirty="0" smtClean="0"/>
              <a:t> </a:t>
            </a:r>
            <a:r>
              <a:rPr lang="de-DE" sz="2000" dirty="0"/>
              <a:t>Abs. 1 + 6 </a:t>
            </a:r>
            <a:r>
              <a:rPr lang="de-DE" sz="2000" dirty="0" err="1"/>
              <a:t>KostVfg</a:t>
            </a:r>
            <a:r>
              <a:rPr lang="de-DE" sz="2000" dirty="0"/>
              <a:t> über den </a:t>
            </a:r>
            <a:r>
              <a:rPr lang="de-DE" sz="2000" dirty="0" smtClean="0"/>
              <a:t>	Prozessbevollmächtigten der  Antragstellerin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25409" y="3861744"/>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1607382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5" y="700423"/>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 Schlusskostenrechnung</a:t>
            </a:r>
            <a:endParaRPr lang="de-DE" sz="2000" b="1" dirty="0">
              <a:solidFill>
                <a:schemeClr val="tx1"/>
              </a:solidFill>
            </a:endParaRPr>
          </a:p>
        </p:txBody>
      </p:sp>
      <p:graphicFrame>
        <p:nvGraphicFramePr>
          <p:cNvPr id="5" name="Tabelle 4"/>
          <p:cNvGraphicFramePr>
            <a:graphicFrameLocks noGrp="1"/>
          </p:cNvGraphicFramePr>
          <p:nvPr>
            <p:extLst>
              <p:ext uri="{D42A27DB-BD31-4B8C-83A1-F6EECF244321}">
                <p14:modId xmlns:p14="http://schemas.microsoft.com/office/powerpoint/2010/main" val="1764998308"/>
              </p:ext>
            </p:extLst>
          </p:nvPr>
        </p:nvGraphicFramePr>
        <p:xfrm>
          <a:off x="1467765" y="1380484"/>
          <a:ext cx="10150879" cy="4418667"/>
        </p:xfrm>
        <a:graphic>
          <a:graphicData uri="http://schemas.openxmlformats.org/drawingml/2006/table">
            <a:tbl>
              <a:tblPr firstRow="1" firstCol="1" bandRow="1">
                <a:tableStyleId>{5C22544A-7EE6-4342-B048-85BDC9FD1C3A}</a:tableStyleId>
              </a:tblPr>
              <a:tblGrid>
                <a:gridCol w="1006881">
                  <a:extLst>
                    <a:ext uri="{9D8B030D-6E8A-4147-A177-3AD203B41FA5}">
                      <a16:colId xmlns:a16="http://schemas.microsoft.com/office/drawing/2014/main" val="3186664314"/>
                    </a:ext>
                  </a:extLst>
                </a:gridCol>
                <a:gridCol w="1993692">
                  <a:extLst>
                    <a:ext uri="{9D8B030D-6E8A-4147-A177-3AD203B41FA5}">
                      <a16:colId xmlns:a16="http://schemas.microsoft.com/office/drawing/2014/main" val="3164974163"/>
                    </a:ext>
                  </a:extLst>
                </a:gridCol>
                <a:gridCol w="1828800">
                  <a:extLst>
                    <a:ext uri="{9D8B030D-6E8A-4147-A177-3AD203B41FA5}">
                      <a16:colId xmlns:a16="http://schemas.microsoft.com/office/drawing/2014/main" val="540794854"/>
                    </a:ext>
                  </a:extLst>
                </a:gridCol>
                <a:gridCol w="2053652">
                  <a:extLst>
                    <a:ext uri="{9D8B030D-6E8A-4147-A177-3AD203B41FA5}">
                      <a16:colId xmlns:a16="http://schemas.microsoft.com/office/drawing/2014/main" val="386674676"/>
                    </a:ext>
                  </a:extLst>
                </a:gridCol>
                <a:gridCol w="1753849">
                  <a:extLst>
                    <a:ext uri="{9D8B030D-6E8A-4147-A177-3AD203B41FA5}">
                      <a16:colId xmlns:a16="http://schemas.microsoft.com/office/drawing/2014/main" val="4117031524"/>
                    </a:ext>
                  </a:extLst>
                </a:gridCol>
                <a:gridCol w="1514005">
                  <a:extLst>
                    <a:ext uri="{9D8B030D-6E8A-4147-A177-3AD203B41FA5}">
                      <a16:colId xmlns:a16="http://schemas.microsoft.com/office/drawing/2014/main" val="3313305969"/>
                    </a:ext>
                  </a:extLst>
                </a:gridCol>
              </a:tblGrid>
              <a:tr h="1202737">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smtClean="0">
                          <a:solidFill>
                            <a:schemeClr val="tx1"/>
                          </a:solidFill>
                          <a:effectLst/>
                        </a:rPr>
                        <a:t>Mithaft</a:t>
                      </a:r>
                      <a:r>
                        <a:rPr lang="de-DE" sz="2000" dirty="0" smtClean="0">
                          <a:solidFill>
                            <a:schemeClr val="tx1"/>
                          </a:solidFill>
                          <a:effectLst/>
                        </a:rPr>
                        <a:t> </a:t>
                      </a:r>
                    </a:p>
                    <a:p>
                      <a:pPr>
                        <a:lnSpc>
                          <a:spcPct val="107000"/>
                        </a:lnSpc>
                        <a:spcAft>
                          <a:spcPts val="0"/>
                        </a:spcAft>
                      </a:pPr>
                      <a:r>
                        <a:rPr lang="de-DE" sz="2000" dirty="0" smtClean="0">
                          <a:solidFill>
                            <a:schemeClr val="tx1"/>
                          </a:solidFill>
                          <a:effectLst/>
                        </a:rPr>
                        <a:t>Kläger</a:t>
                      </a:r>
                    </a:p>
                    <a:p>
                      <a:pPr>
                        <a:lnSpc>
                          <a:spcPct val="107000"/>
                        </a:lnSpc>
                        <a:spcAft>
                          <a:spcPts val="0"/>
                        </a:spcAft>
                      </a:pPr>
                      <a:endParaRPr lang="de-DE"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Mithaft</a:t>
                      </a:r>
                      <a:endParaRPr lang="de-DE" sz="2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e-DE" sz="2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Beklagter</a:t>
                      </a:r>
                    </a:p>
                  </a:txBody>
                  <a:tcPr marL="68580" marR="68580" marT="0" marB="0">
                    <a:solidFill>
                      <a:schemeClr val="bg1">
                        <a:lumMod val="85000"/>
                      </a:schemeClr>
                    </a:solidFill>
                  </a:tcPr>
                </a:tc>
                <a:extLst>
                  <a:ext uri="{0D108BD9-81ED-4DB2-BD59-A6C34878D82A}">
                    <a16:rowId xmlns:a16="http://schemas.microsoft.com/office/drawing/2014/main" val="776858955"/>
                  </a:ext>
                </a:extLst>
              </a:tr>
              <a:tr h="601466">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r h="657050">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866465287"/>
                  </a:ext>
                </a:extLst>
              </a:tr>
              <a:tr h="59324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2816990574"/>
                  </a:ext>
                </a:extLst>
              </a:tr>
              <a:tr h="820142">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54913311"/>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12</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69584" y="3105924"/>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1100</a:t>
            </a:r>
            <a:endParaRPr lang="de-DE" b="1" dirty="0">
              <a:solidFill>
                <a:schemeClr val="tx1"/>
              </a:solidFill>
            </a:endParaRPr>
          </a:p>
        </p:txBody>
      </p:sp>
      <p:sp>
        <p:nvSpPr>
          <p:cNvPr id="3" name="Rechteck 2"/>
          <p:cNvSpPr/>
          <p:nvPr/>
        </p:nvSpPr>
        <p:spPr>
          <a:xfrm>
            <a:off x="2542288" y="3104906"/>
            <a:ext cx="1780009" cy="3967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Calibri" panose="020F0502020204030204" pitchFamily="34" charset="0"/>
                <a:cs typeface="Times New Roman" panose="02020603050405020304" pitchFamily="18" charset="0"/>
              </a:rPr>
              <a:t>Mahnverfahren</a:t>
            </a:r>
          </a:p>
          <a:p>
            <a:pPr algn="ctr"/>
            <a:r>
              <a:rPr lang="de-DE" sz="1400" b="1" dirty="0" smtClean="0">
                <a:solidFill>
                  <a:schemeClr val="tx1"/>
                </a:solidFill>
                <a:latin typeface="Calibri" panose="020F0502020204030204" pitchFamily="34" charset="0"/>
                <a:cs typeface="Times New Roman" panose="02020603050405020304" pitchFamily="18" charset="0"/>
              </a:rPr>
              <a:t>(0,5-fache Gebühr)</a:t>
            </a:r>
            <a:endParaRPr lang="de-DE" sz="1400" dirty="0">
              <a:solidFill>
                <a:schemeClr val="tx1"/>
              </a:solidFill>
            </a:endParaRPr>
          </a:p>
        </p:txBody>
      </p:sp>
      <p:sp>
        <p:nvSpPr>
          <p:cNvPr id="4" name="Rechteck 3"/>
          <p:cNvSpPr/>
          <p:nvPr/>
        </p:nvSpPr>
        <p:spPr>
          <a:xfrm>
            <a:off x="4777497" y="309597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7.800,00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6987826" y="3166757"/>
            <a:ext cx="914400" cy="27306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112,00</a:t>
            </a:r>
            <a:endParaRPr lang="de-DE" b="1" dirty="0">
              <a:solidFill>
                <a:schemeClr val="tx1"/>
              </a:solidFill>
            </a:endParaRPr>
          </a:p>
        </p:txBody>
      </p:sp>
      <p:sp>
        <p:nvSpPr>
          <p:cNvPr id="13" name="Rechteck 12"/>
          <p:cNvSpPr/>
          <p:nvPr/>
        </p:nvSpPr>
        <p:spPr>
          <a:xfrm>
            <a:off x="8821783" y="3124879"/>
            <a:ext cx="1126803" cy="37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112,00 €</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hteck 13"/>
          <p:cNvSpPr/>
          <p:nvPr/>
        </p:nvSpPr>
        <p:spPr>
          <a:xfrm>
            <a:off x="1486293" y="3857962"/>
            <a:ext cx="1007498" cy="317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1211</a:t>
            </a:r>
            <a:endParaRPr lang="de-DE" b="1" dirty="0">
              <a:solidFill>
                <a:schemeClr val="tx1"/>
              </a:solidFill>
            </a:endParaRPr>
          </a:p>
        </p:txBody>
      </p:sp>
      <p:sp>
        <p:nvSpPr>
          <p:cNvPr id="15" name="Rechteck 14"/>
          <p:cNvSpPr/>
          <p:nvPr/>
        </p:nvSpPr>
        <p:spPr>
          <a:xfrm>
            <a:off x="2541013" y="3858621"/>
            <a:ext cx="1781284" cy="40343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0" b="1" dirty="0" smtClean="0">
              <a:solidFill>
                <a:schemeClr val="tx1"/>
              </a:solidFill>
              <a:latin typeface="Calibri" panose="020F0502020204030204" pitchFamily="34" charset="0"/>
              <a:cs typeface="Times New Roman" panose="02020603050405020304" pitchFamily="18" charset="0"/>
            </a:endParaRPr>
          </a:p>
          <a:p>
            <a:pPr algn="ctr"/>
            <a:r>
              <a:rPr lang="de-DE" sz="1400" b="1" dirty="0" smtClean="0">
                <a:solidFill>
                  <a:schemeClr val="tx1"/>
                </a:solidFill>
                <a:latin typeface="Calibri" panose="020F0502020204030204" pitchFamily="34" charset="0"/>
                <a:cs typeface="Times New Roman" panose="02020603050405020304" pitchFamily="18" charset="0"/>
              </a:rPr>
              <a:t>Verfahren im Allgemeinen</a:t>
            </a:r>
          </a:p>
          <a:p>
            <a:pPr algn="ctr"/>
            <a:r>
              <a:rPr lang="de-DE" sz="1400" b="1" dirty="0" smtClean="0">
                <a:solidFill>
                  <a:schemeClr val="tx1"/>
                </a:solidFill>
                <a:latin typeface="Calibri" panose="020F0502020204030204" pitchFamily="34" charset="0"/>
                <a:cs typeface="Times New Roman" panose="02020603050405020304" pitchFamily="18" charset="0"/>
              </a:rPr>
              <a:t>(1-fache Gebühr)</a:t>
            </a:r>
            <a:endParaRPr lang="de-DE" sz="1400" dirty="0" smtClean="0">
              <a:solidFill>
                <a:schemeClr val="tx1"/>
              </a:solidFill>
            </a:endParaRPr>
          </a:p>
          <a:p>
            <a:pPr algn="ctr"/>
            <a:endParaRPr lang="de-DE" sz="1400" dirty="0">
              <a:solidFill>
                <a:schemeClr val="tx1"/>
              </a:solidFill>
            </a:endParaRPr>
          </a:p>
        </p:txBody>
      </p:sp>
      <p:sp>
        <p:nvSpPr>
          <p:cNvPr id="16" name="Rechteck 15"/>
          <p:cNvSpPr/>
          <p:nvPr/>
        </p:nvSpPr>
        <p:spPr>
          <a:xfrm>
            <a:off x="4805286" y="3812716"/>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7.800,00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hteck 16"/>
          <p:cNvSpPr/>
          <p:nvPr/>
        </p:nvSpPr>
        <p:spPr>
          <a:xfrm>
            <a:off x="6987826" y="3812716"/>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224,00</a:t>
            </a:r>
            <a:endParaRPr lang="de-DE" b="1" dirty="0">
              <a:solidFill>
                <a:schemeClr val="tx1"/>
              </a:solidFill>
            </a:endParaRPr>
          </a:p>
        </p:txBody>
      </p:sp>
      <p:sp>
        <p:nvSpPr>
          <p:cNvPr id="22" name="Rechteck 21"/>
          <p:cNvSpPr/>
          <p:nvPr/>
        </p:nvSpPr>
        <p:spPr>
          <a:xfrm>
            <a:off x="10308189" y="3143221"/>
            <a:ext cx="1126803" cy="37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3" name="Rechteck 22"/>
          <p:cNvSpPr/>
          <p:nvPr/>
        </p:nvSpPr>
        <p:spPr>
          <a:xfrm>
            <a:off x="8804578" y="3802519"/>
            <a:ext cx="1126803" cy="37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112,00 €</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7" name="Rechteck 36"/>
          <p:cNvSpPr/>
          <p:nvPr/>
        </p:nvSpPr>
        <p:spPr>
          <a:xfrm>
            <a:off x="6353907" y="4466267"/>
            <a:ext cx="1867877" cy="4008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17,50</a:t>
            </a:r>
            <a:endParaRPr lang="de-DE" b="1" dirty="0">
              <a:solidFill>
                <a:schemeClr val="tx1"/>
              </a:solidFill>
            </a:endParaRPr>
          </a:p>
        </p:txBody>
      </p:sp>
      <p:sp>
        <p:nvSpPr>
          <p:cNvPr id="42" name="Gefaltete Ecke 41"/>
          <p:cNvSpPr/>
          <p:nvPr/>
        </p:nvSpPr>
        <p:spPr>
          <a:xfrm>
            <a:off x="8697055" y="5380541"/>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Antrags-schuld =</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241,50 €…</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44" name="Abgerundetes Rechteck 43"/>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45" name="Rechteck 44"/>
          <p:cNvSpPr/>
          <p:nvPr/>
        </p:nvSpPr>
        <p:spPr>
          <a:xfrm>
            <a:off x="2493791" y="5175196"/>
            <a:ext cx="1780009" cy="3967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Calibri" panose="020F0502020204030204" pitchFamily="34" charset="0"/>
                <a:cs typeface="Times New Roman" panose="02020603050405020304" pitchFamily="18" charset="0"/>
              </a:rPr>
              <a:t>Anrechnung aus dem Mahnverfahren</a:t>
            </a:r>
          </a:p>
          <a:p>
            <a:pPr algn="ctr"/>
            <a:r>
              <a:rPr lang="de-DE" sz="1400" b="1" dirty="0" smtClean="0">
                <a:solidFill>
                  <a:schemeClr val="tx1"/>
                </a:solidFill>
                <a:latin typeface="Calibri" panose="020F0502020204030204" pitchFamily="34" charset="0"/>
                <a:cs typeface="Times New Roman" panose="02020603050405020304" pitchFamily="18" charset="0"/>
              </a:rPr>
              <a:t>(0,5-fache Gebühr)</a:t>
            </a:r>
            <a:endParaRPr lang="de-DE" sz="1400" dirty="0">
              <a:solidFill>
                <a:schemeClr val="tx1"/>
              </a:solidFill>
            </a:endParaRPr>
          </a:p>
        </p:txBody>
      </p:sp>
      <p:sp>
        <p:nvSpPr>
          <p:cNvPr id="46" name="Rechteck 45"/>
          <p:cNvSpPr/>
          <p:nvPr/>
        </p:nvSpPr>
        <p:spPr>
          <a:xfrm>
            <a:off x="7067148" y="5206413"/>
            <a:ext cx="914400" cy="27306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112,00</a:t>
            </a:r>
            <a:endParaRPr lang="de-DE" b="1" dirty="0">
              <a:solidFill>
                <a:schemeClr val="tx1"/>
              </a:solidFill>
            </a:endParaRPr>
          </a:p>
        </p:txBody>
      </p:sp>
      <p:sp>
        <p:nvSpPr>
          <p:cNvPr id="47" name="Rechteck 46"/>
          <p:cNvSpPr/>
          <p:nvPr/>
        </p:nvSpPr>
        <p:spPr>
          <a:xfrm>
            <a:off x="2439748" y="5897785"/>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Rest</a:t>
            </a:r>
            <a:endParaRPr lang="de-DE" sz="1400" dirty="0">
              <a:solidFill>
                <a:schemeClr val="tx1"/>
              </a:solidFill>
            </a:endParaRPr>
          </a:p>
        </p:txBody>
      </p:sp>
      <p:sp>
        <p:nvSpPr>
          <p:cNvPr id="48" name="Rechteck 47"/>
          <p:cNvSpPr/>
          <p:nvPr/>
        </p:nvSpPr>
        <p:spPr>
          <a:xfrm>
            <a:off x="6987826" y="5897785"/>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241,50</a:t>
            </a:r>
            <a:endParaRPr lang="de-DE" b="1" dirty="0">
              <a:solidFill>
                <a:schemeClr val="tx1"/>
              </a:solidFill>
            </a:endParaRPr>
          </a:p>
        </p:txBody>
      </p:sp>
      <p:sp>
        <p:nvSpPr>
          <p:cNvPr id="49" name="Rechteck 48"/>
          <p:cNvSpPr/>
          <p:nvPr/>
        </p:nvSpPr>
        <p:spPr>
          <a:xfrm>
            <a:off x="10331566" y="3817716"/>
            <a:ext cx="1126803" cy="37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9" name="Rechteck 28"/>
          <p:cNvSpPr/>
          <p:nvPr/>
        </p:nvSpPr>
        <p:spPr>
          <a:xfrm>
            <a:off x="1506707" y="4550116"/>
            <a:ext cx="872345" cy="317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9002</a:t>
            </a:r>
            <a:endParaRPr lang="de-DE" b="1" dirty="0">
              <a:solidFill>
                <a:schemeClr val="tx1"/>
              </a:solidFill>
            </a:endParaRPr>
          </a:p>
        </p:txBody>
      </p:sp>
      <p:sp>
        <p:nvSpPr>
          <p:cNvPr id="30" name="Rechteck 29"/>
          <p:cNvSpPr/>
          <p:nvPr/>
        </p:nvSpPr>
        <p:spPr>
          <a:xfrm>
            <a:off x="2493791" y="4419950"/>
            <a:ext cx="1713691" cy="577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Auslagen für Zustellung – 5 x 3,50€</a:t>
            </a:r>
            <a:endParaRPr lang="de-DE" sz="1400" dirty="0">
              <a:solidFill>
                <a:schemeClr val="tx1"/>
              </a:solidFill>
            </a:endParaRPr>
          </a:p>
        </p:txBody>
      </p:sp>
      <p:sp>
        <p:nvSpPr>
          <p:cNvPr id="31" name="Rechteck 30"/>
          <p:cNvSpPr/>
          <p:nvPr/>
        </p:nvSpPr>
        <p:spPr>
          <a:xfrm>
            <a:off x="8498228" y="4512106"/>
            <a:ext cx="1433153" cy="3472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17,50</a:t>
            </a:r>
            <a:endParaRPr lang="de-DE" b="1" dirty="0">
              <a:solidFill>
                <a:schemeClr val="tx1"/>
              </a:solidFill>
            </a:endParaRPr>
          </a:p>
        </p:txBody>
      </p:sp>
      <p:sp>
        <p:nvSpPr>
          <p:cNvPr id="41" name="Gefaltete Ecke 40"/>
          <p:cNvSpPr/>
          <p:nvPr/>
        </p:nvSpPr>
        <p:spPr>
          <a:xfrm rot="21054758">
            <a:off x="10486472" y="3393955"/>
            <a:ext cx="1417283" cy="1362041"/>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112€=</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224€-112€</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606812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4">
                                            <p:txEl>
                                              <p:pRg st="0" end="0"/>
                                            </p:txEl>
                                          </p:spTgt>
                                        </p:tgtEl>
                                        <p:attrNameLst>
                                          <p:attrName>style.visibility</p:attrName>
                                        </p:attrNameLst>
                                      </p:cBhvr>
                                      <p:to>
                                        <p:strVal val="visible"/>
                                      </p:to>
                                    </p:set>
                                    <p:anim calcmode="lin" valueType="num">
                                      <p:cBhvr additive="base">
                                        <p:cTn id="3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2">
                                            <p:txEl>
                                              <p:pRg st="0" end="0"/>
                                            </p:txEl>
                                          </p:spTgt>
                                        </p:tgtEl>
                                        <p:attrNameLst>
                                          <p:attrName>style.visibility</p:attrName>
                                        </p:attrNameLst>
                                      </p:cBhvr>
                                      <p:to>
                                        <p:strVal val="visible"/>
                                      </p:to>
                                    </p:set>
                                    <p:anim calcmode="lin" valueType="num">
                                      <p:cBhvr additive="base">
                                        <p:cTn id="45"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ppt_x"/>
                                          </p:val>
                                        </p:tav>
                                        <p:tav tm="100000">
                                          <p:val>
                                            <p:strVal val="#ppt_x"/>
                                          </p:val>
                                        </p:tav>
                                      </p:tavLst>
                                    </p:anim>
                                    <p:anim calcmode="lin" valueType="num">
                                      <p:cBhvr additive="base">
                                        <p:cTn id="5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anim calcmode="lin" valueType="num">
                                      <p:cBhvr additive="base">
                                        <p:cTn id="57" dur="500" fill="hold"/>
                                        <p:tgtEl>
                                          <p:spTgt spid="22"/>
                                        </p:tgtEl>
                                        <p:attrNameLst>
                                          <p:attrName>ppt_x</p:attrName>
                                        </p:attrNameLst>
                                      </p:cBhvr>
                                      <p:tavLst>
                                        <p:tav tm="0">
                                          <p:val>
                                            <p:strVal val="#ppt_x"/>
                                          </p:val>
                                        </p:tav>
                                        <p:tav tm="100000">
                                          <p:val>
                                            <p:strVal val="#ppt_x"/>
                                          </p:val>
                                        </p:tav>
                                      </p:tavLst>
                                    </p:anim>
                                    <p:anim calcmode="lin" valueType="num">
                                      <p:cBhvr additive="base">
                                        <p:cTn id="5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additive="base">
                                        <p:cTn id="63" dur="500" fill="hold"/>
                                        <p:tgtEl>
                                          <p:spTgt spid="14"/>
                                        </p:tgtEl>
                                        <p:attrNameLst>
                                          <p:attrName>ppt_x</p:attrName>
                                        </p:attrNameLst>
                                      </p:cBhvr>
                                      <p:tavLst>
                                        <p:tav tm="0">
                                          <p:val>
                                            <p:strVal val="#ppt_x"/>
                                          </p:val>
                                        </p:tav>
                                        <p:tav tm="100000">
                                          <p:val>
                                            <p:strVal val="#ppt_x"/>
                                          </p:val>
                                        </p:tav>
                                      </p:tavLst>
                                    </p:anim>
                                    <p:anim calcmode="lin" valueType="num">
                                      <p:cBhvr additive="base">
                                        <p:cTn id="6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5"/>
                                        </p:tgtEl>
                                        <p:attrNameLst>
                                          <p:attrName>style.visibility</p:attrName>
                                        </p:attrNameLst>
                                      </p:cBhvr>
                                      <p:to>
                                        <p:strVal val="visible"/>
                                      </p:to>
                                    </p:set>
                                    <p:anim calcmode="lin" valueType="num">
                                      <p:cBhvr additive="base">
                                        <p:cTn id="69" dur="500" fill="hold"/>
                                        <p:tgtEl>
                                          <p:spTgt spid="15"/>
                                        </p:tgtEl>
                                        <p:attrNameLst>
                                          <p:attrName>ppt_x</p:attrName>
                                        </p:attrNameLst>
                                      </p:cBhvr>
                                      <p:tavLst>
                                        <p:tav tm="0">
                                          <p:val>
                                            <p:strVal val="#ppt_x"/>
                                          </p:val>
                                        </p:tav>
                                        <p:tav tm="100000">
                                          <p:val>
                                            <p:strVal val="#ppt_x"/>
                                          </p:val>
                                        </p:tav>
                                      </p:tavLst>
                                    </p:anim>
                                    <p:anim calcmode="lin" valueType="num">
                                      <p:cBhvr additive="base">
                                        <p:cTn id="7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6"/>
                                        </p:tgtEl>
                                        <p:attrNameLst>
                                          <p:attrName>style.visibility</p:attrName>
                                        </p:attrNameLst>
                                      </p:cBhvr>
                                      <p:to>
                                        <p:strVal val="visible"/>
                                      </p:to>
                                    </p:set>
                                    <p:anim calcmode="lin" valueType="num">
                                      <p:cBhvr additive="base">
                                        <p:cTn id="75" dur="500" fill="hold"/>
                                        <p:tgtEl>
                                          <p:spTgt spid="16"/>
                                        </p:tgtEl>
                                        <p:attrNameLst>
                                          <p:attrName>ppt_x</p:attrName>
                                        </p:attrNameLst>
                                      </p:cBhvr>
                                      <p:tavLst>
                                        <p:tav tm="0">
                                          <p:val>
                                            <p:strVal val="#ppt_x"/>
                                          </p:val>
                                        </p:tav>
                                        <p:tav tm="100000">
                                          <p:val>
                                            <p:strVal val="#ppt_x"/>
                                          </p:val>
                                        </p:tav>
                                      </p:tavLst>
                                    </p:anim>
                                    <p:anim calcmode="lin" valueType="num">
                                      <p:cBhvr additive="base">
                                        <p:cTn id="7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additive="base">
                                        <p:cTn id="81" dur="500" fill="hold"/>
                                        <p:tgtEl>
                                          <p:spTgt spid="17"/>
                                        </p:tgtEl>
                                        <p:attrNameLst>
                                          <p:attrName>ppt_x</p:attrName>
                                        </p:attrNameLst>
                                      </p:cBhvr>
                                      <p:tavLst>
                                        <p:tav tm="0">
                                          <p:val>
                                            <p:strVal val="#ppt_x"/>
                                          </p:val>
                                        </p:tav>
                                        <p:tav tm="100000">
                                          <p:val>
                                            <p:strVal val="#ppt_x"/>
                                          </p:val>
                                        </p:tav>
                                      </p:tavLst>
                                    </p:anim>
                                    <p:anim calcmode="lin" valueType="num">
                                      <p:cBhvr additive="base">
                                        <p:cTn id="8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23"/>
                                        </p:tgtEl>
                                        <p:attrNameLst>
                                          <p:attrName>style.visibility</p:attrName>
                                        </p:attrNameLst>
                                      </p:cBhvr>
                                      <p:to>
                                        <p:strVal val="visible"/>
                                      </p:to>
                                    </p:set>
                                    <p:anim calcmode="lin" valueType="num">
                                      <p:cBhvr additive="base">
                                        <p:cTn id="87" dur="500" fill="hold"/>
                                        <p:tgtEl>
                                          <p:spTgt spid="23"/>
                                        </p:tgtEl>
                                        <p:attrNameLst>
                                          <p:attrName>ppt_x</p:attrName>
                                        </p:attrNameLst>
                                      </p:cBhvr>
                                      <p:tavLst>
                                        <p:tav tm="0">
                                          <p:val>
                                            <p:strVal val="#ppt_x"/>
                                          </p:val>
                                        </p:tav>
                                        <p:tav tm="100000">
                                          <p:val>
                                            <p:strVal val="#ppt_x"/>
                                          </p:val>
                                        </p:tav>
                                      </p:tavLst>
                                    </p:anim>
                                    <p:anim calcmode="lin" valueType="num">
                                      <p:cBhvr additive="base">
                                        <p:cTn id="8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49"/>
                                        </p:tgtEl>
                                        <p:attrNameLst>
                                          <p:attrName>style.visibility</p:attrName>
                                        </p:attrNameLst>
                                      </p:cBhvr>
                                      <p:to>
                                        <p:strVal val="visible"/>
                                      </p:to>
                                    </p:set>
                                    <p:anim calcmode="lin" valueType="num">
                                      <p:cBhvr additive="base">
                                        <p:cTn id="93" dur="500" fill="hold"/>
                                        <p:tgtEl>
                                          <p:spTgt spid="49"/>
                                        </p:tgtEl>
                                        <p:attrNameLst>
                                          <p:attrName>ppt_x</p:attrName>
                                        </p:attrNameLst>
                                      </p:cBhvr>
                                      <p:tavLst>
                                        <p:tav tm="0">
                                          <p:val>
                                            <p:strVal val="#ppt_x"/>
                                          </p:val>
                                        </p:tav>
                                        <p:tav tm="100000">
                                          <p:val>
                                            <p:strVal val="#ppt_x"/>
                                          </p:val>
                                        </p:tav>
                                      </p:tavLst>
                                    </p:anim>
                                    <p:anim calcmode="lin" valueType="num">
                                      <p:cBhvr additive="base">
                                        <p:cTn id="94"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53" presetClass="entr" presetSubtype="16" fill="hold" grpId="0" nodeType="clickEffect">
                                  <p:stCondLst>
                                    <p:cond delay="0"/>
                                  </p:stCondLst>
                                  <p:childTnLst>
                                    <p:set>
                                      <p:cBhvr>
                                        <p:cTn id="98" dur="1" fill="hold">
                                          <p:stCondLst>
                                            <p:cond delay="0"/>
                                          </p:stCondLst>
                                        </p:cTn>
                                        <p:tgtEl>
                                          <p:spTgt spid="41"/>
                                        </p:tgtEl>
                                        <p:attrNameLst>
                                          <p:attrName>style.visibility</p:attrName>
                                        </p:attrNameLst>
                                      </p:cBhvr>
                                      <p:to>
                                        <p:strVal val="visible"/>
                                      </p:to>
                                    </p:set>
                                    <p:anim calcmode="lin" valueType="num">
                                      <p:cBhvr>
                                        <p:cTn id="99" dur="500" fill="hold"/>
                                        <p:tgtEl>
                                          <p:spTgt spid="41"/>
                                        </p:tgtEl>
                                        <p:attrNameLst>
                                          <p:attrName>ppt_w</p:attrName>
                                        </p:attrNameLst>
                                      </p:cBhvr>
                                      <p:tavLst>
                                        <p:tav tm="0">
                                          <p:val>
                                            <p:fltVal val="0"/>
                                          </p:val>
                                        </p:tav>
                                        <p:tav tm="100000">
                                          <p:val>
                                            <p:strVal val="#ppt_w"/>
                                          </p:val>
                                        </p:tav>
                                      </p:tavLst>
                                    </p:anim>
                                    <p:anim calcmode="lin" valueType="num">
                                      <p:cBhvr>
                                        <p:cTn id="100" dur="500" fill="hold"/>
                                        <p:tgtEl>
                                          <p:spTgt spid="41"/>
                                        </p:tgtEl>
                                        <p:attrNameLst>
                                          <p:attrName>ppt_h</p:attrName>
                                        </p:attrNameLst>
                                      </p:cBhvr>
                                      <p:tavLst>
                                        <p:tav tm="0">
                                          <p:val>
                                            <p:fltVal val="0"/>
                                          </p:val>
                                        </p:tav>
                                        <p:tav tm="100000">
                                          <p:val>
                                            <p:strVal val="#ppt_h"/>
                                          </p:val>
                                        </p:tav>
                                      </p:tavLst>
                                    </p:anim>
                                    <p:animEffect transition="in" filter="fade">
                                      <p:cBhvr>
                                        <p:cTn id="101" dur="500"/>
                                        <p:tgtEl>
                                          <p:spTgt spid="41"/>
                                        </p:tgtEl>
                                      </p:cBhvr>
                                    </p:animEffect>
                                  </p:childTnLst>
                                </p:cTn>
                              </p:par>
                            </p:childTnLst>
                          </p:cTn>
                        </p:par>
                      </p:childTnLst>
                    </p:cTn>
                  </p:par>
                  <p:par>
                    <p:cTn id="102" fill="hold">
                      <p:stCondLst>
                        <p:cond delay="indefinite"/>
                      </p:stCondLst>
                      <p:childTnLst>
                        <p:par>
                          <p:cTn id="103" fill="hold">
                            <p:stCondLst>
                              <p:cond delay="0"/>
                            </p:stCondLst>
                            <p:childTnLst>
                              <p:par>
                                <p:cTn id="104" presetID="2" presetClass="entr" presetSubtype="4" fill="hold" grpId="0" nodeType="clickEffect">
                                  <p:stCondLst>
                                    <p:cond delay="0"/>
                                  </p:stCondLst>
                                  <p:childTnLst>
                                    <p:set>
                                      <p:cBhvr>
                                        <p:cTn id="105" dur="1" fill="hold">
                                          <p:stCondLst>
                                            <p:cond delay="0"/>
                                          </p:stCondLst>
                                        </p:cTn>
                                        <p:tgtEl>
                                          <p:spTgt spid="29"/>
                                        </p:tgtEl>
                                        <p:attrNameLst>
                                          <p:attrName>style.visibility</p:attrName>
                                        </p:attrNameLst>
                                      </p:cBhvr>
                                      <p:to>
                                        <p:strVal val="visible"/>
                                      </p:to>
                                    </p:set>
                                    <p:anim calcmode="lin" valueType="num">
                                      <p:cBhvr additive="base">
                                        <p:cTn id="106" dur="500" fill="hold"/>
                                        <p:tgtEl>
                                          <p:spTgt spid="29"/>
                                        </p:tgtEl>
                                        <p:attrNameLst>
                                          <p:attrName>ppt_x</p:attrName>
                                        </p:attrNameLst>
                                      </p:cBhvr>
                                      <p:tavLst>
                                        <p:tav tm="0">
                                          <p:val>
                                            <p:strVal val="#ppt_x"/>
                                          </p:val>
                                        </p:tav>
                                        <p:tav tm="100000">
                                          <p:val>
                                            <p:strVal val="#ppt_x"/>
                                          </p:val>
                                        </p:tav>
                                      </p:tavLst>
                                    </p:anim>
                                    <p:anim calcmode="lin" valueType="num">
                                      <p:cBhvr additive="base">
                                        <p:cTn id="107"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2" presetClass="entr" presetSubtype="4" fill="hold" grpId="0" nodeType="clickEffect">
                                  <p:stCondLst>
                                    <p:cond delay="0"/>
                                  </p:stCondLst>
                                  <p:childTnLst>
                                    <p:set>
                                      <p:cBhvr>
                                        <p:cTn id="111" dur="1" fill="hold">
                                          <p:stCondLst>
                                            <p:cond delay="0"/>
                                          </p:stCondLst>
                                        </p:cTn>
                                        <p:tgtEl>
                                          <p:spTgt spid="30"/>
                                        </p:tgtEl>
                                        <p:attrNameLst>
                                          <p:attrName>style.visibility</p:attrName>
                                        </p:attrNameLst>
                                      </p:cBhvr>
                                      <p:to>
                                        <p:strVal val="visible"/>
                                      </p:to>
                                    </p:set>
                                    <p:anim calcmode="lin" valueType="num">
                                      <p:cBhvr additive="base">
                                        <p:cTn id="112" dur="500" fill="hold"/>
                                        <p:tgtEl>
                                          <p:spTgt spid="30"/>
                                        </p:tgtEl>
                                        <p:attrNameLst>
                                          <p:attrName>ppt_x</p:attrName>
                                        </p:attrNameLst>
                                      </p:cBhvr>
                                      <p:tavLst>
                                        <p:tav tm="0">
                                          <p:val>
                                            <p:strVal val="#ppt_x"/>
                                          </p:val>
                                        </p:tav>
                                        <p:tav tm="100000">
                                          <p:val>
                                            <p:strVal val="#ppt_x"/>
                                          </p:val>
                                        </p:tav>
                                      </p:tavLst>
                                    </p:anim>
                                    <p:anim calcmode="lin" valueType="num">
                                      <p:cBhvr additive="base">
                                        <p:cTn id="113"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2" presetClass="entr" presetSubtype="4" fill="hold" grpId="0" nodeType="clickEffect">
                                  <p:stCondLst>
                                    <p:cond delay="0"/>
                                  </p:stCondLst>
                                  <p:childTnLst>
                                    <p:set>
                                      <p:cBhvr>
                                        <p:cTn id="117" dur="1" fill="hold">
                                          <p:stCondLst>
                                            <p:cond delay="0"/>
                                          </p:stCondLst>
                                        </p:cTn>
                                        <p:tgtEl>
                                          <p:spTgt spid="37"/>
                                        </p:tgtEl>
                                        <p:attrNameLst>
                                          <p:attrName>style.visibility</p:attrName>
                                        </p:attrNameLst>
                                      </p:cBhvr>
                                      <p:to>
                                        <p:strVal val="visible"/>
                                      </p:to>
                                    </p:set>
                                    <p:anim calcmode="lin" valueType="num">
                                      <p:cBhvr additive="base">
                                        <p:cTn id="118" dur="500" fill="hold"/>
                                        <p:tgtEl>
                                          <p:spTgt spid="37"/>
                                        </p:tgtEl>
                                        <p:attrNameLst>
                                          <p:attrName>ppt_x</p:attrName>
                                        </p:attrNameLst>
                                      </p:cBhvr>
                                      <p:tavLst>
                                        <p:tav tm="0">
                                          <p:val>
                                            <p:strVal val="#ppt_x"/>
                                          </p:val>
                                        </p:tav>
                                        <p:tav tm="100000">
                                          <p:val>
                                            <p:strVal val="#ppt_x"/>
                                          </p:val>
                                        </p:tav>
                                      </p:tavLst>
                                    </p:anim>
                                    <p:anim calcmode="lin" valueType="num">
                                      <p:cBhvr additive="base">
                                        <p:cTn id="119"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2" presetClass="entr" presetSubtype="4" fill="hold" grpId="0" nodeType="clickEffect">
                                  <p:stCondLst>
                                    <p:cond delay="0"/>
                                  </p:stCondLst>
                                  <p:childTnLst>
                                    <p:set>
                                      <p:cBhvr>
                                        <p:cTn id="123" dur="1" fill="hold">
                                          <p:stCondLst>
                                            <p:cond delay="0"/>
                                          </p:stCondLst>
                                        </p:cTn>
                                        <p:tgtEl>
                                          <p:spTgt spid="31"/>
                                        </p:tgtEl>
                                        <p:attrNameLst>
                                          <p:attrName>style.visibility</p:attrName>
                                        </p:attrNameLst>
                                      </p:cBhvr>
                                      <p:to>
                                        <p:strVal val="visible"/>
                                      </p:to>
                                    </p:set>
                                    <p:anim calcmode="lin" valueType="num">
                                      <p:cBhvr additive="base">
                                        <p:cTn id="124" dur="500" fill="hold"/>
                                        <p:tgtEl>
                                          <p:spTgt spid="31"/>
                                        </p:tgtEl>
                                        <p:attrNameLst>
                                          <p:attrName>ppt_x</p:attrName>
                                        </p:attrNameLst>
                                      </p:cBhvr>
                                      <p:tavLst>
                                        <p:tav tm="0">
                                          <p:val>
                                            <p:strVal val="#ppt_x"/>
                                          </p:val>
                                        </p:tav>
                                        <p:tav tm="100000">
                                          <p:val>
                                            <p:strVal val="#ppt_x"/>
                                          </p:val>
                                        </p:tav>
                                      </p:tavLst>
                                    </p:anim>
                                    <p:anim calcmode="lin" valueType="num">
                                      <p:cBhvr additive="base">
                                        <p:cTn id="125"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126" fill="hold">
                      <p:stCondLst>
                        <p:cond delay="indefinite"/>
                      </p:stCondLst>
                      <p:childTnLst>
                        <p:par>
                          <p:cTn id="127" fill="hold">
                            <p:stCondLst>
                              <p:cond delay="0"/>
                            </p:stCondLst>
                            <p:childTnLst>
                              <p:par>
                                <p:cTn id="128" presetID="2" presetClass="entr" presetSubtype="4" fill="hold" grpId="0" nodeType="clickEffect">
                                  <p:stCondLst>
                                    <p:cond delay="0"/>
                                  </p:stCondLst>
                                  <p:childTnLst>
                                    <p:set>
                                      <p:cBhvr>
                                        <p:cTn id="129" dur="1" fill="hold">
                                          <p:stCondLst>
                                            <p:cond delay="0"/>
                                          </p:stCondLst>
                                        </p:cTn>
                                        <p:tgtEl>
                                          <p:spTgt spid="45"/>
                                        </p:tgtEl>
                                        <p:attrNameLst>
                                          <p:attrName>style.visibility</p:attrName>
                                        </p:attrNameLst>
                                      </p:cBhvr>
                                      <p:to>
                                        <p:strVal val="visible"/>
                                      </p:to>
                                    </p:set>
                                    <p:anim calcmode="lin" valueType="num">
                                      <p:cBhvr additive="base">
                                        <p:cTn id="130" dur="500" fill="hold"/>
                                        <p:tgtEl>
                                          <p:spTgt spid="45"/>
                                        </p:tgtEl>
                                        <p:attrNameLst>
                                          <p:attrName>ppt_x</p:attrName>
                                        </p:attrNameLst>
                                      </p:cBhvr>
                                      <p:tavLst>
                                        <p:tav tm="0">
                                          <p:val>
                                            <p:strVal val="#ppt_x"/>
                                          </p:val>
                                        </p:tav>
                                        <p:tav tm="100000">
                                          <p:val>
                                            <p:strVal val="#ppt_x"/>
                                          </p:val>
                                        </p:tav>
                                      </p:tavLst>
                                    </p:anim>
                                    <p:anim calcmode="lin" valueType="num">
                                      <p:cBhvr additive="base">
                                        <p:cTn id="131"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132" fill="hold">
                      <p:stCondLst>
                        <p:cond delay="indefinite"/>
                      </p:stCondLst>
                      <p:childTnLst>
                        <p:par>
                          <p:cTn id="133" fill="hold">
                            <p:stCondLst>
                              <p:cond delay="0"/>
                            </p:stCondLst>
                            <p:childTnLst>
                              <p:par>
                                <p:cTn id="134" presetID="2" presetClass="entr" presetSubtype="4" fill="hold" grpId="0" nodeType="clickEffect">
                                  <p:stCondLst>
                                    <p:cond delay="0"/>
                                  </p:stCondLst>
                                  <p:childTnLst>
                                    <p:set>
                                      <p:cBhvr>
                                        <p:cTn id="135" dur="1" fill="hold">
                                          <p:stCondLst>
                                            <p:cond delay="0"/>
                                          </p:stCondLst>
                                        </p:cTn>
                                        <p:tgtEl>
                                          <p:spTgt spid="46"/>
                                        </p:tgtEl>
                                        <p:attrNameLst>
                                          <p:attrName>style.visibility</p:attrName>
                                        </p:attrNameLst>
                                      </p:cBhvr>
                                      <p:to>
                                        <p:strVal val="visible"/>
                                      </p:to>
                                    </p:set>
                                    <p:anim calcmode="lin" valueType="num">
                                      <p:cBhvr additive="base">
                                        <p:cTn id="136" dur="500" fill="hold"/>
                                        <p:tgtEl>
                                          <p:spTgt spid="46"/>
                                        </p:tgtEl>
                                        <p:attrNameLst>
                                          <p:attrName>ppt_x</p:attrName>
                                        </p:attrNameLst>
                                      </p:cBhvr>
                                      <p:tavLst>
                                        <p:tav tm="0">
                                          <p:val>
                                            <p:strVal val="#ppt_x"/>
                                          </p:val>
                                        </p:tav>
                                        <p:tav tm="100000">
                                          <p:val>
                                            <p:strVal val="#ppt_x"/>
                                          </p:val>
                                        </p:tav>
                                      </p:tavLst>
                                    </p:anim>
                                    <p:anim calcmode="lin" valueType="num">
                                      <p:cBhvr additive="base">
                                        <p:cTn id="137"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138" fill="hold">
                      <p:stCondLst>
                        <p:cond delay="indefinite"/>
                      </p:stCondLst>
                      <p:childTnLst>
                        <p:par>
                          <p:cTn id="139" fill="hold">
                            <p:stCondLst>
                              <p:cond delay="0"/>
                            </p:stCondLst>
                            <p:childTnLst>
                              <p:par>
                                <p:cTn id="140" presetID="2" presetClass="entr" presetSubtype="4" fill="hold" grpId="0" nodeType="clickEffect">
                                  <p:stCondLst>
                                    <p:cond delay="0"/>
                                  </p:stCondLst>
                                  <p:childTnLst>
                                    <p:set>
                                      <p:cBhvr>
                                        <p:cTn id="141" dur="1" fill="hold">
                                          <p:stCondLst>
                                            <p:cond delay="0"/>
                                          </p:stCondLst>
                                        </p:cTn>
                                        <p:tgtEl>
                                          <p:spTgt spid="47"/>
                                        </p:tgtEl>
                                        <p:attrNameLst>
                                          <p:attrName>style.visibility</p:attrName>
                                        </p:attrNameLst>
                                      </p:cBhvr>
                                      <p:to>
                                        <p:strVal val="visible"/>
                                      </p:to>
                                    </p:set>
                                    <p:anim calcmode="lin" valueType="num">
                                      <p:cBhvr additive="base">
                                        <p:cTn id="142" dur="500" fill="hold"/>
                                        <p:tgtEl>
                                          <p:spTgt spid="47"/>
                                        </p:tgtEl>
                                        <p:attrNameLst>
                                          <p:attrName>ppt_x</p:attrName>
                                        </p:attrNameLst>
                                      </p:cBhvr>
                                      <p:tavLst>
                                        <p:tav tm="0">
                                          <p:val>
                                            <p:strVal val="#ppt_x"/>
                                          </p:val>
                                        </p:tav>
                                        <p:tav tm="100000">
                                          <p:val>
                                            <p:strVal val="#ppt_x"/>
                                          </p:val>
                                        </p:tav>
                                      </p:tavLst>
                                    </p:anim>
                                    <p:anim calcmode="lin" valueType="num">
                                      <p:cBhvr additive="base">
                                        <p:cTn id="143"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144" fill="hold">
                      <p:stCondLst>
                        <p:cond delay="indefinite"/>
                      </p:stCondLst>
                      <p:childTnLst>
                        <p:par>
                          <p:cTn id="145" fill="hold">
                            <p:stCondLst>
                              <p:cond delay="0"/>
                            </p:stCondLst>
                            <p:childTnLst>
                              <p:par>
                                <p:cTn id="146" presetID="2" presetClass="entr" presetSubtype="4" fill="hold" grpId="0" nodeType="clickEffect">
                                  <p:stCondLst>
                                    <p:cond delay="0"/>
                                  </p:stCondLst>
                                  <p:childTnLst>
                                    <p:set>
                                      <p:cBhvr>
                                        <p:cTn id="147" dur="1" fill="hold">
                                          <p:stCondLst>
                                            <p:cond delay="0"/>
                                          </p:stCondLst>
                                        </p:cTn>
                                        <p:tgtEl>
                                          <p:spTgt spid="48"/>
                                        </p:tgtEl>
                                        <p:attrNameLst>
                                          <p:attrName>style.visibility</p:attrName>
                                        </p:attrNameLst>
                                      </p:cBhvr>
                                      <p:to>
                                        <p:strVal val="visible"/>
                                      </p:to>
                                    </p:set>
                                    <p:anim calcmode="lin" valueType="num">
                                      <p:cBhvr additive="base">
                                        <p:cTn id="148" dur="500" fill="hold"/>
                                        <p:tgtEl>
                                          <p:spTgt spid="48"/>
                                        </p:tgtEl>
                                        <p:attrNameLst>
                                          <p:attrName>ppt_x</p:attrName>
                                        </p:attrNameLst>
                                      </p:cBhvr>
                                      <p:tavLst>
                                        <p:tav tm="0">
                                          <p:val>
                                            <p:strVal val="#ppt_x"/>
                                          </p:val>
                                        </p:tav>
                                        <p:tav tm="100000">
                                          <p:val>
                                            <p:strVal val="#ppt_x"/>
                                          </p:val>
                                        </p:tav>
                                      </p:tavLst>
                                    </p:anim>
                                    <p:anim calcmode="lin" valueType="num">
                                      <p:cBhvr additive="base">
                                        <p:cTn id="149"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150" fill="hold">
                      <p:stCondLst>
                        <p:cond delay="indefinite"/>
                      </p:stCondLst>
                      <p:childTnLst>
                        <p:par>
                          <p:cTn id="151" fill="hold">
                            <p:stCondLst>
                              <p:cond delay="0"/>
                            </p:stCondLst>
                            <p:childTnLst>
                              <p:par>
                                <p:cTn id="152" presetID="53" presetClass="entr" presetSubtype="16" fill="hold" grpId="0" nodeType="clickEffect">
                                  <p:stCondLst>
                                    <p:cond delay="0"/>
                                  </p:stCondLst>
                                  <p:childTnLst>
                                    <p:set>
                                      <p:cBhvr>
                                        <p:cTn id="153" dur="1" fill="hold">
                                          <p:stCondLst>
                                            <p:cond delay="0"/>
                                          </p:stCondLst>
                                        </p:cTn>
                                        <p:tgtEl>
                                          <p:spTgt spid="42"/>
                                        </p:tgtEl>
                                        <p:attrNameLst>
                                          <p:attrName>style.visibility</p:attrName>
                                        </p:attrNameLst>
                                      </p:cBhvr>
                                      <p:to>
                                        <p:strVal val="visible"/>
                                      </p:to>
                                    </p:set>
                                    <p:anim calcmode="lin" valueType="num">
                                      <p:cBhvr>
                                        <p:cTn id="154" dur="500" fill="hold"/>
                                        <p:tgtEl>
                                          <p:spTgt spid="42"/>
                                        </p:tgtEl>
                                        <p:attrNameLst>
                                          <p:attrName>ppt_w</p:attrName>
                                        </p:attrNameLst>
                                      </p:cBhvr>
                                      <p:tavLst>
                                        <p:tav tm="0">
                                          <p:val>
                                            <p:fltVal val="0"/>
                                          </p:val>
                                        </p:tav>
                                        <p:tav tm="100000">
                                          <p:val>
                                            <p:strVal val="#ppt_w"/>
                                          </p:val>
                                        </p:tav>
                                      </p:tavLst>
                                    </p:anim>
                                    <p:anim calcmode="lin" valueType="num">
                                      <p:cBhvr>
                                        <p:cTn id="155" dur="500" fill="hold"/>
                                        <p:tgtEl>
                                          <p:spTgt spid="42"/>
                                        </p:tgtEl>
                                        <p:attrNameLst>
                                          <p:attrName>ppt_h</p:attrName>
                                        </p:attrNameLst>
                                      </p:cBhvr>
                                      <p:tavLst>
                                        <p:tav tm="0">
                                          <p:val>
                                            <p:fltVal val="0"/>
                                          </p:val>
                                        </p:tav>
                                        <p:tav tm="100000">
                                          <p:val>
                                            <p:strVal val="#ppt_h"/>
                                          </p:val>
                                        </p:tav>
                                      </p:tavLst>
                                    </p:anim>
                                    <p:animEffect transition="in" filter="fade">
                                      <p:cBhvr>
                                        <p:cTn id="156"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4" grpId="0" animBg="1"/>
      <p:bldP spid="15" grpId="0" animBg="1"/>
      <p:bldP spid="16" grpId="0" animBg="1"/>
      <p:bldP spid="17" grpId="0" animBg="1"/>
      <p:bldP spid="22" grpId="0" animBg="1"/>
      <p:bldP spid="23" grpId="0" animBg="1"/>
      <p:bldP spid="37" grpId="0" animBg="1"/>
      <p:bldP spid="42" grpId="0" animBg="1"/>
      <p:bldP spid="9" grpId="0" animBg="1"/>
      <p:bldP spid="45" grpId="0" animBg="1"/>
      <p:bldP spid="46" grpId="0" animBg="1"/>
      <p:bldP spid="47" grpId="0" animBg="1"/>
      <p:bldP spid="48" grpId="0" animBg="1"/>
      <p:bldP spid="49" grpId="0" animBg="1"/>
      <p:bldP spid="29" grpId="0" animBg="1"/>
      <p:bldP spid="30" grpId="0" animBg="1"/>
      <p:bldP spid="31" grpId="0" animBg="1"/>
      <p:bldP spid="4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mit 1/2	             = 120,75 EUR</a:t>
            </a:r>
            <a:endParaRPr lang="de-DE" dirty="0"/>
          </a:p>
        </p:txBody>
      </p:sp>
      <p:sp>
        <p:nvSpPr>
          <p:cNvPr id="13" name="Rectangle 1"/>
          <p:cNvSpPr>
            <a:spLocks noChangeArrowheads="1"/>
          </p:cNvSpPr>
          <p:nvPr/>
        </p:nvSpPr>
        <p:spPr bwMode="auto">
          <a:xfrm>
            <a:off x="3805072" y="2561308"/>
            <a:ext cx="1544038"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672,00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mit 1/2 	                          =  120,75 EUR</a:t>
            </a:r>
            <a:endParaRPr lang="de-DE" dirty="0"/>
          </a:p>
        </p:txBody>
      </p:sp>
      <p:grpSp>
        <p:nvGrpSpPr>
          <p:cNvPr id="5" name="Gruppieren 4"/>
          <p:cNvGrpSpPr/>
          <p:nvPr/>
        </p:nvGrpSpPr>
        <p:grpSpPr>
          <a:xfrm>
            <a:off x="582577" y="3133049"/>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551,25 EUR</a:t>
              </a:r>
              <a:endParaRPr lang="de-DE" dirty="0"/>
            </a:p>
          </p:txBody>
        </p:sp>
      </p:grpSp>
      <p:grpSp>
        <p:nvGrpSpPr>
          <p:cNvPr id="26" name="Gruppieren 25"/>
          <p:cNvGrpSpPr/>
          <p:nvPr/>
        </p:nvGrpSpPr>
        <p:grpSpPr>
          <a:xfrm>
            <a:off x="581227" y="350230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120,75 EUR</a:t>
              </a:r>
              <a:endParaRPr lang="de-DE" dirty="0"/>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r>
                <a:rPr lang="de-DE" dirty="0" err="1" smtClean="0">
                  <a:solidFill>
                    <a:schemeClr val="tx1"/>
                  </a:solidFill>
                </a:rPr>
                <a:t>zuviel</a:t>
              </a:r>
              <a:endParaRPr lang="de-DE" dirty="0" smtClean="0">
                <a:solidFill>
                  <a:schemeClr val="tx1"/>
                </a:solidFill>
              </a:endParaRP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430,50 EUR</a:t>
              </a:r>
              <a:endParaRPr lang="de-DE" dirty="0"/>
            </a:p>
          </p:txBody>
        </p:sp>
      </p:grpSp>
      <p:grpSp>
        <p:nvGrpSpPr>
          <p:cNvPr id="31" name="Gruppieren 30"/>
          <p:cNvGrpSpPr/>
          <p:nvPr/>
        </p:nvGrpSpPr>
        <p:grpSpPr>
          <a:xfrm>
            <a:off x="6896662" y="2263225"/>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120,75 EUR</a:t>
              </a:r>
              <a:endParaRPr lang="de-DE" dirty="0"/>
            </a:p>
          </p:txBody>
        </p:sp>
      </p:grpSp>
      <p:grpSp>
        <p:nvGrpSpPr>
          <p:cNvPr id="34" name="Gruppieren 33"/>
          <p:cNvGrpSpPr/>
          <p:nvPr/>
        </p:nvGrpSpPr>
        <p:grpSpPr>
          <a:xfrm>
            <a:off x="6921011" y="2874175"/>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29" name="Gefaltete Ecke 28"/>
          <p:cNvSpPr/>
          <p:nvPr/>
        </p:nvSpPr>
        <p:spPr>
          <a:xfrm>
            <a:off x="3319793" y="5005901"/>
            <a:ext cx="1658157" cy="1526303"/>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r</a:t>
            </a:r>
            <a:r>
              <a:rPr lang="de-DE" sz="2000" dirty="0" smtClean="0">
                <a:solidFill>
                  <a:schemeClr val="tx1"/>
                </a:solidFill>
                <a:latin typeface="MV Boli" panose="02000500030200090000" pitchFamily="2" charset="0"/>
                <a:cs typeface="MV Boli" panose="02000500030200090000" pitchFamily="2" charset="0"/>
              </a:rPr>
              <a:t>estliche</a:t>
            </a:r>
          </a:p>
          <a:p>
            <a:pPr algn="ctr"/>
            <a:r>
              <a:rPr lang="de-DE" sz="2000" dirty="0" err="1" smtClean="0">
                <a:solidFill>
                  <a:schemeClr val="tx1"/>
                </a:solidFill>
                <a:latin typeface="MV Boli" panose="02000500030200090000" pitchFamily="2" charset="0"/>
                <a:cs typeface="MV Boli" panose="02000500030200090000" pitchFamily="2" charset="0"/>
              </a:rPr>
              <a:t>Mithaft</a:t>
            </a: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120,75€</a:t>
            </a:r>
            <a:endParaRPr lang="de-DE" sz="2000" dirty="0">
              <a:solidFill>
                <a:schemeClr val="tx1"/>
              </a:solidFill>
              <a:latin typeface="MV Boli" panose="02000500030200090000" pitchFamily="2" charset="0"/>
              <a:cs typeface="MV Boli" panose="02000500030200090000" pitchFamily="2" charset="0"/>
            </a:endParaRPr>
          </a:p>
        </p:txBody>
      </p:sp>
      <p:grpSp>
        <p:nvGrpSpPr>
          <p:cNvPr id="30" name="Gruppieren 29"/>
          <p:cNvGrpSpPr/>
          <p:nvPr/>
        </p:nvGrpSpPr>
        <p:grpSpPr>
          <a:xfrm>
            <a:off x="5349110" y="4133518"/>
            <a:ext cx="4431106" cy="1128668"/>
            <a:chOff x="7213555" y="5259475"/>
            <a:chExt cx="4431106" cy="1128668"/>
          </a:xfrm>
        </p:grpSpPr>
        <p:sp>
          <p:nvSpPr>
            <p:cNvPr id="37" name="Rechteck 36"/>
            <p:cNvSpPr/>
            <p:nvPr/>
          </p:nvSpPr>
          <p:spPr>
            <a:xfrm>
              <a:off x="7682832" y="5259475"/>
              <a:ext cx="3961829" cy="97736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i="1" dirty="0" smtClean="0">
                  <a:solidFill>
                    <a:srgbClr val="C00000"/>
                  </a:solidFill>
                </a:rPr>
                <a:t>Die mit Kost 18 </a:t>
              </a:r>
              <a:r>
                <a:rPr lang="de-DE" sz="2000" b="1" i="1" dirty="0" err="1" smtClean="0">
                  <a:solidFill>
                    <a:srgbClr val="C00000"/>
                  </a:solidFill>
                </a:rPr>
                <a:t>Bl</a:t>
              </a:r>
              <a:r>
                <a:rPr lang="de-DE" sz="2000" b="1" i="1" dirty="0" smtClean="0">
                  <a:solidFill>
                    <a:srgbClr val="C00000"/>
                  </a:solidFill>
                </a:rPr>
                <a:t>. … an die Kl. z. Hd. PV zu erstatten sind.</a:t>
              </a:r>
              <a:endParaRPr lang="de-DE" sz="2000" b="1" i="1" dirty="0">
                <a:solidFill>
                  <a:srgbClr val="C00000"/>
                </a:solidFill>
              </a:endParaRPr>
            </a:p>
          </p:txBody>
        </p:sp>
        <p:sp>
          <p:nvSpPr>
            <p:cNvPr id="38" name="Gleichschenkliges Dreieck 37"/>
            <p:cNvSpPr/>
            <p:nvPr/>
          </p:nvSpPr>
          <p:spPr>
            <a:xfrm rot="14985617">
              <a:off x="7138311" y="5535349"/>
              <a:ext cx="928038" cy="777549"/>
            </a:xfrm>
            <a:prstGeom prst="triangle">
              <a:avLst>
                <a:gd name="adj" fmla="val 100000"/>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9" name="Gefaltete Ecke 38"/>
          <p:cNvSpPr/>
          <p:nvPr/>
        </p:nvSpPr>
        <p:spPr>
          <a:xfrm>
            <a:off x="3118649" y="216393"/>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Antrags-schuld =</a:t>
            </a:r>
          </a:p>
          <a:p>
            <a:pPr algn="ctr"/>
            <a:r>
              <a:rPr lang="de-DE" dirty="0" smtClean="0">
                <a:solidFill>
                  <a:schemeClr val="tx1"/>
                </a:solidFill>
                <a:latin typeface="MV Boli" panose="02000500030200090000" pitchFamily="2" charset="0"/>
                <a:cs typeface="MV Boli" panose="02000500030200090000" pitchFamily="2" charset="0"/>
              </a:rPr>
              <a:t>241,50 €…</a:t>
            </a:r>
            <a:endParaRPr lang="de-DE"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207401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additive="base">
                                        <p:cTn id="55" dur="500" fill="hold"/>
                                        <p:tgtEl>
                                          <p:spTgt spid="31"/>
                                        </p:tgtEl>
                                        <p:attrNameLst>
                                          <p:attrName>ppt_x</p:attrName>
                                        </p:attrNameLst>
                                      </p:cBhvr>
                                      <p:tavLst>
                                        <p:tav tm="0">
                                          <p:val>
                                            <p:strVal val="#ppt_x"/>
                                          </p:val>
                                        </p:tav>
                                        <p:tav tm="100000">
                                          <p:val>
                                            <p:strVal val="#ppt_x"/>
                                          </p:val>
                                        </p:tav>
                                      </p:tavLst>
                                    </p:anim>
                                    <p:anim calcmode="lin" valueType="num">
                                      <p:cBhvr additive="base">
                                        <p:cTn id="5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additive="base">
                                        <p:cTn id="61" dur="500" fill="hold"/>
                                        <p:tgtEl>
                                          <p:spTgt spid="34"/>
                                        </p:tgtEl>
                                        <p:attrNameLst>
                                          <p:attrName>ppt_x</p:attrName>
                                        </p:attrNameLst>
                                      </p:cBhvr>
                                      <p:tavLst>
                                        <p:tav tm="0">
                                          <p:val>
                                            <p:strVal val="#ppt_x"/>
                                          </p:val>
                                        </p:tav>
                                        <p:tav tm="100000">
                                          <p:val>
                                            <p:strVal val="#ppt_x"/>
                                          </p:val>
                                        </p:tav>
                                      </p:tavLst>
                                    </p:anim>
                                    <p:anim calcmode="lin" valueType="num">
                                      <p:cBhvr additive="base">
                                        <p:cTn id="6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p:cTn id="67" dur="500" fill="hold"/>
                                        <p:tgtEl>
                                          <p:spTgt spid="29"/>
                                        </p:tgtEl>
                                        <p:attrNameLst>
                                          <p:attrName>ppt_w</p:attrName>
                                        </p:attrNameLst>
                                      </p:cBhvr>
                                      <p:tavLst>
                                        <p:tav tm="0">
                                          <p:val>
                                            <p:fltVal val="0"/>
                                          </p:val>
                                        </p:tav>
                                        <p:tav tm="100000">
                                          <p:val>
                                            <p:strVal val="#ppt_w"/>
                                          </p:val>
                                        </p:tav>
                                      </p:tavLst>
                                    </p:anim>
                                    <p:anim calcmode="lin" valueType="num">
                                      <p:cBhvr>
                                        <p:cTn id="68" dur="500" fill="hold"/>
                                        <p:tgtEl>
                                          <p:spTgt spid="29"/>
                                        </p:tgtEl>
                                        <p:attrNameLst>
                                          <p:attrName>ppt_h</p:attrName>
                                        </p:attrNameLst>
                                      </p:cBhvr>
                                      <p:tavLst>
                                        <p:tav tm="0">
                                          <p:val>
                                            <p:fltVal val="0"/>
                                          </p:val>
                                        </p:tav>
                                        <p:tav tm="100000">
                                          <p:val>
                                            <p:strVal val="#ppt_h"/>
                                          </p:val>
                                        </p:tav>
                                      </p:tavLst>
                                    </p:anim>
                                    <p:animEffect transition="in" filter="fade">
                                      <p:cBhvr>
                                        <p:cTn id="69" dur="500"/>
                                        <p:tgtEl>
                                          <p:spTgt spid="29"/>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nodeType="click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p:cTn id="74" dur="500" fill="hold"/>
                                        <p:tgtEl>
                                          <p:spTgt spid="30"/>
                                        </p:tgtEl>
                                        <p:attrNameLst>
                                          <p:attrName>ppt_w</p:attrName>
                                        </p:attrNameLst>
                                      </p:cBhvr>
                                      <p:tavLst>
                                        <p:tav tm="0">
                                          <p:val>
                                            <p:fltVal val="0"/>
                                          </p:val>
                                        </p:tav>
                                        <p:tav tm="100000">
                                          <p:val>
                                            <p:strVal val="#ppt_w"/>
                                          </p:val>
                                        </p:tav>
                                      </p:tavLst>
                                    </p:anim>
                                    <p:anim calcmode="lin" valueType="num">
                                      <p:cBhvr>
                                        <p:cTn id="75" dur="500" fill="hold"/>
                                        <p:tgtEl>
                                          <p:spTgt spid="30"/>
                                        </p:tgtEl>
                                        <p:attrNameLst>
                                          <p:attrName>ppt_h</p:attrName>
                                        </p:attrNameLst>
                                      </p:cBhvr>
                                      <p:tavLst>
                                        <p:tav tm="0">
                                          <p:val>
                                            <p:fltVal val="0"/>
                                          </p:val>
                                        </p:tav>
                                        <p:tav tm="100000">
                                          <p:val>
                                            <p:strVal val="#ppt_h"/>
                                          </p:val>
                                        </p:tav>
                                      </p:tavLst>
                                    </p:anim>
                                    <p:animEffect transition="in" filter="fade">
                                      <p:cBhvr>
                                        <p:cTn id="76" dur="500"/>
                                        <p:tgtEl>
                                          <p:spTgt spid="30"/>
                                        </p:tgtEl>
                                      </p:cBhvr>
                                    </p:animEffect>
                                  </p:childTnLst>
                                </p:cTn>
                              </p:par>
                            </p:childTnLst>
                          </p:cTn>
                        </p:par>
                      </p:childTnLst>
                    </p:cTn>
                  </p:par>
                  <p:par>
                    <p:cTn id="77" fill="hold">
                      <p:stCondLst>
                        <p:cond delay="indefinite"/>
                      </p:stCondLst>
                      <p:childTnLst>
                        <p:par>
                          <p:cTn id="78" fill="hold">
                            <p:stCondLst>
                              <p:cond delay="0"/>
                            </p:stCondLst>
                            <p:childTnLst>
                              <p:par>
                                <p:cTn id="79" presetID="31" presetClass="entr" presetSubtype="0" fill="hold" grpId="0" nodeType="clickEffect">
                                  <p:stCondLst>
                                    <p:cond delay="0"/>
                                  </p:stCondLst>
                                  <p:childTnLst>
                                    <p:set>
                                      <p:cBhvr>
                                        <p:cTn id="80" dur="1" fill="hold">
                                          <p:stCondLst>
                                            <p:cond delay="0"/>
                                          </p:stCondLst>
                                        </p:cTn>
                                        <p:tgtEl>
                                          <p:spTgt spid="39"/>
                                        </p:tgtEl>
                                        <p:attrNameLst>
                                          <p:attrName>style.visibility</p:attrName>
                                        </p:attrNameLst>
                                      </p:cBhvr>
                                      <p:to>
                                        <p:strVal val="visible"/>
                                      </p:to>
                                    </p:set>
                                    <p:anim calcmode="lin" valueType="num">
                                      <p:cBhvr>
                                        <p:cTn id="81" dur="1000" fill="hold"/>
                                        <p:tgtEl>
                                          <p:spTgt spid="39"/>
                                        </p:tgtEl>
                                        <p:attrNameLst>
                                          <p:attrName>ppt_w</p:attrName>
                                        </p:attrNameLst>
                                      </p:cBhvr>
                                      <p:tavLst>
                                        <p:tav tm="0">
                                          <p:val>
                                            <p:fltVal val="0"/>
                                          </p:val>
                                        </p:tav>
                                        <p:tav tm="100000">
                                          <p:val>
                                            <p:strVal val="#ppt_w"/>
                                          </p:val>
                                        </p:tav>
                                      </p:tavLst>
                                    </p:anim>
                                    <p:anim calcmode="lin" valueType="num">
                                      <p:cBhvr>
                                        <p:cTn id="82" dur="1000" fill="hold"/>
                                        <p:tgtEl>
                                          <p:spTgt spid="39"/>
                                        </p:tgtEl>
                                        <p:attrNameLst>
                                          <p:attrName>ppt_h</p:attrName>
                                        </p:attrNameLst>
                                      </p:cBhvr>
                                      <p:tavLst>
                                        <p:tav tm="0">
                                          <p:val>
                                            <p:fltVal val="0"/>
                                          </p:val>
                                        </p:tav>
                                        <p:tav tm="100000">
                                          <p:val>
                                            <p:strVal val="#ppt_h"/>
                                          </p:val>
                                        </p:tav>
                                      </p:tavLst>
                                    </p:anim>
                                    <p:anim calcmode="lin" valueType="num">
                                      <p:cBhvr>
                                        <p:cTn id="83" dur="1000" fill="hold"/>
                                        <p:tgtEl>
                                          <p:spTgt spid="39"/>
                                        </p:tgtEl>
                                        <p:attrNameLst>
                                          <p:attrName>style.rotation</p:attrName>
                                        </p:attrNameLst>
                                      </p:cBhvr>
                                      <p:tavLst>
                                        <p:tav tm="0">
                                          <p:val>
                                            <p:fltVal val="90"/>
                                          </p:val>
                                        </p:tav>
                                        <p:tav tm="100000">
                                          <p:val>
                                            <p:fltVal val="0"/>
                                          </p:val>
                                        </p:tav>
                                      </p:tavLst>
                                    </p:anim>
                                    <p:animEffect transition="in" filter="fade">
                                      <p:cBhvr>
                                        <p:cTn id="84" dur="1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29" grpId="0" animBg="1"/>
      <p:bldP spid="3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Alle Kosten sind nun gem. § 9 Abs. 3 Nr. </a:t>
            </a:r>
            <a:r>
              <a:rPr lang="de-DE" sz="2000" dirty="0"/>
              <a:t>2</a:t>
            </a:r>
            <a:r>
              <a:rPr lang="de-DE" sz="2000" dirty="0" smtClean="0"/>
              <a:t> GKG fällig. Gem. § 28 Abs. 1 </a:t>
            </a:r>
            <a:r>
              <a:rPr lang="de-DE" sz="2000" dirty="0" err="1" smtClean="0"/>
              <a:t>KostVfg</a:t>
            </a:r>
            <a:r>
              <a:rPr lang="de-DE" sz="2000" dirty="0" smtClean="0"/>
              <a:t>. Ist</a:t>
            </a:r>
          </a:p>
          <a:p>
            <a:r>
              <a:rPr lang="de-DE" sz="2000" dirty="0"/>
              <a:t>	</a:t>
            </a:r>
            <a:r>
              <a:rPr lang="de-DE" sz="2000" dirty="0" smtClean="0"/>
              <a:t>nunmehr eine neue Kostenrechnung die Schlusskostenrechnung, zu erstellen.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88" y="3449616"/>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sind gem. § 29 Nr. 2 GKG der Klägerin (mit 1/2) und die Beklagte </a:t>
            </a:r>
          </a:p>
          <a:p>
            <a:r>
              <a:rPr lang="de-DE" sz="2000" dirty="0"/>
              <a:t> </a:t>
            </a:r>
            <a:r>
              <a:rPr lang="de-DE" sz="2000" dirty="0" smtClean="0"/>
              <a:t>               (mit 1/2) als </a:t>
            </a:r>
            <a:r>
              <a:rPr lang="de-DE" sz="2000" u="sng" dirty="0" smtClean="0"/>
              <a:t>Übernahmeschuldner</a:t>
            </a:r>
            <a:r>
              <a:rPr lang="de-DE" sz="2000" dirty="0"/>
              <a:t>. </a:t>
            </a:r>
            <a:endParaRPr lang="de-DE" sz="2000" dirty="0" smtClean="0"/>
          </a:p>
          <a:p>
            <a:r>
              <a:rPr lang="de-DE" sz="2000" dirty="0"/>
              <a:t>	</a:t>
            </a:r>
          </a:p>
        </p:txBody>
      </p:sp>
      <p:sp>
        <p:nvSpPr>
          <p:cNvPr id="16" name="Rectangle 1"/>
          <p:cNvSpPr>
            <a:spLocks noChangeArrowheads="1"/>
          </p:cNvSpPr>
          <p:nvPr/>
        </p:nvSpPr>
        <p:spPr bwMode="auto">
          <a:xfrm>
            <a:off x="1466394" y="5003477"/>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Der von der Klägerin, als Antragsschuldnerin gem. § 22 I S.1 GKG, geleisteter Vorschuss 	ist auf die zu Kosten der Beklagten, im Rahmen der restlichen </a:t>
            </a:r>
            <a:r>
              <a:rPr lang="de-DE" sz="2000" dirty="0" err="1" smtClean="0"/>
              <a:t>Mithaft</a:t>
            </a:r>
            <a:r>
              <a:rPr lang="de-DE" sz="2000" dirty="0" smtClean="0"/>
              <a:t>, zu verrechnen.</a:t>
            </a:r>
          </a:p>
          <a:p>
            <a:r>
              <a:rPr lang="de-DE" sz="2000" dirty="0"/>
              <a:t>	Die verbleibende Überzahlung wird gem.  § 29 Abs. 3 + 4 S.1 </a:t>
            </a:r>
            <a:r>
              <a:rPr lang="de-DE" sz="2000" dirty="0" err="1"/>
              <a:t>KostVfg</a:t>
            </a:r>
            <a:r>
              <a:rPr lang="de-DE" sz="2000" dirty="0"/>
              <a:t> über </a:t>
            </a:r>
            <a:r>
              <a:rPr lang="de-DE" sz="2000" dirty="0" smtClean="0"/>
              <a:t>die</a:t>
            </a:r>
          </a:p>
          <a:p>
            <a:r>
              <a:rPr lang="de-DE" sz="2000" dirty="0"/>
              <a:t> </a:t>
            </a:r>
            <a:r>
              <a:rPr lang="de-DE" sz="2000" dirty="0" smtClean="0"/>
              <a:t>               Prozessbevollmächtigte mit </a:t>
            </a:r>
            <a:r>
              <a:rPr lang="de-DE" sz="2000" dirty="0"/>
              <a:t>Kost 18 an </a:t>
            </a:r>
            <a:r>
              <a:rPr lang="de-DE" sz="2000" dirty="0" smtClean="0"/>
              <a:t>die Klägerin </a:t>
            </a:r>
            <a:r>
              <a:rPr lang="de-DE" sz="2000" dirty="0"/>
              <a:t>erstattet.    </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2" y="3377293"/>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43054" y="485420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3428856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229193" y="749509"/>
            <a:ext cx="10193311" cy="486013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a:t>Frau Kiran, vertreten durch Rechtsanwältin Halbsguth, beantragt den Erlass eines Mahnbescheids über eine Forderung von 12.600 €, gegen Frau Çakirbey. Sofern Widerspruch gegen den Mahnbescheid eingelegt wird, soll das Verfahren an das zuständige Prozessgericht abgegeben werden. </a:t>
            </a:r>
          </a:p>
          <a:p>
            <a:r>
              <a:rPr lang="de-DE"/>
              <a:t>Frau Çakirbey legt Widerspruch ein.</a:t>
            </a:r>
          </a:p>
          <a:p>
            <a:r>
              <a:rPr lang="de-DE"/>
              <a:t>Es wird ein Termin zur mündlichen Verhandlung, durch den Richter, anberaumt und es ergeht folgender Beweisbeschluss: „Die Sachverständige Erdogan soll zur Behauptung der Beklagten vernommen werden und wird zum Termin geladen. Die Beklagte hat einen hinreichenden Kostenvorschuss in Höhe von 300,00 EUR zu leisten.“</a:t>
            </a:r>
          </a:p>
          <a:p>
            <a:r>
              <a:rPr lang="de-DE"/>
              <a:t>Nach Beweisaufnahme ergeht folgendes Urteil: </a:t>
            </a:r>
          </a:p>
          <a:p>
            <a:r>
              <a:rPr lang="de-DE"/>
              <a:t> „1. Die Beklagte zahlt an die Kläger, zum Ausgleich der Forderung, 8.350,00 EUR.</a:t>
            </a:r>
          </a:p>
          <a:p>
            <a:r>
              <a:rPr lang="de-DE"/>
              <a:t>…2. Von den Kosten des Rechtsstreits tragen die Klägerin 1/6 und die Beklagte 5/6….“</a:t>
            </a:r>
          </a:p>
          <a:p>
            <a:r>
              <a:rPr lang="de-DE"/>
              <a:t> </a:t>
            </a:r>
          </a:p>
          <a:p>
            <a:r>
              <a:rPr lang="de-DE"/>
              <a:t>Die Sachverständige wird antragsgemäß in Höhe von 388,00 EUR entschädigt.</a:t>
            </a:r>
          </a:p>
          <a:p>
            <a:r>
              <a:rPr lang="de-DE"/>
              <a:t> </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2432027" y="5025928"/>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0944963">
            <a:off x="4438339" y="5090583"/>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1.Vorschuss-KR</a:t>
            </a:r>
          </a:p>
        </p:txBody>
      </p:sp>
      <p:sp>
        <p:nvSpPr>
          <p:cNvPr id="12" name="Gefaltete Ecke 11"/>
          <p:cNvSpPr/>
          <p:nvPr/>
        </p:nvSpPr>
        <p:spPr>
          <a:xfrm>
            <a:off x="9682120" y="5041076"/>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a:solidFill>
                  <a:schemeClr val="tx1"/>
                </a:solidFill>
                <a:latin typeface="MV Boli" panose="02000500030200090000" pitchFamily="2" charset="0"/>
                <a:cs typeface="MV Boli" panose="02000500030200090000" pitchFamily="2" charset="0"/>
              </a:rPr>
              <a:t>4</a:t>
            </a:r>
          </a:p>
        </p:txBody>
      </p:sp>
      <p:sp>
        <p:nvSpPr>
          <p:cNvPr id="13" name="Gefaltete Ecke 12"/>
          <p:cNvSpPr/>
          <p:nvPr/>
        </p:nvSpPr>
        <p:spPr>
          <a:xfrm>
            <a:off x="7632971" y="5065331"/>
            <a:ext cx="1603251" cy="155505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SV-Vorschuss-KR</a:t>
            </a:r>
          </a:p>
        </p:txBody>
      </p:sp>
      <p:sp>
        <p:nvSpPr>
          <p:cNvPr id="14" name="Gefaltete Ecke 13"/>
          <p:cNvSpPr/>
          <p:nvPr/>
        </p:nvSpPr>
        <p:spPr>
          <a:xfrm rot="859380">
            <a:off x="5946839" y="5139191"/>
            <a:ext cx="1622939"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2</a:t>
            </a:r>
            <a:r>
              <a:rPr lang="de-DE" sz="2000" dirty="0" smtClean="0">
                <a:solidFill>
                  <a:schemeClr val="tx1"/>
                </a:solidFill>
                <a:latin typeface="MV Boli" panose="02000500030200090000" pitchFamily="2" charset="0"/>
                <a:cs typeface="MV Boli" panose="02000500030200090000" pitchFamily="2" charset="0"/>
              </a:rPr>
              <a:t>.Vorschuss-KR</a:t>
            </a:r>
          </a:p>
        </p:txBody>
      </p:sp>
    </p:spTree>
    <p:extLst>
      <p:ext uri="{BB962C8B-B14F-4D97-AF65-F5344CB8AC3E}">
        <p14:creationId xmlns:p14="http://schemas.microsoft.com/office/powerpoint/2010/main" val="265359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500" fill="hold"/>
                                        <p:tgtEl>
                                          <p:spTgt spid="13"/>
                                        </p:tgtEl>
                                        <p:attrNameLst>
                                          <p:attrName>ppt_w</p:attrName>
                                        </p:attrNameLst>
                                      </p:cBhvr>
                                      <p:tavLst>
                                        <p:tav tm="0">
                                          <p:val>
                                            <p:fltVal val="0"/>
                                          </p:val>
                                        </p:tav>
                                        <p:tav tm="100000">
                                          <p:val>
                                            <p:strVal val="#ppt_w"/>
                                          </p:val>
                                        </p:tav>
                                      </p:tavLst>
                                    </p:anim>
                                    <p:anim calcmode="lin" valueType="num">
                                      <p:cBhvr>
                                        <p:cTn id="44" dur="500" fill="hold"/>
                                        <p:tgtEl>
                                          <p:spTgt spid="13"/>
                                        </p:tgtEl>
                                        <p:attrNameLst>
                                          <p:attrName>ppt_h</p:attrName>
                                        </p:attrNameLst>
                                      </p:cBhvr>
                                      <p:tavLst>
                                        <p:tav tm="0">
                                          <p:val>
                                            <p:fltVal val="0"/>
                                          </p:val>
                                        </p:tav>
                                        <p:tav tm="100000">
                                          <p:val>
                                            <p:strVal val="#ppt_h"/>
                                          </p:val>
                                        </p:tav>
                                      </p:tavLst>
                                    </p:anim>
                                    <p:animEffect transition="in" filter="fade">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animEffect transition="in" filter="fade">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 calcmode="lin" valueType="num">
                                      <p:cBhvr>
                                        <p:cTn id="57" dur="500" fill="hold"/>
                                        <p:tgtEl>
                                          <p:spTgt spid="14"/>
                                        </p:tgtEl>
                                        <p:attrNameLst>
                                          <p:attrName>ppt_w</p:attrName>
                                        </p:attrNameLst>
                                      </p:cBhvr>
                                      <p:tavLst>
                                        <p:tav tm="0">
                                          <p:val>
                                            <p:fltVal val="0"/>
                                          </p:val>
                                        </p:tav>
                                        <p:tav tm="100000">
                                          <p:val>
                                            <p:strVal val="#ppt_w"/>
                                          </p:val>
                                        </p:tav>
                                      </p:tavLst>
                                    </p:anim>
                                    <p:anim calcmode="lin" valueType="num">
                                      <p:cBhvr>
                                        <p:cTn id="58" dur="500" fill="hold"/>
                                        <p:tgtEl>
                                          <p:spTgt spid="14"/>
                                        </p:tgtEl>
                                        <p:attrNameLst>
                                          <p:attrName>ppt_h</p:attrName>
                                        </p:attrNameLst>
                                      </p:cBhvr>
                                      <p:tavLst>
                                        <p:tav tm="0">
                                          <p:val>
                                            <p:fltVal val="0"/>
                                          </p:val>
                                        </p:tav>
                                        <p:tav tm="100000">
                                          <p:val>
                                            <p:strVal val="#ppt_h"/>
                                          </p:val>
                                        </p:tav>
                                      </p:tavLst>
                                    </p:anim>
                                    <p:animEffect transition="in" filter="fade">
                                      <p:cBhvr>
                                        <p:cTn id="5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9"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450930919"/>
              </p:ext>
            </p:extLst>
          </p:nvPr>
        </p:nvGraphicFramePr>
        <p:xfrm>
          <a:off x="1469035" y="2110482"/>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360352">
                  <a:extLst>
                    <a:ext uri="{9D8B030D-6E8A-4147-A177-3AD203B41FA5}">
                      <a16:colId xmlns:a16="http://schemas.microsoft.com/office/drawing/2014/main" val="3164974163"/>
                    </a:ext>
                  </a:extLst>
                </a:gridCol>
                <a:gridCol w="1673275">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err="1" smtClean="0">
                          <a:solidFill>
                            <a:schemeClr val="tx1"/>
                          </a:solidFill>
                          <a:effectLst/>
                          <a:latin typeface="+mn-lt"/>
                          <a:ea typeface="+mn-ea"/>
                          <a:cs typeface="+mn-cs"/>
                        </a:rPr>
                        <a:t>A´st</a:t>
                      </a:r>
                      <a:r>
                        <a:rPr lang="de-DE" sz="2000" dirty="0" smtClean="0">
                          <a:solidFill>
                            <a:schemeClr val="tx1"/>
                          </a:solidFill>
                          <a:effectLst/>
                          <a:latin typeface="+mn-lt"/>
                          <a:ea typeface="+mn-ea"/>
                          <a:cs typeface="+mn-cs"/>
                        </a:rPr>
                        <a:t>. / </a:t>
                      </a:r>
                      <a:r>
                        <a:rPr lang="de-DE" sz="2000" dirty="0" err="1" smtClean="0">
                          <a:solidFill>
                            <a:schemeClr val="tx1"/>
                          </a:solidFill>
                          <a:effectLst/>
                          <a:latin typeface="+mn-lt"/>
                          <a:ea typeface="+mn-ea"/>
                          <a:cs typeface="+mn-cs"/>
                        </a:rPr>
                        <a:t>A´geg</a:t>
                      </a:r>
                      <a:r>
                        <a:rPr lang="de-DE" sz="2000" dirty="0" smtClean="0">
                          <a:solidFill>
                            <a:schemeClr val="tx1"/>
                          </a:solidFill>
                          <a:effectLst/>
                          <a:latin typeface="+mn-lt"/>
                          <a:ea typeface="+mn-ea"/>
                          <a:cs typeface="+mn-cs"/>
                        </a:rPr>
                        <a:t>.</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1100</a:t>
            </a:r>
            <a:endParaRPr lang="de-DE" b="1" dirty="0">
              <a:solidFill>
                <a:schemeClr val="tx1"/>
              </a:solidFill>
            </a:endParaRPr>
          </a:p>
        </p:txBody>
      </p:sp>
      <p:sp>
        <p:nvSpPr>
          <p:cNvPr id="3" name="Rechteck 2"/>
          <p:cNvSpPr/>
          <p:nvPr/>
        </p:nvSpPr>
        <p:spPr>
          <a:xfrm>
            <a:off x="2583264" y="3547610"/>
            <a:ext cx="2105240"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de-DE" b="1" dirty="0">
                <a:solidFill>
                  <a:prstClr val="black"/>
                </a:solidFill>
              </a:rPr>
              <a:t>Verfahren über Erlass eines MB</a:t>
            </a:r>
          </a:p>
          <a:p>
            <a:pPr algn="ctr"/>
            <a:endParaRPr lang="de-DE" b="1" dirty="0">
              <a:solidFill>
                <a:schemeClr val="tx1"/>
              </a:solidFill>
            </a:endParaRPr>
          </a:p>
        </p:txBody>
      </p:sp>
      <p:sp>
        <p:nvSpPr>
          <p:cNvPr id="4" name="Rechteck 3"/>
          <p:cNvSpPr/>
          <p:nvPr/>
        </p:nvSpPr>
        <p:spPr>
          <a:xfrm>
            <a:off x="4987327" y="3698225"/>
            <a:ext cx="1419287"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1.000,00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6705437" y="3592400"/>
            <a:ext cx="1239349"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36,00</a:t>
            </a:r>
            <a:endParaRPr lang="de-DE" b="1" dirty="0">
              <a:solidFill>
                <a:schemeClr val="tx1"/>
              </a:solidFill>
            </a:endParaRPr>
          </a:p>
        </p:txBody>
      </p:sp>
      <p:sp>
        <p:nvSpPr>
          <p:cNvPr id="13" name="Rechteck 12"/>
          <p:cNvSpPr/>
          <p:nvPr/>
        </p:nvSpPr>
        <p:spPr>
          <a:xfrm>
            <a:off x="8616806" y="3617842"/>
            <a:ext cx="238597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8" name="Rechteck 17"/>
          <p:cNvSpPr/>
          <p:nvPr/>
        </p:nvSpPr>
        <p:spPr>
          <a:xfrm>
            <a:off x="6705437" y="5003618"/>
            <a:ext cx="1674065"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36,00</a:t>
            </a:r>
            <a:endParaRPr lang="de-DE" b="1" dirty="0">
              <a:solidFill>
                <a:schemeClr val="tx1"/>
              </a:solidFill>
            </a:endParaRPr>
          </a:p>
        </p:txBody>
      </p:sp>
      <p:sp>
        <p:nvSpPr>
          <p:cNvPr id="17" name="Gefaltete Ecke 16"/>
          <p:cNvSpPr/>
          <p:nvPr/>
        </p:nvSpPr>
        <p:spPr>
          <a:xfrm rot="21054758">
            <a:off x="807297" y="4436497"/>
            <a:ext cx="1535529" cy="1600673"/>
          </a:xfrm>
          <a:prstGeom prst="foldedCorner">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Mindest-gebühr !!</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206787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18">
                                            <p:txEl>
                                              <p:pRg st="0" end="0"/>
                                            </p:txEl>
                                          </p:spTgt>
                                        </p:tgtEl>
                                        <p:attrNameLst>
                                          <p:attrName>style.visibility</p:attrName>
                                        </p:attrNameLst>
                                      </p:cBhvr>
                                      <p:to>
                                        <p:strVal val="visible"/>
                                      </p:to>
                                    </p:set>
                                    <p:anim calcmode="lin" valueType="num">
                                      <p:cBhvr additive="base">
                                        <p:cTn id="59"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5" presetClass="entr" presetSubtype="0"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fade">
                                      <p:cBhvr>
                                        <p:cTn id="65" dur="2000"/>
                                        <p:tgtEl>
                                          <p:spTgt spid="17"/>
                                        </p:tgtEl>
                                      </p:cBhvr>
                                    </p:animEffect>
                                    <p:anim calcmode="lin" valueType="num">
                                      <p:cBhvr>
                                        <p:cTn id="66" dur="2000" fill="hold"/>
                                        <p:tgtEl>
                                          <p:spTgt spid="17"/>
                                        </p:tgtEl>
                                        <p:attrNameLst>
                                          <p:attrName>ppt_w</p:attrName>
                                        </p:attrNameLst>
                                      </p:cBhvr>
                                      <p:tavLst>
                                        <p:tav tm="0" fmla="#ppt_w*sin(2.5*pi*$)">
                                          <p:val>
                                            <p:fltVal val="0"/>
                                          </p:val>
                                        </p:tav>
                                        <p:tav tm="100000">
                                          <p:val>
                                            <p:fltVal val="1"/>
                                          </p:val>
                                        </p:tav>
                                      </p:tavLst>
                                    </p:anim>
                                    <p:anim calcmode="lin" valueType="num">
                                      <p:cBhvr>
                                        <p:cTn id="67" dur="2000" fill="hold"/>
                                        <p:tgtEl>
                                          <p:spTgt spid="1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8" grpId="0" animBg="1"/>
      <p:bldP spid="1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2198497469"/>
              </p:ext>
            </p:extLst>
          </p:nvPr>
        </p:nvGraphicFramePr>
        <p:xfrm>
          <a:off x="1526458" y="2091891"/>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360352">
                  <a:extLst>
                    <a:ext uri="{9D8B030D-6E8A-4147-A177-3AD203B41FA5}">
                      <a16:colId xmlns:a16="http://schemas.microsoft.com/office/drawing/2014/main" val="3164974163"/>
                    </a:ext>
                  </a:extLst>
                </a:gridCol>
                <a:gridCol w="1673275">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err="1" smtClean="0">
                          <a:solidFill>
                            <a:schemeClr val="tx1"/>
                          </a:solidFill>
                          <a:effectLst/>
                          <a:latin typeface="+mn-lt"/>
                          <a:ea typeface="+mn-ea"/>
                          <a:cs typeface="+mn-cs"/>
                        </a:rPr>
                        <a:t>A´st</a:t>
                      </a:r>
                      <a:r>
                        <a:rPr lang="de-DE" sz="2000" dirty="0" smtClean="0">
                          <a:solidFill>
                            <a:schemeClr val="tx1"/>
                          </a:solidFill>
                          <a:effectLst/>
                          <a:latin typeface="+mn-lt"/>
                          <a:ea typeface="+mn-ea"/>
                          <a:cs typeface="+mn-cs"/>
                        </a:rPr>
                        <a:t>. /</a:t>
                      </a:r>
                      <a:r>
                        <a:rPr lang="de-DE" sz="2000" dirty="0" err="1" smtClean="0">
                          <a:solidFill>
                            <a:schemeClr val="tx1"/>
                          </a:solidFill>
                          <a:effectLst/>
                          <a:latin typeface="+mn-lt"/>
                          <a:ea typeface="+mn-ea"/>
                          <a:cs typeface="+mn-cs"/>
                        </a:rPr>
                        <a:t>A´geg</a:t>
                      </a:r>
                      <a:r>
                        <a:rPr lang="de-DE" sz="2000" dirty="0" smtClean="0">
                          <a:solidFill>
                            <a:schemeClr val="tx1"/>
                          </a:solidFill>
                          <a:effectLst/>
                          <a:latin typeface="+mn-lt"/>
                          <a:ea typeface="+mn-ea"/>
                          <a:cs typeface="+mn-cs"/>
                        </a:rPr>
                        <a:t>.</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1100</a:t>
            </a:r>
            <a:endParaRPr lang="de-DE" b="1" dirty="0">
              <a:solidFill>
                <a:schemeClr val="tx1"/>
              </a:solidFill>
            </a:endParaRPr>
          </a:p>
        </p:txBody>
      </p:sp>
      <p:sp>
        <p:nvSpPr>
          <p:cNvPr id="3" name="Rechteck 2"/>
          <p:cNvSpPr/>
          <p:nvPr/>
        </p:nvSpPr>
        <p:spPr>
          <a:xfrm>
            <a:off x="2583264" y="3547610"/>
            <a:ext cx="2105240"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de-DE" b="1" dirty="0">
                <a:solidFill>
                  <a:prstClr val="black"/>
                </a:solidFill>
              </a:rPr>
              <a:t>Verfahren über Erlass eines MB</a:t>
            </a:r>
          </a:p>
          <a:p>
            <a:pPr algn="ctr"/>
            <a:endParaRPr lang="de-DE" b="1" dirty="0">
              <a:solidFill>
                <a:schemeClr val="tx1"/>
              </a:solidFill>
            </a:endParaRPr>
          </a:p>
        </p:txBody>
      </p:sp>
      <p:sp>
        <p:nvSpPr>
          <p:cNvPr id="4" name="Rechteck 3"/>
          <p:cNvSpPr/>
          <p:nvPr/>
        </p:nvSpPr>
        <p:spPr>
          <a:xfrm>
            <a:off x="4987327" y="3698225"/>
            <a:ext cx="1419287"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12.600,00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6942302" y="3638045"/>
            <a:ext cx="1239349"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147,50</a:t>
            </a:r>
            <a:endParaRPr lang="de-DE" b="1" dirty="0">
              <a:solidFill>
                <a:schemeClr val="tx1"/>
              </a:solidFill>
            </a:endParaRPr>
          </a:p>
        </p:txBody>
      </p:sp>
      <p:sp>
        <p:nvSpPr>
          <p:cNvPr id="13" name="Rechteck 12"/>
          <p:cNvSpPr/>
          <p:nvPr/>
        </p:nvSpPr>
        <p:spPr>
          <a:xfrm>
            <a:off x="8616806" y="3617842"/>
            <a:ext cx="238597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8" name="Rechteck 17"/>
          <p:cNvSpPr/>
          <p:nvPr/>
        </p:nvSpPr>
        <p:spPr>
          <a:xfrm>
            <a:off x="6705437" y="5003618"/>
            <a:ext cx="1674065"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 </a:t>
            </a:r>
            <a:r>
              <a:rPr lang="de-DE" b="1" dirty="0" smtClean="0">
                <a:solidFill>
                  <a:schemeClr val="tx1"/>
                </a:solidFill>
              </a:rPr>
              <a:t>    147,50</a:t>
            </a:r>
            <a:endParaRPr lang="de-DE" b="1" dirty="0">
              <a:solidFill>
                <a:schemeClr val="tx1"/>
              </a:solidFill>
            </a:endParaRPr>
          </a:p>
        </p:txBody>
      </p:sp>
    </p:spTree>
    <p:extLst>
      <p:ext uri="{BB962C8B-B14F-4D97-AF65-F5344CB8AC3E}">
        <p14:creationId xmlns:p14="http://schemas.microsoft.com/office/powerpoint/2010/main" val="3768409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18">
                                            <p:txEl>
                                              <p:pRg st="0" end="0"/>
                                            </p:txEl>
                                          </p:spTgt>
                                        </p:tgtEl>
                                        <p:attrNameLst>
                                          <p:attrName>style.visibility</p:attrName>
                                        </p:attrNameLst>
                                      </p:cBhvr>
                                      <p:to>
                                        <p:strVal val="visible"/>
                                      </p:to>
                                    </p:set>
                                    <p:anim calcmode="lin" valueType="num">
                                      <p:cBhvr additive="base">
                                        <p:cTn id="59"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des Antrags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t>
            </a:r>
            <a:r>
              <a:rPr lang="de-DE" sz="2000" dirty="0"/>
              <a:t>Kostenschuldner ist </a:t>
            </a:r>
            <a:r>
              <a:rPr lang="de-DE" sz="2000" dirty="0" smtClean="0"/>
              <a:t>die Antragstellerin </a:t>
            </a:r>
            <a:r>
              <a:rPr lang="de-DE" sz="2000" dirty="0"/>
              <a:t>gem. § 22 Abs. 1 S. 1 GKG</a:t>
            </a:r>
            <a:r>
              <a:rPr lang="de-DE" sz="2000" dirty="0" smtClean="0"/>
              <a:t>.</a:t>
            </a:r>
            <a:endParaRPr lang="de-DE" sz="2000" dirty="0"/>
          </a:p>
        </p:txBody>
      </p:sp>
      <p:sp>
        <p:nvSpPr>
          <p:cNvPr id="16" name="Rectangle 1"/>
          <p:cNvSpPr>
            <a:spLocks noChangeArrowheads="1"/>
          </p:cNvSpPr>
          <p:nvPr/>
        </p:nvSpPr>
        <p:spPr bwMode="auto">
          <a:xfrm>
            <a:off x="1591440" y="4314502"/>
            <a:ext cx="10150979" cy="163121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lvl="0">
              <a:defRPr/>
            </a:pPr>
            <a:r>
              <a:rPr lang="de-DE" sz="2000" dirty="0"/>
              <a:t>Die Anforderung der „1. Gerichtskostenhälfte“ erfolgt durch maschinelle Kostennachricht gem. </a:t>
            </a:r>
          </a:p>
          <a:p>
            <a:pPr lvl="0">
              <a:defRPr/>
            </a:pPr>
            <a:r>
              <a:rPr lang="de-DE" sz="2000" dirty="0"/>
              <a:t>§ 26 </a:t>
            </a:r>
            <a:r>
              <a:rPr lang="de-DE" sz="2000" dirty="0" err="1"/>
              <a:t>KostVfg</a:t>
            </a:r>
            <a:r>
              <a:rPr lang="de-DE" sz="2000" dirty="0"/>
              <a:t>. erst nach Erlass des Mahnbescheids, da gem. § 12 Abs. 3 S. 2 GKG im maschinellen Mahnverfahren für den Erlass des MB keine bzw. eine zeitverzögerte Vorauszahlungspflicht besteht (erst für den Erlass des </a:t>
            </a:r>
            <a:r>
              <a:rPr lang="de-DE" sz="2000" dirty="0" err="1"/>
              <a:t>Vollstreckungsbescheis</a:t>
            </a:r>
            <a:r>
              <a:rPr lang="de-DE" sz="2000" dirty="0"/>
              <a:t>). Sie wird gem. §§ 4 Abs. 2, 15 Abs. 1 und 26 Abs.1 + 6 </a:t>
            </a:r>
            <a:r>
              <a:rPr lang="de-DE" sz="2000" dirty="0" err="1"/>
              <a:t>KostVfg.über</a:t>
            </a:r>
            <a:r>
              <a:rPr lang="de-DE" sz="2000" dirty="0"/>
              <a:t> den Prozessbevollmächtigten </a:t>
            </a:r>
            <a:r>
              <a:rPr lang="de-DE" sz="2000" dirty="0" smtClean="0"/>
              <a:t>de Antragstellerin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25409" y="3861744"/>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3675129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hteck 30"/>
          <p:cNvSpPr/>
          <p:nvPr/>
        </p:nvSpPr>
        <p:spPr>
          <a:xfrm>
            <a:off x="1373457" y="848103"/>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2. Vorschuss-KR  </a:t>
            </a:r>
            <a:endParaRPr lang="de-DE" sz="2000" b="1" dirty="0">
              <a:solidFill>
                <a:schemeClr val="tx1"/>
              </a:solidFill>
            </a:endParaRP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15" name="Tabelle 14"/>
          <p:cNvGraphicFramePr>
            <a:graphicFrameLocks noGrp="1"/>
          </p:cNvGraphicFramePr>
          <p:nvPr>
            <p:extLst>
              <p:ext uri="{D42A27DB-BD31-4B8C-83A1-F6EECF244321}">
                <p14:modId xmlns:p14="http://schemas.microsoft.com/office/powerpoint/2010/main" val="198483543"/>
              </p:ext>
            </p:extLst>
          </p:nvPr>
        </p:nvGraphicFramePr>
        <p:xfrm>
          <a:off x="1469036" y="2032955"/>
          <a:ext cx="9728616" cy="4816767"/>
        </p:xfrm>
        <a:graphic>
          <a:graphicData uri="http://schemas.openxmlformats.org/drawingml/2006/table">
            <a:tbl>
              <a:tblPr firstRow="1" firstCol="1" bandRow="1">
                <a:tableStyleId>{5C22544A-7EE6-4342-B048-85BDC9FD1C3A}</a:tableStyleId>
              </a:tblPr>
              <a:tblGrid>
                <a:gridCol w="898713">
                  <a:extLst>
                    <a:ext uri="{9D8B030D-6E8A-4147-A177-3AD203B41FA5}">
                      <a16:colId xmlns:a16="http://schemas.microsoft.com/office/drawing/2014/main" val="3186664314"/>
                    </a:ext>
                  </a:extLst>
                </a:gridCol>
                <a:gridCol w="2560161">
                  <a:extLst>
                    <a:ext uri="{9D8B030D-6E8A-4147-A177-3AD203B41FA5}">
                      <a16:colId xmlns:a16="http://schemas.microsoft.com/office/drawing/2014/main" val="3164974163"/>
                    </a:ext>
                  </a:extLst>
                </a:gridCol>
                <a:gridCol w="1306639">
                  <a:extLst>
                    <a:ext uri="{9D8B030D-6E8A-4147-A177-3AD203B41FA5}">
                      <a16:colId xmlns:a16="http://schemas.microsoft.com/office/drawing/2014/main" val="540794854"/>
                    </a:ext>
                  </a:extLst>
                </a:gridCol>
                <a:gridCol w="1935090">
                  <a:extLst>
                    <a:ext uri="{9D8B030D-6E8A-4147-A177-3AD203B41FA5}">
                      <a16:colId xmlns:a16="http://schemas.microsoft.com/office/drawing/2014/main" val="386674676"/>
                    </a:ext>
                  </a:extLst>
                </a:gridCol>
                <a:gridCol w="3028013">
                  <a:extLst>
                    <a:ext uri="{9D8B030D-6E8A-4147-A177-3AD203B41FA5}">
                      <a16:colId xmlns:a16="http://schemas.microsoft.com/office/drawing/2014/main" val="4117031524"/>
                    </a:ext>
                  </a:extLst>
                </a:gridCol>
              </a:tblGrid>
              <a:tr h="1208897">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err="1" smtClean="0">
                          <a:solidFill>
                            <a:schemeClr val="tx1"/>
                          </a:solidFill>
                          <a:effectLst/>
                        </a:rPr>
                        <a:t>A´st</a:t>
                      </a:r>
                      <a:r>
                        <a:rPr lang="de-DE" sz="2000" dirty="0" smtClean="0">
                          <a:solidFill>
                            <a:schemeClr val="tx1"/>
                          </a:solidFill>
                          <a:effectLst/>
                        </a:rPr>
                        <a:t>/</a:t>
                      </a:r>
                      <a:r>
                        <a:rPr lang="de-DE" sz="2000" dirty="0" err="1" smtClean="0">
                          <a:solidFill>
                            <a:schemeClr val="tx1"/>
                          </a:solidFill>
                          <a:effectLst/>
                        </a:rPr>
                        <a:t>A´geg</a:t>
                      </a:r>
                      <a:r>
                        <a:rPr lang="de-DE" sz="2000" dirty="0" smtClean="0">
                          <a:solidFill>
                            <a:schemeClr val="tx1"/>
                          </a:solidFill>
                          <a:effectLst/>
                        </a:rPr>
                        <a:t>.</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640123">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r h="616628">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3175040756"/>
                  </a:ext>
                </a:extLst>
              </a:tr>
              <a:tr h="529910">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600" dirty="0" smtClean="0">
                          <a:effectLst/>
                          <a:latin typeface="Calibri" panose="020F0502020204030204" pitchFamily="34" charset="0"/>
                          <a:ea typeface="Calibri" panose="020F0502020204030204" pitchFamily="34" charset="0"/>
                          <a:cs typeface="Times New Roman" panose="02020603050405020304" pitchFamily="18" charset="0"/>
                        </a:rPr>
                        <a:t>ges.</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b="1"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2848056708"/>
                  </a:ext>
                </a:extLst>
              </a:tr>
              <a:tr h="604449">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600" dirty="0" smtClean="0">
                          <a:effectLst/>
                        </a:rPr>
                        <a:t>(bereits</a:t>
                      </a:r>
                    </a:p>
                    <a:p>
                      <a:pPr>
                        <a:lnSpc>
                          <a:spcPct val="107000"/>
                        </a:lnSpc>
                        <a:spcAft>
                          <a:spcPts val="0"/>
                        </a:spcAft>
                      </a:pPr>
                      <a:r>
                        <a:rPr lang="de-DE" sz="1600" dirty="0" smtClean="0">
                          <a:effectLst/>
                        </a:rPr>
                        <a:t>gezahlt)</a:t>
                      </a:r>
                    </a:p>
                    <a:p>
                      <a:pPr>
                        <a:lnSpc>
                          <a:spcPct val="107000"/>
                        </a:lnSpc>
                        <a:spcAft>
                          <a:spcPts val="0"/>
                        </a:spcAft>
                      </a:pPr>
                      <a:r>
                        <a:rPr lang="de-DE" sz="1600" dirty="0" smtClean="0">
                          <a:effectLst/>
                        </a:rPr>
                        <a:t>sind:</a:t>
                      </a:r>
                      <a:endParaRPr lang="de-DE"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b="1" dirty="0">
                          <a:effectLst/>
                        </a:rPr>
                        <a:t> </a:t>
                      </a:r>
                      <a:endParaRPr lang="de-DE" sz="1600" b="1" dirty="0">
                        <a:solidFill>
                          <a:schemeClr val="accent6">
                            <a:lumMod val="75000"/>
                          </a:schemeClr>
                        </a:solidFill>
                        <a:effectLst/>
                      </a:endParaRPr>
                    </a:p>
                    <a:p>
                      <a:pPr>
                        <a:lnSpc>
                          <a:spcPct val="107000"/>
                        </a:lnSpc>
                        <a:spcAft>
                          <a:spcPts val="0"/>
                        </a:spcAft>
                      </a:pPr>
                      <a:r>
                        <a:rPr lang="de-DE" sz="1200" b="1"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1165354309"/>
                  </a:ext>
                </a:extLst>
              </a:tr>
              <a:tr h="604449">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smtClean="0">
                          <a:effectLst/>
                        </a:rPr>
                        <a:t>Rest:</a:t>
                      </a:r>
                      <a:endParaRPr lang="de-DE"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4064104929"/>
                  </a:ext>
                </a:extLst>
              </a:tr>
            </a:tbl>
          </a:graphicData>
        </a:graphic>
      </p:graphicFrame>
      <p:sp>
        <p:nvSpPr>
          <p:cNvPr id="3" name="Rechteck 2"/>
          <p:cNvSpPr/>
          <p:nvPr/>
        </p:nvSpPr>
        <p:spPr>
          <a:xfrm>
            <a:off x="1528996" y="3491186"/>
            <a:ext cx="7145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1100</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Rechteck 15"/>
          <p:cNvSpPr/>
          <p:nvPr/>
        </p:nvSpPr>
        <p:spPr>
          <a:xfrm>
            <a:off x="2346539" y="3486637"/>
            <a:ext cx="242094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Verfahren über Erlass eines MB (0,5-Fach)</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Rechteck 18"/>
          <p:cNvSpPr/>
          <p:nvPr/>
        </p:nvSpPr>
        <p:spPr>
          <a:xfrm>
            <a:off x="5101377" y="3486638"/>
            <a:ext cx="1135300"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12.600,00</a:t>
            </a:r>
          </a:p>
        </p:txBody>
      </p:sp>
      <p:sp>
        <p:nvSpPr>
          <p:cNvPr id="20" name="Rechteck 19"/>
          <p:cNvSpPr/>
          <p:nvPr/>
        </p:nvSpPr>
        <p:spPr>
          <a:xfrm>
            <a:off x="6594716" y="3523653"/>
            <a:ext cx="840692"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147</a:t>
            </a:r>
            <a:r>
              <a:rPr kumimoji="0" lang="de-DE" sz="1800" b="1" i="0" u="none" strike="noStrike" kern="1200" cap="none" spc="0" normalizeH="0" baseline="0" noProof="0" dirty="0" smtClean="0">
                <a:ln>
                  <a:noFill/>
                </a:ln>
                <a:solidFill>
                  <a:prstClr val="black"/>
                </a:solidFill>
                <a:effectLst/>
                <a:uLnTx/>
                <a:uFillTx/>
                <a:latin typeface="Calibri" panose="020F0502020204030204"/>
              </a:rPr>
              <a:t>,50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21" name="Rechteck 20"/>
          <p:cNvSpPr/>
          <p:nvPr/>
        </p:nvSpPr>
        <p:spPr>
          <a:xfrm>
            <a:off x="8638302" y="3468330"/>
            <a:ext cx="134752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v</a:t>
            </a: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oll / keine</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2" name="Rechteck 21"/>
          <p:cNvSpPr/>
          <p:nvPr/>
        </p:nvSpPr>
        <p:spPr>
          <a:xfrm>
            <a:off x="6551688" y="4139995"/>
            <a:ext cx="874791"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smtClean="0">
                <a:solidFill>
                  <a:prstClr val="black"/>
                </a:solidFill>
                <a:latin typeface="Calibri" panose="020F0502020204030204"/>
              </a:rPr>
              <a:t>737</a:t>
            </a:r>
            <a:r>
              <a:rPr kumimoji="0" lang="de-DE" sz="1800" b="1" i="0" u="none" strike="noStrike" kern="1200" cap="none" spc="0" normalizeH="0" baseline="0" noProof="0" dirty="0" smtClean="0">
                <a:ln>
                  <a:noFill/>
                </a:ln>
                <a:solidFill>
                  <a:prstClr val="black"/>
                </a:solidFill>
                <a:effectLst/>
                <a:uLnTx/>
                <a:uFillTx/>
                <a:latin typeface="Calibri" panose="020F0502020204030204"/>
              </a:rPr>
              <a:t>,50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23" name="Rechteck 22"/>
          <p:cNvSpPr/>
          <p:nvPr/>
        </p:nvSpPr>
        <p:spPr>
          <a:xfrm>
            <a:off x="6548513" y="5255688"/>
            <a:ext cx="933098"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147,5</a:t>
            </a:r>
            <a:r>
              <a:rPr kumimoji="0" lang="de-DE" sz="1800" b="1" i="0" u="none" strike="noStrike" kern="1200" cap="none" spc="0" normalizeH="0" baseline="0" noProof="0" dirty="0" smtClean="0">
                <a:ln>
                  <a:noFill/>
                </a:ln>
                <a:solidFill>
                  <a:prstClr val="black"/>
                </a:solidFill>
                <a:effectLst/>
                <a:uLnTx/>
                <a:uFillTx/>
                <a:latin typeface="Calibri" panose="020F0502020204030204"/>
              </a:rPr>
              <a:t>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24" name="Rechteck 23"/>
          <p:cNvSpPr/>
          <p:nvPr/>
        </p:nvSpPr>
        <p:spPr>
          <a:xfrm>
            <a:off x="6548513" y="6311178"/>
            <a:ext cx="8747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smtClean="0">
                <a:solidFill>
                  <a:prstClr val="black"/>
                </a:solidFill>
                <a:latin typeface="Calibri" panose="020F0502020204030204"/>
              </a:rPr>
              <a:t>737,50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17" name="Rechteck 16"/>
          <p:cNvSpPr/>
          <p:nvPr/>
        </p:nvSpPr>
        <p:spPr>
          <a:xfrm>
            <a:off x="1539051" y="4139995"/>
            <a:ext cx="7145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1210</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5" name="Rechteck 24"/>
          <p:cNvSpPr/>
          <p:nvPr/>
        </p:nvSpPr>
        <p:spPr>
          <a:xfrm>
            <a:off x="2393077" y="4086214"/>
            <a:ext cx="242094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rPr>
              <a:t>Verfahren über im </a:t>
            </a:r>
            <a:r>
              <a:rPr kumimoji="0" lang="de-DE" sz="1800" b="1" i="0" u="none" strike="noStrike" kern="1200" cap="none" spc="0" normalizeH="0" baseline="0" noProof="0" dirty="0" err="1" smtClean="0">
                <a:ln>
                  <a:noFill/>
                </a:ln>
                <a:solidFill>
                  <a:prstClr val="black"/>
                </a:solidFill>
                <a:effectLst/>
                <a:uLnTx/>
                <a:uFillTx/>
                <a:latin typeface="Calibri" panose="020F0502020204030204"/>
              </a:rPr>
              <a:t>Allgem</a:t>
            </a:r>
            <a:r>
              <a:rPr lang="de-DE" b="1" dirty="0" smtClean="0">
                <a:solidFill>
                  <a:prstClr val="black"/>
                </a:solidFill>
                <a:latin typeface="Calibri" panose="020F0502020204030204"/>
              </a:rPr>
              <a:t>einen(2,5-fach)</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26" name="Rechteck 25"/>
          <p:cNvSpPr/>
          <p:nvPr/>
        </p:nvSpPr>
        <p:spPr>
          <a:xfrm>
            <a:off x="5101376" y="4139995"/>
            <a:ext cx="1135301"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12.600,00</a:t>
            </a:r>
          </a:p>
        </p:txBody>
      </p:sp>
      <p:sp>
        <p:nvSpPr>
          <p:cNvPr id="27" name="Rechteck 26"/>
          <p:cNvSpPr/>
          <p:nvPr/>
        </p:nvSpPr>
        <p:spPr>
          <a:xfrm>
            <a:off x="8638302" y="4103381"/>
            <a:ext cx="134752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v</a:t>
            </a: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oll / keine</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8" name="Rechteck 27"/>
          <p:cNvSpPr/>
          <p:nvPr/>
        </p:nvSpPr>
        <p:spPr>
          <a:xfrm>
            <a:off x="6551688" y="4739571"/>
            <a:ext cx="926749" cy="40735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885</a:t>
            </a:r>
            <a:r>
              <a:rPr kumimoji="0" lang="de-DE" sz="1800" b="1"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u="none" strike="noStrike" kern="1200" cap="none" spc="0" normalizeH="0" baseline="0" noProof="0" dirty="0">
              <a:ln>
                <a:noFill/>
              </a:ln>
              <a:solidFill>
                <a:prstClr val="black"/>
              </a:solidFill>
              <a:effectLst/>
              <a:uLnTx/>
              <a:uFillTx/>
              <a:latin typeface="Calibri" panose="020F0502020204030204"/>
            </a:endParaRPr>
          </a:p>
        </p:txBody>
      </p:sp>
      <p:sp>
        <p:nvSpPr>
          <p:cNvPr id="29" name="Gefaltete Ecke 2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0" name="Gefaltete Ecke 29"/>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2" name="Abgerundetes Rechteck 31"/>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0197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additive="base">
                                        <p:cTn id="29" dur="500" fill="hold"/>
                                        <p:tgtEl>
                                          <p:spTgt spid="20"/>
                                        </p:tgtEl>
                                        <p:attrNameLst>
                                          <p:attrName>ppt_x</p:attrName>
                                        </p:attrNameLst>
                                      </p:cBhvr>
                                      <p:tavLst>
                                        <p:tav tm="0">
                                          <p:val>
                                            <p:strVal val="#ppt_x"/>
                                          </p:val>
                                        </p:tav>
                                        <p:tav tm="100000">
                                          <p:val>
                                            <p:strVal val="#ppt_x"/>
                                          </p:val>
                                        </p:tav>
                                      </p:tavLst>
                                    </p:anim>
                                    <p:anim calcmode="lin" valueType="num">
                                      <p:cBhvr additive="base">
                                        <p:cTn id="3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additive="base">
                                        <p:cTn id="35" dur="500" fill="hold"/>
                                        <p:tgtEl>
                                          <p:spTgt spid="21"/>
                                        </p:tgtEl>
                                        <p:attrNameLst>
                                          <p:attrName>ppt_x</p:attrName>
                                        </p:attrNameLst>
                                      </p:cBhvr>
                                      <p:tavLst>
                                        <p:tav tm="0">
                                          <p:val>
                                            <p:strVal val="#ppt_x"/>
                                          </p:val>
                                        </p:tav>
                                        <p:tav tm="100000">
                                          <p:val>
                                            <p:strVal val="#ppt_x"/>
                                          </p:val>
                                        </p:tav>
                                      </p:tavLst>
                                    </p:anim>
                                    <p:anim calcmode="lin" valueType="num">
                                      <p:cBhvr additive="base">
                                        <p:cTn id="3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additive="base">
                                        <p:cTn id="41" dur="500" fill="hold"/>
                                        <p:tgtEl>
                                          <p:spTgt spid="17"/>
                                        </p:tgtEl>
                                        <p:attrNameLst>
                                          <p:attrName>ppt_x</p:attrName>
                                        </p:attrNameLst>
                                      </p:cBhvr>
                                      <p:tavLst>
                                        <p:tav tm="0">
                                          <p:val>
                                            <p:strVal val="#ppt_x"/>
                                          </p:val>
                                        </p:tav>
                                        <p:tav tm="100000">
                                          <p:val>
                                            <p:strVal val="#ppt_x"/>
                                          </p:val>
                                        </p:tav>
                                      </p:tavLst>
                                    </p:anim>
                                    <p:anim calcmode="lin" valueType="num">
                                      <p:cBhvr additive="base">
                                        <p:cTn id="4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 calcmode="lin" valueType="num">
                                      <p:cBhvr additive="base">
                                        <p:cTn id="47" dur="500" fill="hold"/>
                                        <p:tgtEl>
                                          <p:spTgt spid="25"/>
                                        </p:tgtEl>
                                        <p:attrNameLst>
                                          <p:attrName>ppt_x</p:attrName>
                                        </p:attrNameLst>
                                      </p:cBhvr>
                                      <p:tavLst>
                                        <p:tav tm="0">
                                          <p:val>
                                            <p:strVal val="#ppt_x"/>
                                          </p:val>
                                        </p:tav>
                                        <p:tav tm="100000">
                                          <p:val>
                                            <p:strVal val="#ppt_x"/>
                                          </p:val>
                                        </p:tav>
                                      </p:tavLst>
                                    </p:anim>
                                    <p:anim calcmode="lin" valueType="num">
                                      <p:cBhvr additive="base">
                                        <p:cTn id="4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anim calcmode="lin" valueType="num">
                                      <p:cBhvr additive="base">
                                        <p:cTn id="53" dur="500" fill="hold"/>
                                        <p:tgtEl>
                                          <p:spTgt spid="26"/>
                                        </p:tgtEl>
                                        <p:attrNameLst>
                                          <p:attrName>ppt_x</p:attrName>
                                        </p:attrNameLst>
                                      </p:cBhvr>
                                      <p:tavLst>
                                        <p:tav tm="0">
                                          <p:val>
                                            <p:strVal val="#ppt_x"/>
                                          </p:val>
                                        </p:tav>
                                        <p:tav tm="100000">
                                          <p:val>
                                            <p:strVal val="#ppt_x"/>
                                          </p:val>
                                        </p:tav>
                                      </p:tavLst>
                                    </p:anim>
                                    <p:anim calcmode="lin" valueType="num">
                                      <p:cBhvr additive="base">
                                        <p:cTn id="5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anim calcmode="lin" valueType="num">
                                      <p:cBhvr additive="base">
                                        <p:cTn id="59" dur="500" fill="hold"/>
                                        <p:tgtEl>
                                          <p:spTgt spid="22"/>
                                        </p:tgtEl>
                                        <p:attrNameLst>
                                          <p:attrName>ppt_x</p:attrName>
                                        </p:attrNameLst>
                                      </p:cBhvr>
                                      <p:tavLst>
                                        <p:tav tm="0">
                                          <p:val>
                                            <p:strVal val="#ppt_x"/>
                                          </p:val>
                                        </p:tav>
                                        <p:tav tm="100000">
                                          <p:val>
                                            <p:strVal val="#ppt_x"/>
                                          </p:val>
                                        </p:tav>
                                      </p:tavLst>
                                    </p:anim>
                                    <p:anim calcmode="lin" valueType="num">
                                      <p:cBhvr additive="base">
                                        <p:cTn id="6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7"/>
                                        </p:tgtEl>
                                        <p:attrNameLst>
                                          <p:attrName>style.visibility</p:attrName>
                                        </p:attrNameLst>
                                      </p:cBhvr>
                                      <p:to>
                                        <p:strVal val="visible"/>
                                      </p:to>
                                    </p:set>
                                    <p:anim calcmode="lin" valueType="num">
                                      <p:cBhvr additive="base">
                                        <p:cTn id="65" dur="500" fill="hold"/>
                                        <p:tgtEl>
                                          <p:spTgt spid="27"/>
                                        </p:tgtEl>
                                        <p:attrNameLst>
                                          <p:attrName>ppt_x</p:attrName>
                                        </p:attrNameLst>
                                      </p:cBhvr>
                                      <p:tavLst>
                                        <p:tav tm="0">
                                          <p:val>
                                            <p:strVal val="#ppt_x"/>
                                          </p:val>
                                        </p:tav>
                                        <p:tav tm="100000">
                                          <p:val>
                                            <p:strVal val="#ppt_x"/>
                                          </p:val>
                                        </p:tav>
                                      </p:tavLst>
                                    </p:anim>
                                    <p:anim calcmode="lin" valueType="num">
                                      <p:cBhvr additive="base">
                                        <p:cTn id="6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8"/>
                                        </p:tgtEl>
                                        <p:attrNameLst>
                                          <p:attrName>style.visibility</p:attrName>
                                        </p:attrNameLst>
                                      </p:cBhvr>
                                      <p:to>
                                        <p:strVal val="visible"/>
                                      </p:to>
                                    </p:set>
                                    <p:anim calcmode="lin" valueType="num">
                                      <p:cBhvr additive="base">
                                        <p:cTn id="71" dur="500" fill="hold"/>
                                        <p:tgtEl>
                                          <p:spTgt spid="28"/>
                                        </p:tgtEl>
                                        <p:attrNameLst>
                                          <p:attrName>ppt_x</p:attrName>
                                        </p:attrNameLst>
                                      </p:cBhvr>
                                      <p:tavLst>
                                        <p:tav tm="0">
                                          <p:val>
                                            <p:strVal val="#ppt_x"/>
                                          </p:val>
                                        </p:tav>
                                        <p:tav tm="100000">
                                          <p:val>
                                            <p:strVal val="#ppt_x"/>
                                          </p:val>
                                        </p:tav>
                                      </p:tavLst>
                                    </p:anim>
                                    <p:anim calcmode="lin" valueType="num">
                                      <p:cBhvr additive="base">
                                        <p:cTn id="7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3"/>
                                        </p:tgtEl>
                                        <p:attrNameLst>
                                          <p:attrName>style.visibility</p:attrName>
                                        </p:attrNameLst>
                                      </p:cBhvr>
                                      <p:to>
                                        <p:strVal val="visible"/>
                                      </p:to>
                                    </p:set>
                                    <p:anim calcmode="lin" valueType="num">
                                      <p:cBhvr additive="base">
                                        <p:cTn id="77" dur="500" fill="hold"/>
                                        <p:tgtEl>
                                          <p:spTgt spid="23"/>
                                        </p:tgtEl>
                                        <p:attrNameLst>
                                          <p:attrName>ppt_x</p:attrName>
                                        </p:attrNameLst>
                                      </p:cBhvr>
                                      <p:tavLst>
                                        <p:tav tm="0">
                                          <p:val>
                                            <p:strVal val="#ppt_x"/>
                                          </p:val>
                                        </p:tav>
                                        <p:tav tm="100000">
                                          <p:val>
                                            <p:strVal val="#ppt_x"/>
                                          </p:val>
                                        </p:tav>
                                      </p:tavLst>
                                    </p:anim>
                                    <p:anim calcmode="lin" valueType="num">
                                      <p:cBhvr additive="base">
                                        <p:cTn id="7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4"/>
                                        </p:tgtEl>
                                        <p:attrNameLst>
                                          <p:attrName>style.visibility</p:attrName>
                                        </p:attrNameLst>
                                      </p:cBhvr>
                                      <p:to>
                                        <p:strVal val="visible"/>
                                      </p:to>
                                    </p:set>
                                    <p:anim calcmode="lin" valueType="num">
                                      <p:cBhvr additive="base">
                                        <p:cTn id="83" dur="500" fill="hold"/>
                                        <p:tgtEl>
                                          <p:spTgt spid="24"/>
                                        </p:tgtEl>
                                        <p:attrNameLst>
                                          <p:attrName>ppt_x</p:attrName>
                                        </p:attrNameLst>
                                      </p:cBhvr>
                                      <p:tavLst>
                                        <p:tav tm="0">
                                          <p:val>
                                            <p:strVal val="#ppt_x"/>
                                          </p:val>
                                        </p:tav>
                                        <p:tav tm="100000">
                                          <p:val>
                                            <p:strVal val="#ppt_x"/>
                                          </p:val>
                                        </p:tav>
                                      </p:tavLst>
                                    </p:anim>
                                    <p:anim calcmode="lin" valueType="num">
                                      <p:cBhvr additive="base">
                                        <p:cTn id="8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6" grpId="0" animBg="1"/>
      <p:bldP spid="19" grpId="0" animBg="1"/>
      <p:bldP spid="20" grpId="0" animBg="1"/>
      <p:bldP spid="21" grpId="0" animBg="1"/>
      <p:bldP spid="22" grpId="0" animBg="1"/>
      <p:bldP spid="23" grpId="0" animBg="1"/>
      <p:bldP spid="24" grpId="0" animBg="1"/>
      <p:bldP spid="17" grpId="0" animBg="1"/>
      <p:bldP spid="25" grpId="0" animBg="1"/>
      <p:bldP spid="26" grpId="0" animBg="1"/>
      <p:bldP spid="27" grpId="0" animBg="1"/>
      <p:bldP spid="2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des Widerspruchs</a:t>
            </a:r>
            <a:r>
              <a:rPr lang="de-DE" sz="2000" dirty="0" smtClean="0"/>
              <a:t>.</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2. 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t>
            </a:r>
            <a:r>
              <a:rPr lang="de-DE" sz="2000" dirty="0"/>
              <a:t>Kostenschuldner ist der Antragsteller gem. § 22 Abs. 1 S. 1 GKG</a:t>
            </a:r>
            <a:r>
              <a:rPr lang="de-DE" sz="2000" dirty="0" smtClean="0"/>
              <a:t>.</a:t>
            </a:r>
            <a:endParaRPr lang="de-DE" sz="2000" dirty="0"/>
          </a:p>
        </p:txBody>
      </p:sp>
      <p:sp>
        <p:nvSpPr>
          <p:cNvPr id="16" name="Rectangle 1"/>
          <p:cNvSpPr>
            <a:spLocks noChangeArrowheads="1"/>
          </p:cNvSpPr>
          <p:nvPr/>
        </p:nvSpPr>
        <p:spPr bwMode="auto">
          <a:xfrm>
            <a:off x="1469036" y="3920101"/>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Gem</a:t>
            </a:r>
            <a:r>
              <a:rPr lang="de-DE" sz="2000" dirty="0"/>
              <a:t>. § 12 Abs. 3 S. 3 GKG  ist eine weitere Vorauszahlung, die „2. </a:t>
            </a:r>
            <a:r>
              <a:rPr lang="de-DE" sz="2000" dirty="0" smtClean="0"/>
              <a:t>	Gerichtskostenhälfte</a:t>
            </a:r>
            <a:r>
              <a:rPr lang="de-DE" sz="2000" dirty="0"/>
              <a:t>“, </a:t>
            </a:r>
            <a:r>
              <a:rPr lang="de-DE" sz="2000" dirty="0" smtClean="0"/>
              <a:t>mit Kostennachricht </a:t>
            </a:r>
            <a:r>
              <a:rPr lang="de-DE" sz="2000" dirty="0"/>
              <a:t>gem. § 26 </a:t>
            </a:r>
            <a:r>
              <a:rPr lang="de-DE" sz="2000" dirty="0" err="1"/>
              <a:t>KostVfg</a:t>
            </a:r>
            <a:r>
              <a:rPr lang="de-DE" sz="2000" dirty="0"/>
              <a:t> zu erfordern. Sie wird </a:t>
            </a:r>
            <a:r>
              <a:rPr lang="de-DE" sz="2000" dirty="0" smtClean="0"/>
              <a:t>	ebenfalls </a:t>
            </a:r>
            <a:r>
              <a:rPr lang="de-DE" sz="2000" dirty="0"/>
              <a:t>gem. </a:t>
            </a:r>
            <a:r>
              <a:rPr lang="de-DE" sz="2000" dirty="0" smtClean="0"/>
              <a:t>§§ </a:t>
            </a:r>
            <a:r>
              <a:rPr lang="de-DE" sz="2000" dirty="0"/>
              <a:t>4 Abs. 2, 15 Abs. 1 und 26 </a:t>
            </a:r>
            <a:r>
              <a:rPr lang="de-DE" sz="2000" dirty="0" smtClean="0"/>
              <a:t> </a:t>
            </a:r>
            <a:r>
              <a:rPr lang="de-DE" sz="2000" dirty="0"/>
              <a:t>Abs. 1 + 6 </a:t>
            </a:r>
            <a:r>
              <a:rPr lang="de-DE" sz="2000" dirty="0" err="1"/>
              <a:t>KostVfg</a:t>
            </a:r>
            <a:r>
              <a:rPr lang="de-DE" sz="2000" dirty="0"/>
              <a:t> über den </a:t>
            </a:r>
            <a:r>
              <a:rPr lang="de-DE" sz="2000" dirty="0" smtClean="0"/>
              <a:t>	Prozessbevollmächtigten der Antragstellerin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25409" y="3861744"/>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2979007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Beweisbeschluss Sachverständige</a:t>
            </a: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9005</a:t>
            </a:r>
            <a:endParaRPr lang="de-DE" b="1" dirty="0">
              <a:solidFill>
                <a:schemeClr val="tx1"/>
              </a:solidFill>
            </a:endParaRPr>
          </a:p>
        </p:txBody>
      </p:sp>
      <p:sp>
        <p:nvSpPr>
          <p:cNvPr id="3" name="Rechteck 2"/>
          <p:cNvSpPr/>
          <p:nvPr/>
        </p:nvSpPr>
        <p:spPr>
          <a:xfrm>
            <a:off x="2583264" y="3554749"/>
            <a:ext cx="2251062" cy="7984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Vorschuss </a:t>
            </a:r>
            <a:r>
              <a:rPr lang="de-DE" b="1" dirty="0" smtClean="0">
                <a:solidFill>
                  <a:schemeClr val="tx1"/>
                </a:solidFill>
                <a:latin typeface="Calibri" panose="020F0502020204030204" pitchFamily="34" charset="0"/>
                <a:cs typeface="Times New Roman" panose="02020603050405020304" pitchFamily="18" charset="0"/>
              </a:rPr>
              <a:t>Sachverständiger</a:t>
            </a:r>
            <a:endParaRPr lang="de-DE" b="1" dirty="0">
              <a:solidFill>
                <a:schemeClr val="tx1"/>
              </a:solidFill>
              <a:latin typeface="Calibri" panose="020F0502020204030204" pitchFamily="34" charset="0"/>
              <a:cs typeface="Times New Roman" panose="02020603050405020304" pitchFamily="18" charset="0"/>
            </a:endParaRPr>
          </a:p>
        </p:txBody>
      </p:sp>
      <p:sp>
        <p:nvSpPr>
          <p:cNvPr id="4" name="Rechteck 3"/>
          <p:cNvSpPr/>
          <p:nvPr/>
        </p:nvSpPr>
        <p:spPr>
          <a:xfrm>
            <a:off x="6787724" y="354114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300,00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voll</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voll</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300,00</a:t>
            </a:r>
            <a:endParaRPr lang="de-DE" b="1" dirty="0">
              <a:solidFill>
                <a:schemeClr val="tx1"/>
              </a:solidFill>
            </a:endParaRPr>
          </a:p>
        </p:txBody>
      </p:sp>
    </p:spTree>
    <p:extLst>
      <p:ext uri="{BB962C8B-B14F-4D97-AF65-F5344CB8AC3E}">
        <p14:creationId xmlns:p14="http://schemas.microsoft.com/office/powerpoint/2010/main" val="1275944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 calcmode="lin" valueType="num">
                                      <p:cBhvr additive="base">
                                        <p:cTn id="2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 calcmode="lin" valueType="num">
                                      <p:cBhvr additive="base">
                                        <p:cTn id="45" dur="500" fill="hold"/>
                                        <p:tgtEl>
                                          <p:spTgt spid="17"/>
                                        </p:tgtEl>
                                        <p:attrNameLst>
                                          <p:attrName>ppt_x</p:attrName>
                                        </p:attrNameLst>
                                      </p:cBhvr>
                                      <p:tavLst>
                                        <p:tav tm="0">
                                          <p:val>
                                            <p:strVal val="#ppt_x"/>
                                          </p:val>
                                        </p:tav>
                                        <p:tav tm="100000">
                                          <p:val>
                                            <p:strVal val="#ppt_x"/>
                                          </p:val>
                                        </p:tav>
                                      </p:tavLst>
                                    </p:anim>
                                    <p:anim calcmode="lin" valueType="num">
                                      <p:cBhvr additive="base">
                                        <p:cTn id="4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3" grpId="0" animBg="1"/>
      <p:bldP spid="15" grpId="0" animBg="1"/>
      <p:bldP spid="1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3"/>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t>
            </a:r>
            <a:r>
              <a:rPr lang="de-DE" sz="2000" dirty="0"/>
              <a:t>Fälligkeit der Sachverständigenauslagen tritt gem. § 9 Abs. </a:t>
            </a:r>
            <a:r>
              <a:rPr lang="de-DE" sz="2000" dirty="0" smtClean="0"/>
              <a:t>3 </a:t>
            </a:r>
            <a:r>
              <a:rPr lang="de-DE" sz="2000" dirty="0"/>
              <a:t>GKG mit Erlass einer </a:t>
            </a:r>
            <a:r>
              <a:rPr lang="de-DE" sz="2000" dirty="0" smtClean="0"/>
              <a:t>	Kostenentscheidung </a:t>
            </a:r>
            <a:r>
              <a:rPr lang="de-DE" sz="2000" dirty="0"/>
              <a:t>oder bei anderweitiger Verfahrensbeendigung ein.</a:t>
            </a: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Beweisbeschluss Sachverständige</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die  </a:t>
            </a:r>
            <a:r>
              <a:rPr lang="de-DE" sz="2000" dirty="0" smtClean="0">
                <a:solidFill>
                  <a:srgbClr val="C00000"/>
                </a:solidFill>
              </a:rPr>
              <a:t>Beklagte</a:t>
            </a:r>
            <a:r>
              <a:rPr lang="de-DE" sz="2000" dirty="0" smtClean="0"/>
              <a:t>  </a:t>
            </a:r>
            <a:r>
              <a:rPr lang="de-DE" sz="2000" b="1" dirty="0" smtClean="0"/>
              <a:t>gem. </a:t>
            </a:r>
            <a:r>
              <a:rPr lang="de-DE" sz="2000" b="1" dirty="0"/>
              <a:t>§ 17 Abs. 1 S. 1 GKG</a:t>
            </a:r>
          </a:p>
        </p:txBody>
      </p:sp>
      <p:sp>
        <p:nvSpPr>
          <p:cNvPr id="16" name="Rectangle 1"/>
          <p:cNvSpPr>
            <a:spLocks noChangeArrowheads="1"/>
          </p:cNvSpPr>
          <p:nvPr/>
        </p:nvSpPr>
        <p:spPr bwMode="auto">
          <a:xfrm>
            <a:off x="1466394" y="3899650"/>
            <a:ext cx="10150979" cy="163121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Die </a:t>
            </a:r>
            <a:r>
              <a:rPr lang="de-DE" sz="2000" dirty="0"/>
              <a:t>Einforderung erfolgt im Wege des Kostenvorschusses mittels Kostennachricht </a:t>
            </a:r>
            <a:r>
              <a:rPr lang="de-DE" sz="2000" dirty="0" smtClean="0"/>
              <a:t>	Kost40 gem</a:t>
            </a:r>
            <a:r>
              <a:rPr lang="de-DE" sz="2000" dirty="0"/>
              <a:t>. §§ 4 Abs. 2</a:t>
            </a:r>
            <a:r>
              <a:rPr lang="de-DE" sz="2000" dirty="0" smtClean="0"/>
              <a:t>, 15 </a:t>
            </a:r>
            <a:r>
              <a:rPr lang="de-DE" sz="2000" dirty="0"/>
              <a:t>Abs. 1 und 26 Abs. 1 + 6 </a:t>
            </a:r>
            <a:r>
              <a:rPr lang="de-DE" sz="2000" dirty="0" err="1"/>
              <a:t>KostVfg</a:t>
            </a:r>
            <a:r>
              <a:rPr lang="de-DE" sz="2000" dirty="0"/>
              <a:t> über den </a:t>
            </a:r>
            <a:r>
              <a:rPr lang="de-DE" sz="2000" dirty="0" smtClean="0"/>
              <a:t>	Prozessbevollmächtigten des </a:t>
            </a:r>
            <a:r>
              <a:rPr lang="de-DE" sz="2000" dirty="0"/>
              <a:t>Klägers, </a:t>
            </a:r>
            <a:r>
              <a:rPr lang="de-DE" sz="2000" dirty="0" err="1" smtClean="0"/>
              <a:t>RAin</a:t>
            </a:r>
            <a:r>
              <a:rPr lang="de-DE" sz="2000" dirty="0" smtClean="0"/>
              <a:t> </a:t>
            </a:r>
            <a:r>
              <a:rPr lang="de-DE" sz="2000" dirty="0" err="1" smtClean="0"/>
              <a:t>Halbsguth</a:t>
            </a:r>
            <a:r>
              <a:rPr lang="de-DE" sz="2000" dirty="0" smtClean="0"/>
              <a:t>. Der </a:t>
            </a:r>
            <a:r>
              <a:rPr lang="de-DE" sz="2000" dirty="0"/>
              <a:t>Beweisbeschluss enthält </a:t>
            </a:r>
            <a:r>
              <a:rPr lang="de-DE" sz="2000" dirty="0" smtClean="0"/>
              <a:t>  	</a:t>
            </a:r>
            <a:r>
              <a:rPr lang="de-DE" sz="2000" u="sng" dirty="0" smtClean="0"/>
              <a:t>keine </a:t>
            </a:r>
            <a:r>
              <a:rPr lang="de-DE" sz="2000" dirty="0" smtClean="0"/>
              <a:t>Zahlungsfrist</a:t>
            </a:r>
            <a:r>
              <a:rPr lang="de-DE" sz="2000" dirty="0"/>
              <a:t>, so dass die </a:t>
            </a:r>
            <a:r>
              <a:rPr lang="de-DE" sz="2000" dirty="0" smtClean="0"/>
              <a:t>Kostenrechnung gem</a:t>
            </a:r>
            <a:r>
              <a:rPr lang="de-DE" sz="2000" dirty="0"/>
              <a:t>. § 26 </a:t>
            </a:r>
            <a:r>
              <a:rPr lang="de-DE" sz="2000" dirty="0" smtClean="0"/>
              <a:t>Abs</a:t>
            </a:r>
            <a:r>
              <a:rPr lang="de-DE" sz="2000" dirty="0"/>
              <a:t>. 3 </a:t>
            </a:r>
            <a:r>
              <a:rPr lang="de-DE" sz="2000" dirty="0" err="1" smtClean="0"/>
              <a:t>KostVfg</a:t>
            </a:r>
            <a:r>
              <a:rPr lang="de-DE" sz="2000" dirty="0" smtClean="0"/>
              <a:t> </a:t>
            </a:r>
            <a:r>
              <a:rPr lang="de-DE" sz="2000" u="sng" dirty="0" smtClean="0"/>
              <a:t>nicht</a:t>
            </a:r>
            <a:r>
              <a:rPr lang="de-DE" sz="2000" dirty="0" smtClean="0"/>
              <a:t> 	unterbleiben </a:t>
            </a:r>
            <a:r>
              <a:rPr lang="de-DE" sz="2000" dirty="0"/>
              <a:t>kann.</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3" y="2364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2" y="3938641"/>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3680106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5" y="700423"/>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 Schlusskostenrechnung</a:t>
            </a:r>
            <a:endParaRPr lang="de-DE" sz="2000" b="1" dirty="0">
              <a:solidFill>
                <a:schemeClr val="tx1"/>
              </a:solidFill>
            </a:endParaRPr>
          </a:p>
        </p:txBody>
      </p:sp>
      <p:graphicFrame>
        <p:nvGraphicFramePr>
          <p:cNvPr id="5" name="Tabelle 4"/>
          <p:cNvGraphicFramePr>
            <a:graphicFrameLocks noGrp="1"/>
          </p:cNvGraphicFramePr>
          <p:nvPr>
            <p:extLst>
              <p:ext uri="{D42A27DB-BD31-4B8C-83A1-F6EECF244321}">
                <p14:modId xmlns:p14="http://schemas.microsoft.com/office/powerpoint/2010/main" val="3020931551"/>
              </p:ext>
            </p:extLst>
          </p:nvPr>
        </p:nvGraphicFramePr>
        <p:xfrm>
          <a:off x="1467765" y="1380484"/>
          <a:ext cx="10150879" cy="4395553"/>
        </p:xfrm>
        <a:graphic>
          <a:graphicData uri="http://schemas.openxmlformats.org/drawingml/2006/table">
            <a:tbl>
              <a:tblPr firstRow="1" firstCol="1" bandRow="1">
                <a:tableStyleId>{5C22544A-7EE6-4342-B048-85BDC9FD1C3A}</a:tableStyleId>
              </a:tblPr>
              <a:tblGrid>
                <a:gridCol w="1006881">
                  <a:extLst>
                    <a:ext uri="{9D8B030D-6E8A-4147-A177-3AD203B41FA5}">
                      <a16:colId xmlns:a16="http://schemas.microsoft.com/office/drawing/2014/main" val="3186664314"/>
                    </a:ext>
                  </a:extLst>
                </a:gridCol>
                <a:gridCol w="1993692">
                  <a:extLst>
                    <a:ext uri="{9D8B030D-6E8A-4147-A177-3AD203B41FA5}">
                      <a16:colId xmlns:a16="http://schemas.microsoft.com/office/drawing/2014/main" val="3164974163"/>
                    </a:ext>
                  </a:extLst>
                </a:gridCol>
                <a:gridCol w="1828800">
                  <a:extLst>
                    <a:ext uri="{9D8B030D-6E8A-4147-A177-3AD203B41FA5}">
                      <a16:colId xmlns:a16="http://schemas.microsoft.com/office/drawing/2014/main" val="540794854"/>
                    </a:ext>
                  </a:extLst>
                </a:gridCol>
                <a:gridCol w="2053652">
                  <a:extLst>
                    <a:ext uri="{9D8B030D-6E8A-4147-A177-3AD203B41FA5}">
                      <a16:colId xmlns:a16="http://schemas.microsoft.com/office/drawing/2014/main" val="386674676"/>
                    </a:ext>
                  </a:extLst>
                </a:gridCol>
                <a:gridCol w="1753849">
                  <a:extLst>
                    <a:ext uri="{9D8B030D-6E8A-4147-A177-3AD203B41FA5}">
                      <a16:colId xmlns:a16="http://schemas.microsoft.com/office/drawing/2014/main" val="4117031524"/>
                    </a:ext>
                  </a:extLst>
                </a:gridCol>
                <a:gridCol w="1514005">
                  <a:extLst>
                    <a:ext uri="{9D8B030D-6E8A-4147-A177-3AD203B41FA5}">
                      <a16:colId xmlns:a16="http://schemas.microsoft.com/office/drawing/2014/main" val="3313305969"/>
                    </a:ext>
                  </a:extLst>
                </a:gridCol>
              </a:tblGrid>
              <a:tr h="1202737">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smtClean="0">
                          <a:solidFill>
                            <a:schemeClr val="tx1"/>
                          </a:solidFill>
                          <a:effectLst/>
                        </a:rPr>
                        <a:t>Mithaft</a:t>
                      </a:r>
                      <a:r>
                        <a:rPr lang="de-DE" sz="2000" dirty="0" smtClean="0">
                          <a:solidFill>
                            <a:schemeClr val="tx1"/>
                          </a:solidFill>
                          <a:effectLst/>
                        </a:rPr>
                        <a:t> </a:t>
                      </a:r>
                    </a:p>
                    <a:p>
                      <a:pPr>
                        <a:lnSpc>
                          <a:spcPct val="107000"/>
                        </a:lnSpc>
                        <a:spcAft>
                          <a:spcPts val="0"/>
                        </a:spcAft>
                      </a:pPr>
                      <a:r>
                        <a:rPr lang="de-DE" sz="2000" dirty="0" smtClean="0">
                          <a:solidFill>
                            <a:schemeClr val="tx1"/>
                          </a:solidFill>
                          <a:effectLst/>
                        </a:rPr>
                        <a:t>Kläger</a:t>
                      </a:r>
                    </a:p>
                    <a:p>
                      <a:pPr>
                        <a:lnSpc>
                          <a:spcPct val="107000"/>
                        </a:lnSpc>
                        <a:spcAft>
                          <a:spcPts val="0"/>
                        </a:spcAft>
                      </a:pPr>
                      <a:endParaRPr lang="de-DE"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Mithaft</a:t>
                      </a:r>
                      <a:endParaRPr lang="de-DE" sz="2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e-DE" sz="2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Beklagter</a:t>
                      </a:r>
                    </a:p>
                  </a:txBody>
                  <a:tcPr marL="68580" marR="68580" marT="0" marB="0">
                    <a:solidFill>
                      <a:schemeClr val="bg1">
                        <a:lumMod val="85000"/>
                      </a:schemeClr>
                    </a:solidFill>
                  </a:tcPr>
                </a:tc>
                <a:extLst>
                  <a:ext uri="{0D108BD9-81ED-4DB2-BD59-A6C34878D82A}">
                    <a16:rowId xmlns:a16="http://schemas.microsoft.com/office/drawing/2014/main" val="776858955"/>
                  </a:ext>
                </a:extLst>
              </a:tr>
              <a:tr h="601466">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r h="657050">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866465287"/>
                  </a:ext>
                </a:extLst>
              </a:tr>
              <a:tr h="59324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2816990574"/>
                  </a:ext>
                </a:extLst>
              </a:tr>
              <a:tr h="820142">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54913311"/>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12</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4" name="Rechteck 13"/>
          <p:cNvSpPr/>
          <p:nvPr/>
        </p:nvSpPr>
        <p:spPr>
          <a:xfrm>
            <a:off x="1441013" y="3843576"/>
            <a:ext cx="1007498" cy="317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15" name="Rechteck 14"/>
          <p:cNvSpPr/>
          <p:nvPr/>
        </p:nvSpPr>
        <p:spPr>
          <a:xfrm>
            <a:off x="2513739" y="3800362"/>
            <a:ext cx="1781284" cy="40343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0" b="1" dirty="0" smtClean="0">
              <a:solidFill>
                <a:schemeClr val="tx1"/>
              </a:solidFill>
              <a:latin typeface="Calibri" panose="020F0502020204030204" pitchFamily="34" charset="0"/>
              <a:cs typeface="Times New Roman" panose="02020603050405020304" pitchFamily="18" charset="0"/>
            </a:endParaRPr>
          </a:p>
          <a:p>
            <a:pPr algn="ctr"/>
            <a:r>
              <a:rPr lang="de-DE" sz="1400" b="1" dirty="0" smtClean="0">
                <a:solidFill>
                  <a:schemeClr val="tx1"/>
                </a:solidFill>
                <a:latin typeface="Calibri" panose="020F0502020204030204" pitchFamily="34" charset="0"/>
                <a:cs typeface="Times New Roman" panose="02020603050405020304" pitchFamily="18" charset="0"/>
              </a:rPr>
              <a:t>Verfahren im Allgemeinen</a:t>
            </a:r>
          </a:p>
          <a:p>
            <a:pPr algn="ctr"/>
            <a:r>
              <a:rPr lang="de-DE" sz="1400" b="1" dirty="0" smtClean="0">
                <a:solidFill>
                  <a:schemeClr val="tx1"/>
                </a:solidFill>
                <a:latin typeface="Calibri" panose="020F0502020204030204" pitchFamily="34" charset="0"/>
                <a:cs typeface="Times New Roman" panose="02020603050405020304" pitchFamily="18" charset="0"/>
              </a:rPr>
              <a:t>(2,5-fache </a:t>
            </a:r>
            <a:r>
              <a:rPr lang="de-DE" sz="1400" b="1" dirty="0">
                <a:solidFill>
                  <a:schemeClr val="tx1"/>
                </a:solidFill>
                <a:latin typeface="Calibri" panose="020F0502020204030204" pitchFamily="34" charset="0"/>
                <a:cs typeface="Times New Roman" panose="02020603050405020304" pitchFamily="18" charset="0"/>
              </a:rPr>
              <a:t>Gebühr)</a:t>
            </a:r>
            <a:endParaRPr lang="de-DE" sz="1400" dirty="0">
              <a:solidFill>
                <a:schemeClr val="tx1"/>
              </a:solidFill>
            </a:endParaRPr>
          </a:p>
          <a:p>
            <a:pPr algn="ctr"/>
            <a:endParaRPr lang="de-DE" sz="1400" dirty="0">
              <a:solidFill>
                <a:schemeClr val="tx1"/>
              </a:solidFill>
            </a:endParaRPr>
          </a:p>
        </p:txBody>
      </p:sp>
      <p:sp>
        <p:nvSpPr>
          <p:cNvPr id="16" name="Rechteck 15"/>
          <p:cNvSpPr/>
          <p:nvPr/>
        </p:nvSpPr>
        <p:spPr>
          <a:xfrm>
            <a:off x="4807609" y="3800777"/>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12.600,00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hteck 16"/>
          <p:cNvSpPr/>
          <p:nvPr/>
        </p:nvSpPr>
        <p:spPr>
          <a:xfrm>
            <a:off x="6927976" y="3836683"/>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737,50</a:t>
            </a:r>
            <a:endParaRPr lang="de-DE" b="1" dirty="0">
              <a:solidFill>
                <a:schemeClr val="tx1"/>
              </a:solidFill>
            </a:endParaRPr>
          </a:p>
        </p:txBody>
      </p:sp>
      <p:sp>
        <p:nvSpPr>
          <p:cNvPr id="23" name="Rechteck 22"/>
          <p:cNvSpPr/>
          <p:nvPr/>
        </p:nvSpPr>
        <p:spPr>
          <a:xfrm>
            <a:off x="8752713" y="3875464"/>
            <a:ext cx="1126803" cy="37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737,50 €</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4" name="Rechteck 23"/>
          <p:cNvSpPr/>
          <p:nvPr/>
        </p:nvSpPr>
        <p:spPr>
          <a:xfrm>
            <a:off x="10352883" y="3862971"/>
            <a:ext cx="1126803" cy="37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6" name="Rechteck 25"/>
          <p:cNvSpPr/>
          <p:nvPr/>
        </p:nvSpPr>
        <p:spPr>
          <a:xfrm>
            <a:off x="1467765" y="4511993"/>
            <a:ext cx="1007498" cy="317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9005</a:t>
            </a:r>
            <a:endParaRPr lang="de-DE" b="1" dirty="0">
              <a:solidFill>
                <a:schemeClr val="tx1"/>
              </a:solidFill>
            </a:endParaRPr>
          </a:p>
        </p:txBody>
      </p:sp>
      <p:sp>
        <p:nvSpPr>
          <p:cNvPr id="32" name="Rechteck 31"/>
          <p:cNvSpPr/>
          <p:nvPr/>
        </p:nvSpPr>
        <p:spPr>
          <a:xfrm>
            <a:off x="2584284" y="4383395"/>
            <a:ext cx="1781284" cy="7054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Sachverständigen-auslagen nach JVEG in voller Höhe</a:t>
            </a:r>
            <a:endParaRPr lang="de-DE" sz="1400" dirty="0">
              <a:solidFill>
                <a:schemeClr val="tx1"/>
              </a:solidFill>
            </a:endParaRPr>
          </a:p>
        </p:txBody>
      </p:sp>
      <p:sp>
        <p:nvSpPr>
          <p:cNvPr id="33" name="Rechteck 32"/>
          <p:cNvSpPr/>
          <p:nvPr/>
        </p:nvSpPr>
        <p:spPr>
          <a:xfrm>
            <a:off x="6927976" y="4453220"/>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388,00</a:t>
            </a:r>
            <a:endParaRPr lang="de-DE" b="1" dirty="0">
              <a:solidFill>
                <a:schemeClr val="tx1"/>
              </a:solidFill>
            </a:endParaRPr>
          </a:p>
        </p:txBody>
      </p:sp>
      <p:sp>
        <p:nvSpPr>
          <p:cNvPr id="35" name="Rechteck 34"/>
          <p:cNvSpPr/>
          <p:nvPr/>
        </p:nvSpPr>
        <p:spPr>
          <a:xfrm>
            <a:off x="10329466" y="4475373"/>
            <a:ext cx="1126803" cy="37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388,00 €</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6" name="Rechteck 35"/>
          <p:cNvSpPr/>
          <p:nvPr/>
        </p:nvSpPr>
        <p:spPr>
          <a:xfrm>
            <a:off x="2493791" y="5816389"/>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Gesamtkosten des Verfahrens</a:t>
            </a:r>
            <a:endParaRPr lang="de-DE" sz="1400" dirty="0">
              <a:solidFill>
                <a:schemeClr val="tx1"/>
              </a:solidFill>
            </a:endParaRPr>
          </a:p>
        </p:txBody>
      </p:sp>
      <p:sp>
        <p:nvSpPr>
          <p:cNvPr id="37" name="Rechteck 36"/>
          <p:cNvSpPr/>
          <p:nvPr/>
        </p:nvSpPr>
        <p:spPr>
          <a:xfrm>
            <a:off x="6301683" y="5816389"/>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1.273,00</a:t>
            </a:r>
            <a:endParaRPr lang="de-DE" b="1" dirty="0">
              <a:solidFill>
                <a:schemeClr val="tx1"/>
              </a:solidFill>
            </a:endParaRPr>
          </a:p>
        </p:txBody>
      </p:sp>
      <p:sp>
        <p:nvSpPr>
          <p:cNvPr id="42" name="Gefaltete Ecke 41"/>
          <p:cNvSpPr/>
          <p:nvPr/>
        </p:nvSpPr>
        <p:spPr>
          <a:xfrm>
            <a:off x="8420613" y="5237986"/>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Antrags-schuld =</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1273</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8" name="Abgerundetes Rechteck 3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9" name="Rechteck 38"/>
          <p:cNvSpPr/>
          <p:nvPr/>
        </p:nvSpPr>
        <p:spPr>
          <a:xfrm>
            <a:off x="4807608" y="3192785"/>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12.600,00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1" name="Rechteck 40"/>
          <p:cNvSpPr/>
          <p:nvPr/>
        </p:nvSpPr>
        <p:spPr>
          <a:xfrm>
            <a:off x="2311714" y="3052443"/>
            <a:ext cx="2185335"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400" b="1" i="0" u="none" strike="noStrike" kern="1200" cap="none" spc="0" normalizeH="0" baseline="0" noProof="0" dirty="0" smtClean="0">
                <a:ln>
                  <a:noFill/>
                </a:ln>
                <a:solidFill>
                  <a:prstClr val="black"/>
                </a:solidFill>
                <a:effectLst/>
                <a:uLnTx/>
                <a:uFillTx/>
                <a:latin typeface="Calibri" panose="020F0502020204030204"/>
                <a:ea typeface="+mn-ea"/>
                <a:cs typeface="+mn-cs"/>
              </a:rPr>
              <a:t>Verfahren über Erlass eines MB (0,5-Fach)</a:t>
            </a:r>
            <a:endParaRPr kumimoji="0" lang="de-DE" sz="1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4" name="Rechteck 43"/>
          <p:cNvSpPr/>
          <p:nvPr/>
        </p:nvSpPr>
        <p:spPr>
          <a:xfrm>
            <a:off x="1441013" y="3168688"/>
            <a:ext cx="1007498" cy="317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1100</a:t>
            </a:r>
            <a:endParaRPr lang="de-DE" b="1" dirty="0">
              <a:solidFill>
                <a:schemeClr val="tx1"/>
              </a:solidFill>
            </a:endParaRPr>
          </a:p>
        </p:txBody>
      </p:sp>
      <p:sp>
        <p:nvSpPr>
          <p:cNvPr id="45" name="Rechteck 44"/>
          <p:cNvSpPr/>
          <p:nvPr/>
        </p:nvSpPr>
        <p:spPr>
          <a:xfrm>
            <a:off x="6927976" y="3140481"/>
            <a:ext cx="1168606"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147,50</a:t>
            </a:r>
            <a:endParaRPr lang="de-DE" b="1" dirty="0">
              <a:solidFill>
                <a:schemeClr val="tx1"/>
              </a:solidFill>
            </a:endParaRPr>
          </a:p>
        </p:txBody>
      </p:sp>
      <p:sp>
        <p:nvSpPr>
          <p:cNvPr id="46" name="Rechteck 45"/>
          <p:cNvSpPr/>
          <p:nvPr/>
        </p:nvSpPr>
        <p:spPr>
          <a:xfrm>
            <a:off x="8808534" y="3130150"/>
            <a:ext cx="1029361"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147,50 €</a:t>
            </a:r>
            <a:endParaRPr lang="de-DE" b="1" dirty="0">
              <a:solidFill>
                <a:schemeClr val="tx1"/>
              </a:solidFill>
            </a:endParaRPr>
          </a:p>
        </p:txBody>
      </p:sp>
      <p:sp>
        <p:nvSpPr>
          <p:cNvPr id="47" name="Rechteck 46"/>
          <p:cNvSpPr/>
          <p:nvPr/>
        </p:nvSpPr>
        <p:spPr>
          <a:xfrm>
            <a:off x="10352883" y="3165183"/>
            <a:ext cx="1126803" cy="37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9" name="Rechteck 28"/>
          <p:cNvSpPr/>
          <p:nvPr/>
        </p:nvSpPr>
        <p:spPr>
          <a:xfrm>
            <a:off x="8775790" y="4475373"/>
            <a:ext cx="1126803" cy="37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388,00 €</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8671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additive="base">
                                        <p:cTn id="49" dur="500" fill="hold"/>
                                        <p:tgtEl>
                                          <p:spTgt spid="24"/>
                                        </p:tgtEl>
                                        <p:attrNameLst>
                                          <p:attrName>ppt_x</p:attrName>
                                        </p:attrNameLst>
                                      </p:cBhvr>
                                      <p:tavLst>
                                        <p:tav tm="0">
                                          <p:val>
                                            <p:strVal val="#ppt_x"/>
                                          </p:val>
                                        </p:tav>
                                        <p:tav tm="100000">
                                          <p:val>
                                            <p:strVal val="#ppt_x"/>
                                          </p:val>
                                        </p:tav>
                                      </p:tavLst>
                                    </p:anim>
                                    <p:anim calcmode="lin" valueType="num">
                                      <p:cBhvr additive="base">
                                        <p:cTn id="5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6"/>
                                        </p:tgtEl>
                                        <p:attrNameLst>
                                          <p:attrName>style.visibility</p:attrName>
                                        </p:attrNameLst>
                                      </p:cBhvr>
                                      <p:to>
                                        <p:strVal val="visible"/>
                                      </p:to>
                                    </p:set>
                                    <p:anim calcmode="lin" valueType="num">
                                      <p:cBhvr additive="base">
                                        <p:cTn id="55" dur="500" fill="hold"/>
                                        <p:tgtEl>
                                          <p:spTgt spid="26"/>
                                        </p:tgtEl>
                                        <p:attrNameLst>
                                          <p:attrName>ppt_x</p:attrName>
                                        </p:attrNameLst>
                                      </p:cBhvr>
                                      <p:tavLst>
                                        <p:tav tm="0">
                                          <p:val>
                                            <p:strVal val="#ppt_x"/>
                                          </p:val>
                                        </p:tav>
                                        <p:tav tm="100000">
                                          <p:val>
                                            <p:strVal val="#ppt_x"/>
                                          </p:val>
                                        </p:tav>
                                      </p:tavLst>
                                    </p:anim>
                                    <p:anim calcmode="lin" valueType="num">
                                      <p:cBhvr additive="base">
                                        <p:cTn id="56"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2"/>
                                        </p:tgtEl>
                                        <p:attrNameLst>
                                          <p:attrName>style.visibility</p:attrName>
                                        </p:attrNameLst>
                                      </p:cBhvr>
                                      <p:to>
                                        <p:strVal val="visible"/>
                                      </p:to>
                                    </p:set>
                                    <p:anim calcmode="lin" valueType="num">
                                      <p:cBhvr additive="base">
                                        <p:cTn id="61" dur="500" fill="hold"/>
                                        <p:tgtEl>
                                          <p:spTgt spid="32"/>
                                        </p:tgtEl>
                                        <p:attrNameLst>
                                          <p:attrName>ppt_x</p:attrName>
                                        </p:attrNameLst>
                                      </p:cBhvr>
                                      <p:tavLst>
                                        <p:tav tm="0">
                                          <p:val>
                                            <p:strVal val="#ppt_x"/>
                                          </p:val>
                                        </p:tav>
                                        <p:tav tm="100000">
                                          <p:val>
                                            <p:strVal val="#ppt_x"/>
                                          </p:val>
                                        </p:tav>
                                      </p:tavLst>
                                    </p:anim>
                                    <p:anim calcmode="lin" valueType="num">
                                      <p:cBhvr additive="base">
                                        <p:cTn id="62"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3"/>
                                        </p:tgtEl>
                                        <p:attrNameLst>
                                          <p:attrName>style.visibility</p:attrName>
                                        </p:attrNameLst>
                                      </p:cBhvr>
                                      <p:to>
                                        <p:strVal val="visible"/>
                                      </p:to>
                                    </p:set>
                                    <p:anim calcmode="lin" valueType="num">
                                      <p:cBhvr additive="base">
                                        <p:cTn id="67" dur="500" fill="hold"/>
                                        <p:tgtEl>
                                          <p:spTgt spid="33"/>
                                        </p:tgtEl>
                                        <p:attrNameLst>
                                          <p:attrName>ppt_x</p:attrName>
                                        </p:attrNameLst>
                                      </p:cBhvr>
                                      <p:tavLst>
                                        <p:tav tm="0">
                                          <p:val>
                                            <p:strVal val="#ppt_x"/>
                                          </p:val>
                                        </p:tav>
                                        <p:tav tm="100000">
                                          <p:val>
                                            <p:strVal val="#ppt_x"/>
                                          </p:val>
                                        </p:tav>
                                      </p:tavLst>
                                    </p:anim>
                                    <p:anim calcmode="lin" valueType="num">
                                      <p:cBhvr additive="base">
                                        <p:cTn id="6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5"/>
                                        </p:tgtEl>
                                        <p:attrNameLst>
                                          <p:attrName>style.visibility</p:attrName>
                                        </p:attrNameLst>
                                      </p:cBhvr>
                                      <p:to>
                                        <p:strVal val="visible"/>
                                      </p:to>
                                    </p:set>
                                    <p:anim calcmode="lin" valueType="num">
                                      <p:cBhvr additive="base">
                                        <p:cTn id="73" dur="500" fill="hold"/>
                                        <p:tgtEl>
                                          <p:spTgt spid="35"/>
                                        </p:tgtEl>
                                        <p:attrNameLst>
                                          <p:attrName>ppt_x</p:attrName>
                                        </p:attrNameLst>
                                      </p:cBhvr>
                                      <p:tavLst>
                                        <p:tav tm="0">
                                          <p:val>
                                            <p:strVal val="#ppt_x"/>
                                          </p:val>
                                        </p:tav>
                                        <p:tav tm="100000">
                                          <p:val>
                                            <p:strVal val="#ppt_x"/>
                                          </p:val>
                                        </p:tav>
                                      </p:tavLst>
                                    </p:anim>
                                    <p:anim calcmode="lin" valueType="num">
                                      <p:cBhvr additive="base">
                                        <p:cTn id="74"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6"/>
                                        </p:tgtEl>
                                        <p:attrNameLst>
                                          <p:attrName>style.visibility</p:attrName>
                                        </p:attrNameLst>
                                      </p:cBhvr>
                                      <p:to>
                                        <p:strVal val="visible"/>
                                      </p:to>
                                    </p:set>
                                    <p:anim calcmode="lin" valueType="num">
                                      <p:cBhvr additive="base">
                                        <p:cTn id="79" dur="500" fill="hold"/>
                                        <p:tgtEl>
                                          <p:spTgt spid="36"/>
                                        </p:tgtEl>
                                        <p:attrNameLst>
                                          <p:attrName>ppt_x</p:attrName>
                                        </p:attrNameLst>
                                      </p:cBhvr>
                                      <p:tavLst>
                                        <p:tav tm="0">
                                          <p:val>
                                            <p:strVal val="#ppt_x"/>
                                          </p:val>
                                        </p:tav>
                                        <p:tav tm="100000">
                                          <p:val>
                                            <p:strVal val="#ppt_x"/>
                                          </p:val>
                                        </p:tav>
                                      </p:tavLst>
                                    </p:anim>
                                    <p:anim calcmode="lin" valueType="num">
                                      <p:cBhvr additive="base">
                                        <p:cTn id="80"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7"/>
                                        </p:tgtEl>
                                        <p:attrNameLst>
                                          <p:attrName>style.visibility</p:attrName>
                                        </p:attrNameLst>
                                      </p:cBhvr>
                                      <p:to>
                                        <p:strVal val="visible"/>
                                      </p:to>
                                    </p:set>
                                    <p:anim calcmode="lin" valueType="num">
                                      <p:cBhvr additive="base">
                                        <p:cTn id="85" dur="500" fill="hold"/>
                                        <p:tgtEl>
                                          <p:spTgt spid="37"/>
                                        </p:tgtEl>
                                        <p:attrNameLst>
                                          <p:attrName>ppt_x</p:attrName>
                                        </p:attrNameLst>
                                      </p:cBhvr>
                                      <p:tavLst>
                                        <p:tav tm="0">
                                          <p:val>
                                            <p:strVal val="#ppt_x"/>
                                          </p:val>
                                        </p:tav>
                                        <p:tav tm="100000">
                                          <p:val>
                                            <p:strVal val="#ppt_x"/>
                                          </p:val>
                                        </p:tav>
                                      </p:tavLst>
                                    </p:anim>
                                    <p:anim calcmode="lin" valueType="num">
                                      <p:cBhvr additive="base">
                                        <p:cTn id="86"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31" presetClass="entr" presetSubtype="0" fill="hold" grpId="0" nodeType="clickEffect">
                                  <p:stCondLst>
                                    <p:cond delay="0"/>
                                  </p:stCondLst>
                                  <p:childTnLst>
                                    <p:set>
                                      <p:cBhvr>
                                        <p:cTn id="90" dur="1" fill="hold">
                                          <p:stCondLst>
                                            <p:cond delay="0"/>
                                          </p:stCondLst>
                                        </p:cTn>
                                        <p:tgtEl>
                                          <p:spTgt spid="42"/>
                                        </p:tgtEl>
                                        <p:attrNameLst>
                                          <p:attrName>style.visibility</p:attrName>
                                        </p:attrNameLst>
                                      </p:cBhvr>
                                      <p:to>
                                        <p:strVal val="visible"/>
                                      </p:to>
                                    </p:set>
                                    <p:anim calcmode="lin" valueType="num">
                                      <p:cBhvr>
                                        <p:cTn id="91" dur="1000" fill="hold"/>
                                        <p:tgtEl>
                                          <p:spTgt spid="42"/>
                                        </p:tgtEl>
                                        <p:attrNameLst>
                                          <p:attrName>ppt_w</p:attrName>
                                        </p:attrNameLst>
                                      </p:cBhvr>
                                      <p:tavLst>
                                        <p:tav tm="0">
                                          <p:val>
                                            <p:fltVal val="0"/>
                                          </p:val>
                                        </p:tav>
                                        <p:tav tm="100000">
                                          <p:val>
                                            <p:strVal val="#ppt_w"/>
                                          </p:val>
                                        </p:tav>
                                      </p:tavLst>
                                    </p:anim>
                                    <p:anim calcmode="lin" valueType="num">
                                      <p:cBhvr>
                                        <p:cTn id="92" dur="1000" fill="hold"/>
                                        <p:tgtEl>
                                          <p:spTgt spid="42"/>
                                        </p:tgtEl>
                                        <p:attrNameLst>
                                          <p:attrName>ppt_h</p:attrName>
                                        </p:attrNameLst>
                                      </p:cBhvr>
                                      <p:tavLst>
                                        <p:tav tm="0">
                                          <p:val>
                                            <p:fltVal val="0"/>
                                          </p:val>
                                        </p:tav>
                                        <p:tav tm="100000">
                                          <p:val>
                                            <p:strVal val="#ppt_h"/>
                                          </p:val>
                                        </p:tav>
                                      </p:tavLst>
                                    </p:anim>
                                    <p:anim calcmode="lin" valueType="num">
                                      <p:cBhvr>
                                        <p:cTn id="93" dur="1000" fill="hold"/>
                                        <p:tgtEl>
                                          <p:spTgt spid="42"/>
                                        </p:tgtEl>
                                        <p:attrNameLst>
                                          <p:attrName>style.rotation</p:attrName>
                                        </p:attrNameLst>
                                      </p:cBhvr>
                                      <p:tavLst>
                                        <p:tav tm="0">
                                          <p:val>
                                            <p:fltVal val="90"/>
                                          </p:val>
                                        </p:tav>
                                        <p:tav tm="100000">
                                          <p:val>
                                            <p:fltVal val="0"/>
                                          </p:val>
                                        </p:tav>
                                      </p:tavLst>
                                    </p:anim>
                                    <p:animEffect transition="in" filter="fade">
                                      <p:cBhvr>
                                        <p:cTn id="94" dur="1000"/>
                                        <p:tgtEl>
                                          <p:spTgt spid="42"/>
                                        </p:tgtEl>
                                      </p:cBhvr>
                                    </p:animEffect>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grpId="0" nodeType="clickEffect">
                                  <p:stCondLst>
                                    <p:cond delay="0"/>
                                  </p:stCondLst>
                                  <p:childTnLst>
                                    <p:set>
                                      <p:cBhvr>
                                        <p:cTn id="98" dur="1" fill="hold">
                                          <p:stCondLst>
                                            <p:cond delay="0"/>
                                          </p:stCondLst>
                                        </p:cTn>
                                        <p:tgtEl>
                                          <p:spTgt spid="39"/>
                                        </p:tgtEl>
                                        <p:attrNameLst>
                                          <p:attrName>style.visibility</p:attrName>
                                        </p:attrNameLst>
                                      </p:cBhvr>
                                      <p:to>
                                        <p:strVal val="visible"/>
                                      </p:to>
                                    </p:set>
                                    <p:anim calcmode="lin" valueType="num">
                                      <p:cBhvr additive="base">
                                        <p:cTn id="99" dur="500" fill="hold"/>
                                        <p:tgtEl>
                                          <p:spTgt spid="39"/>
                                        </p:tgtEl>
                                        <p:attrNameLst>
                                          <p:attrName>ppt_x</p:attrName>
                                        </p:attrNameLst>
                                      </p:cBhvr>
                                      <p:tavLst>
                                        <p:tav tm="0">
                                          <p:val>
                                            <p:strVal val="#ppt_x"/>
                                          </p:val>
                                        </p:tav>
                                        <p:tav tm="100000">
                                          <p:val>
                                            <p:strVal val="#ppt_x"/>
                                          </p:val>
                                        </p:tav>
                                      </p:tavLst>
                                    </p:anim>
                                    <p:anim calcmode="lin" valueType="num">
                                      <p:cBhvr additive="base">
                                        <p:cTn id="100"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grpId="0" nodeType="clickEffect">
                                  <p:stCondLst>
                                    <p:cond delay="0"/>
                                  </p:stCondLst>
                                  <p:childTnLst>
                                    <p:set>
                                      <p:cBhvr>
                                        <p:cTn id="104" dur="1" fill="hold">
                                          <p:stCondLst>
                                            <p:cond delay="0"/>
                                          </p:stCondLst>
                                        </p:cTn>
                                        <p:tgtEl>
                                          <p:spTgt spid="41"/>
                                        </p:tgtEl>
                                        <p:attrNameLst>
                                          <p:attrName>style.visibility</p:attrName>
                                        </p:attrNameLst>
                                      </p:cBhvr>
                                      <p:to>
                                        <p:strVal val="visible"/>
                                      </p:to>
                                    </p:set>
                                    <p:anim calcmode="lin" valueType="num">
                                      <p:cBhvr additive="base">
                                        <p:cTn id="105" dur="500" fill="hold"/>
                                        <p:tgtEl>
                                          <p:spTgt spid="41"/>
                                        </p:tgtEl>
                                        <p:attrNameLst>
                                          <p:attrName>ppt_x</p:attrName>
                                        </p:attrNameLst>
                                      </p:cBhvr>
                                      <p:tavLst>
                                        <p:tav tm="0">
                                          <p:val>
                                            <p:strVal val="#ppt_x"/>
                                          </p:val>
                                        </p:tav>
                                        <p:tav tm="100000">
                                          <p:val>
                                            <p:strVal val="#ppt_x"/>
                                          </p:val>
                                        </p:tav>
                                      </p:tavLst>
                                    </p:anim>
                                    <p:anim calcmode="lin" valueType="num">
                                      <p:cBhvr additive="base">
                                        <p:cTn id="106"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 presetClass="entr" presetSubtype="4" fill="hold" grpId="0" nodeType="clickEffect">
                                  <p:stCondLst>
                                    <p:cond delay="0"/>
                                  </p:stCondLst>
                                  <p:childTnLst>
                                    <p:set>
                                      <p:cBhvr>
                                        <p:cTn id="110" dur="1" fill="hold">
                                          <p:stCondLst>
                                            <p:cond delay="0"/>
                                          </p:stCondLst>
                                        </p:cTn>
                                        <p:tgtEl>
                                          <p:spTgt spid="44"/>
                                        </p:tgtEl>
                                        <p:attrNameLst>
                                          <p:attrName>style.visibility</p:attrName>
                                        </p:attrNameLst>
                                      </p:cBhvr>
                                      <p:to>
                                        <p:strVal val="visible"/>
                                      </p:to>
                                    </p:set>
                                    <p:anim calcmode="lin" valueType="num">
                                      <p:cBhvr additive="base">
                                        <p:cTn id="111" dur="500" fill="hold"/>
                                        <p:tgtEl>
                                          <p:spTgt spid="44"/>
                                        </p:tgtEl>
                                        <p:attrNameLst>
                                          <p:attrName>ppt_x</p:attrName>
                                        </p:attrNameLst>
                                      </p:cBhvr>
                                      <p:tavLst>
                                        <p:tav tm="0">
                                          <p:val>
                                            <p:strVal val="#ppt_x"/>
                                          </p:val>
                                        </p:tav>
                                        <p:tav tm="100000">
                                          <p:val>
                                            <p:strVal val="#ppt_x"/>
                                          </p:val>
                                        </p:tav>
                                      </p:tavLst>
                                    </p:anim>
                                    <p:anim calcmode="lin" valueType="num">
                                      <p:cBhvr additive="base">
                                        <p:cTn id="112"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2" presetClass="entr" presetSubtype="4" fill="hold" grpId="0" nodeType="clickEffect">
                                  <p:stCondLst>
                                    <p:cond delay="0"/>
                                  </p:stCondLst>
                                  <p:childTnLst>
                                    <p:set>
                                      <p:cBhvr>
                                        <p:cTn id="116" dur="1" fill="hold">
                                          <p:stCondLst>
                                            <p:cond delay="0"/>
                                          </p:stCondLst>
                                        </p:cTn>
                                        <p:tgtEl>
                                          <p:spTgt spid="45"/>
                                        </p:tgtEl>
                                        <p:attrNameLst>
                                          <p:attrName>style.visibility</p:attrName>
                                        </p:attrNameLst>
                                      </p:cBhvr>
                                      <p:to>
                                        <p:strVal val="visible"/>
                                      </p:to>
                                    </p:set>
                                    <p:anim calcmode="lin" valueType="num">
                                      <p:cBhvr additive="base">
                                        <p:cTn id="117" dur="500" fill="hold"/>
                                        <p:tgtEl>
                                          <p:spTgt spid="45"/>
                                        </p:tgtEl>
                                        <p:attrNameLst>
                                          <p:attrName>ppt_x</p:attrName>
                                        </p:attrNameLst>
                                      </p:cBhvr>
                                      <p:tavLst>
                                        <p:tav tm="0">
                                          <p:val>
                                            <p:strVal val="#ppt_x"/>
                                          </p:val>
                                        </p:tav>
                                        <p:tav tm="100000">
                                          <p:val>
                                            <p:strVal val="#ppt_x"/>
                                          </p:val>
                                        </p:tav>
                                      </p:tavLst>
                                    </p:anim>
                                    <p:anim calcmode="lin" valueType="num">
                                      <p:cBhvr additive="base">
                                        <p:cTn id="118"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 presetClass="entr" presetSubtype="4" fill="hold" grpId="0" nodeType="clickEffect">
                                  <p:stCondLst>
                                    <p:cond delay="0"/>
                                  </p:stCondLst>
                                  <p:childTnLst>
                                    <p:set>
                                      <p:cBhvr>
                                        <p:cTn id="122" dur="1" fill="hold">
                                          <p:stCondLst>
                                            <p:cond delay="0"/>
                                          </p:stCondLst>
                                        </p:cTn>
                                        <p:tgtEl>
                                          <p:spTgt spid="46"/>
                                        </p:tgtEl>
                                        <p:attrNameLst>
                                          <p:attrName>style.visibility</p:attrName>
                                        </p:attrNameLst>
                                      </p:cBhvr>
                                      <p:to>
                                        <p:strVal val="visible"/>
                                      </p:to>
                                    </p:set>
                                    <p:anim calcmode="lin" valueType="num">
                                      <p:cBhvr additive="base">
                                        <p:cTn id="123" dur="500" fill="hold"/>
                                        <p:tgtEl>
                                          <p:spTgt spid="46"/>
                                        </p:tgtEl>
                                        <p:attrNameLst>
                                          <p:attrName>ppt_x</p:attrName>
                                        </p:attrNameLst>
                                      </p:cBhvr>
                                      <p:tavLst>
                                        <p:tav tm="0">
                                          <p:val>
                                            <p:strVal val="#ppt_x"/>
                                          </p:val>
                                        </p:tav>
                                        <p:tav tm="100000">
                                          <p:val>
                                            <p:strVal val="#ppt_x"/>
                                          </p:val>
                                        </p:tav>
                                      </p:tavLst>
                                    </p:anim>
                                    <p:anim calcmode="lin" valueType="num">
                                      <p:cBhvr additive="base">
                                        <p:cTn id="124"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2" presetClass="entr" presetSubtype="4" fill="hold" grpId="0" nodeType="clickEffect">
                                  <p:stCondLst>
                                    <p:cond delay="0"/>
                                  </p:stCondLst>
                                  <p:childTnLst>
                                    <p:set>
                                      <p:cBhvr>
                                        <p:cTn id="128" dur="1" fill="hold">
                                          <p:stCondLst>
                                            <p:cond delay="0"/>
                                          </p:stCondLst>
                                        </p:cTn>
                                        <p:tgtEl>
                                          <p:spTgt spid="47"/>
                                        </p:tgtEl>
                                        <p:attrNameLst>
                                          <p:attrName>style.visibility</p:attrName>
                                        </p:attrNameLst>
                                      </p:cBhvr>
                                      <p:to>
                                        <p:strVal val="visible"/>
                                      </p:to>
                                    </p:set>
                                    <p:anim calcmode="lin" valueType="num">
                                      <p:cBhvr additive="base">
                                        <p:cTn id="129" dur="500" fill="hold"/>
                                        <p:tgtEl>
                                          <p:spTgt spid="47"/>
                                        </p:tgtEl>
                                        <p:attrNameLst>
                                          <p:attrName>ppt_x</p:attrName>
                                        </p:attrNameLst>
                                      </p:cBhvr>
                                      <p:tavLst>
                                        <p:tav tm="0">
                                          <p:val>
                                            <p:strVal val="#ppt_x"/>
                                          </p:val>
                                        </p:tav>
                                        <p:tav tm="100000">
                                          <p:val>
                                            <p:strVal val="#ppt_x"/>
                                          </p:val>
                                        </p:tav>
                                      </p:tavLst>
                                    </p:anim>
                                    <p:anim calcmode="lin" valueType="num">
                                      <p:cBhvr additive="base">
                                        <p:cTn id="130"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131" fill="hold">
                      <p:stCondLst>
                        <p:cond delay="indefinite"/>
                      </p:stCondLst>
                      <p:childTnLst>
                        <p:par>
                          <p:cTn id="132" fill="hold">
                            <p:stCondLst>
                              <p:cond delay="0"/>
                            </p:stCondLst>
                            <p:childTnLst>
                              <p:par>
                                <p:cTn id="133" presetID="2" presetClass="entr" presetSubtype="4" fill="hold" grpId="0" nodeType="clickEffect">
                                  <p:stCondLst>
                                    <p:cond delay="0"/>
                                  </p:stCondLst>
                                  <p:childTnLst>
                                    <p:set>
                                      <p:cBhvr>
                                        <p:cTn id="134" dur="1" fill="hold">
                                          <p:stCondLst>
                                            <p:cond delay="0"/>
                                          </p:stCondLst>
                                        </p:cTn>
                                        <p:tgtEl>
                                          <p:spTgt spid="29"/>
                                        </p:tgtEl>
                                        <p:attrNameLst>
                                          <p:attrName>style.visibility</p:attrName>
                                        </p:attrNameLst>
                                      </p:cBhvr>
                                      <p:to>
                                        <p:strVal val="visible"/>
                                      </p:to>
                                    </p:set>
                                    <p:anim calcmode="lin" valueType="num">
                                      <p:cBhvr additive="base">
                                        <p:cTn id="135" dur="500" fill="hold"/>
                                        <p:tgtEl>
                                          <p:spTgt spid="29"/>
                                        </p:tgtEl>
                                        <p:attrNameLst>
                                          <p:attrName>ppt_x</p:attrName>
                                        </p:attrNameLst>
                                      </p:cBhvr>
                                      <p:tavLst>
                                        <p:tav tm="0">
                                          <p:val>
                                            <p:strVal val="#ppt_x"/>
                                          </p:val>
                                        </p:tav>
                                        <p:tav tm="100000">
                                          <p:val>
                                            <p:strVal val="#ppt_x"/>
                                          </p:val>
                                        </p:tav>
                                      </p:tavLst>
                                    </p:anim>
                                    <p:anim calcmode="lin" valueType="num">
                                      <p:cBhvr additive="base">
                                        <p:cTn id="13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23" grpId="0" animBg="1"/>
      <p:bldP spid="24" grpId="0" animBg="1"/>
      <p:bldP spid="26" grpId="0" animBg="1"/>
      <p:bldP spid="32" grpId="0" animBg="1"/>
      <p:bldP spid="33" grpId="0" animBg="1"/>
      <p:bldP spid="35" grpId="0" animBg="1"/>
      <p:bldP spid="36" grpId="0" animBg="1"/>
      <p:bldP spid="37" grpId="0" animBg="1"/>
      <p:bldP spid="42" grpId="0" animBg="1"/>
      <p:bldP spid="9" grpId="0" animBg="1"/>
      <p:bldP spid="39" grpId="0" animBg="1"/>
      <p:bldP spid="41" grpId="0" animBg="1"/>
      <p:bldP spid="44" grpId="0" animBg="1"/>
      <p:bldP spid="45" grpId="0" animBg="1"/>
      <p:bldP spid="46" grpId="0" animBg="1"/>
      <p:bldP spid="47" grpId="0" animBg="1"/>
      <p:bldP spid="2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uppieren 30"/>
          <p:cNvGrpSpPr/>
          <p:nvPr/>
        </p:nvGrpSpPr>
        <p:grpSpPr>
          <a:xfrm>
            <a:off x="6832508" y="2811533"/>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672.83 EUR</a:t>
              </a:r>
              <a:endParaRPr lang="de-DE" dirty="0"/>
            </a:p>
          </p:txBody>
        </p:sp>
      </p:grpSp>
      <p:grpSp>
        <p:nvGrpSpPr>
          <p:cNvPr id="34" name="Gruppieren 33"/>
          <p:cNvGrpSpPr/>
          <p:nvPr/>
        </p:nvGrpSpPr>
        <p:grpSpPr>
          <a:xfrm>
            <a:off x="6872314" y="3430956"/>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mtClean="0"/>
                <a:t>=   88,00 </a:t>
              </a:r>
              <a:r>
                <a:rPr lang="de-DE" dirty="0" smtClean="0"/>
                <a:t>EUR</a:t>
              </a:r>
              <a:endParaRPr lang="de-DE" dirty="0"/>
            </a:p>
          </p:txBody>
        </p:sp>
      </p:grpSp>
      <p:sp>
        <p:nvSpPr>
          <p:cNvPr id="48" name="Pfeil nach unten 47"/>
          <p:cNvSpPr/>
          <p:nvPr/>
        </p:nvSpPr>
        <p:spPr>
          <a:xfrm rot="14019054">
            <a:off x="8533414" y="2419517"/>
            <a:ext cx="451349" cy="2964256"/>
          </a:xfrm>
          <a:prstGeom prst="downArrow">
            <a:avLst/>
          </a:prstGeom>
          <a:solidFill>
            <a:schemeClr val="tx1">
              <a:lumMod val="65000"/>
              <a:lumOff val="3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Abgerundetes Rechteck 43"/>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2" name="Rechteck 1"/>
          <p:cNvSpPr/>
          <p:nvPr/>
        </p:nvSpPr>
        <p:spPr>
          <a:xfrm>
            <a:off x="606401" y="1983750"/>
            <a:ext cx="4188816" cy="111311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smtClean="0">
              <a:solidFill>
                <a:schemeClr val="tx1"/>
              </a:solidFill>
            </a:endParaRPr>
          </a:p>
          <a:p>
            <a:endParaRPr lang="de-DE" dirty="0" smtClean="0">
              <a:solidFill>
                <a:schemeClr val="tx1"/>
              </a:solidFill>
            </a:endParaRPr>
          </a:p>
          <a:p>
            <a:r>
              <a:rPr lang="de-DE" dirty="0" smtClean="0">
                <a:solidFill>
                  <a:schemeClr val="tx1"/>
                </a:solidFill>
              </a:rPr>
              <a:t>Bereits gezahlt:</a:t>
            </a:r>
            <a:endParaRPr lang="de-DE"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 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9" name="Gefaltete Ecke 8"/>
          <p:cNvSpPr/>
          <p:nvPr/>
        </p:nvSpPr>
        <p:spPr>
          <a:xfrm rot="21054758">
            <a:off x="10384687" y="183811"/>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13</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5/6                                    =  1.060,83 EUR</a:t>
            </a:r>
            <a:endParaRPr lang="de-DE" dirty="0"/>
          </a:p>
        </p:txBody>
      </p:sp>
      <p:sp>
        <p:nvSpPr>
          <p:cNvPr id="13" name="Rectangle 1"/>
          <p:cNvSpPr>
            <a:spLocks noChangeArrowheads="1"/>
          </p:cNvSpPr>
          <p:nvPr/>
        </p:nvSpPr>
        <p:spPr bwMode="auto">
          <a:xfrm>
            <a:off x="3102709" y="2596372"/>
            <a:ext cx="1692504"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885,00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1/6                                               =  212,17 EUR</a:t>
            </a:r>
            <a:endParaRPr lang="de-DE" dirty="0"/>
          </a:p>
        </p:txBody>
      </p:sp>
      <p:grpSp>
        <p:nvGrpSpPr>
          <p:cNvPr id="5" name="Gruppieren 4"/>
          <p:cNvGrpSpPr/>
          <p:nvPr/>
        </p:nvGrpSpPr>
        <p:grpSpPr>
          <a:xfrm>
            <a:off x="6777704" y="2248329"/>
            <a:ext cx="4751164" cy="423610"/>
            <a:chOff x="1190005" y="5503902"/>
            <a:chExt cx="4751164"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Bereits gezahlt:</a:t>
              </a:r>
            </a:p>
          </p:txBody>
        </p:sp>
        <p:sp>
          <p:nvSpPr>
            <p:cNvPr id="21" name="Rectangle 1"/>
            <p:cNvSpPr>
              <a:spLocks noChangeArrowheads="1"/>
            </p:cNvSpPr>
            <p:nvPr/>
          </p:nvSpPr>
          <p:spPr bwMode="auto">
            <a:xfrm>
              <a:off x="4293217" y="5503902"/>
              <a:ext cx="1647952"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300,00 EUR</a:t>
              </a:r>
              <a:endParaRPr lang="de-DE" dirty="0"/>
            </a:p>
          </p:txBody>
        </p:sp>
      </p:grpSp>
      <p:grpSp>
        <p:nvGrpSpPr>
          <p:cNvPr id="26" name="Gruppieren 25"/>
          <p:cNvGrpSpPr/>
          <p:nvPr/>
        </p:nvGrpSpPr>
        <p:grpSpPr>
          <a:xfrm>
            <a:off x="1003010" y="4305746"/>
            <a:ext cx="4779456" cy="421672"/>
            <a:chOff x="1161712" y="5925369"/>
            <a:chExt cx="4779456" cy="421672"/>
          </a:xfrm>
        </p:grpSpPr>
        <p:sp>
          <p:nvSpPr>
            <p:cNvPr id="24" name="Rechteck 23"/>
            <p:cNvSpPr/>
            <p:nvPr/>
          </p:nvSpPr>
          <p:spPr>
            <a:xfrm>
              <a:off x="1161712" y="5925369"/>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672,83 EUR</a:t>
              </a:r>
              <a:endParaRPr lang="de-DE" dirty="0"/>
            </a:p>
          </p:txBody>
        </p:sp>
      </p:grpSp>
      <p:grpSp>
        <p:nvGrpSpPr>
          <p:cNvPr id="27" name="Gruppieren 26"/>
          <p:cNvGrpSpPr/>
          <p:nvPr/>
        </p:nvGrpSpPr>
        <p:grpSpPr>
          <a:xfrm>
            <a:off x="1014583" y="5114330"/>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Summe</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sp>
        <p:nvSpPr>
          <p:cNvPr id="40" name="Gefaltete Ecke 39"/>
          <p:cNvSpPr/>
          <p:nvPr/>
        </p:nvSpPr>
        <p:spPr>
          <a:xfrm>
            <a:off x="4898378" y="2092443"/>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err="1" smtClean="0">
                <a:solidFill>
                  <a:schemeClr val="tx1"/>
                </a:solidFill>
                <a:latin typeface="MV Boli" panose="02000500030200090000" pitchFamily="2" charset="0"/>
                <a:cs typeface="MV Boli" panose="02000500030200090000" pitchFamily="2" charset="0"/>
              </a:rPr>
              <a:t>Entschei-dungsschuld</a:t>
            </a:r>
            <a:r>
              <a:rPr lang="de-DE" b="1" dirty="0" smtClean="0">
                <a:solidFill>
                  <a:schemeClr val="tx1"/>
                </a:solidFill>
                <a:latin typeface="MV Boli" panose="02000500030200090000" pitchFamily="2" charset="0"/>
                <a:cs typeface="MV Boli" panose="02000500030200090000" pitchFamily="2" charset="0"/>
              </a:rPr>
              <a:t> =</a:t>
            </a:r>
          </a:p>
          <a:p>
            <a:pPr algn="ctr"/>
            <a:r>
              <a:rPr lang="de-DE" b="1" dirty="0" smtClean="0">
                <a:solidFill>
                  <a:schemeClr val="tx1"/>
                </a:solidFill>
                <a:latin typeface="MV Boli" panose="02000500030200090000" pitchFamily="2" charset="0"/>
                <a:cs typeface="MV Boli" panose="02000500030200090000" pitchFamily="2" charset="0"/>
              </a:rPr>
              <a:t>212,17 €</a:t>
            </a:r>
            <a:endParaRPr lang="de-DE" b="1" dirty="0">
              <a:solidFill>
                <a:schemeClr val="tx1"/>
              </a:solidFill>
              <a:latin typeface="MV Boli" panose="02000500030200090000" pitchFamily="2" charset="0"/>
              <a:cs typeface="MV Boli" panose="02000500030200090000" pitchFamily="2" charset="0"/>
            </a:endParaRPr>
          </a:p>
        </p:txBody>
      </p:sp>
      <p:sp>
        <p:nvSpPr>
          <p:cNvPr id="42" name="Gefaltete Ecke 41"/>
          <p:cNvSpPr/>
          <p:nvPr/>
        </p:nvSpPr>
        <p:spPr>
          <a:xfrm>
            <a:off x="10486472" y="5021441"/>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MV Boli" panose="02000500030200090000" pitchFamily="2" charset="0"/>
                <a:cs typeface="MV Boli" panose="02000500030200090000" pitchFamily="2" charset="0"/>
              </a:rPr>
              <a:t>Antragsschuld – Entscheidungs-schuld =</a:t>
            </a:r>
          </a:p>
          <a:p>
            <a:pPr algn="ctr"/>
            <a:r>
              <a:rPr lang="de-DE" sz="1400" b="1" dirty="0" smtClean="0">
                <a:solidFill>
                  <a:schemeClr val="tx1"/>
                </a:solidFill>
                <a:latin typeface="MV Boli" panose="02000500030200090000" pitchFamily="2" charset="0"/>
                <a:cs typeface="MV Boli" panose="02000500030200090000" pitchFamily="2" charset="0"/>
              </a:rPr>
              <a:t>restl. </a:t>
            </a:r>
            <a:r>
              <a:rPr lang="de-DE" sz="1400" b="1" dirty="0" err="1" smtClean="0">
                <a:solidFill>
                  <a:schemeClr val="tx1"/>
                </a:solidFill>
                <a:latin typeface="MV Boli" panose="02000500030200090000" pitchFamily="2" charset="0"/>
                <a:cs typeface="MV Boli" panose="02000500030200090000" pitchFamily="2" charset="0"/>
              </a:rPr>
              <a:t>Mithaft</a:t>
            </a:r>
            <a:endParaRPr lang="de-DE" sz="1400" b="1" dirty="0">
              <a:solidFill>
                <a:schemeClr val="tx1"/>
              </a:solidFill>
              <a:latin typeface="MV Boli" panose="02000500030200090000" pitchFamily="2" charset="0"/>
              <a:cs typeface="MV Boli" panose="02000500030200090000" pitchFamily="2" charset="0"/>
            </a:endParaRPr>
          </a:p>
        </p:txBody>
      </p:sp>
      <p:sp>
        <p:nvSpPr>
          <p:cNvPr id="16" name="Pfeil nach unten 15"/>
          <p:cNvSpPr/>
          <p:nvPr/>
        </p:nvSpPr>
        <p:spPr>
          <a:xfrm rot="7442644">
            <a:off x="6312640" y="4280128"/>
            <a:ext cx="451349" cy="1806710"/>
          </a:xfrm>
          <a:prstGeom prst="downArrow">
            <a:avLst/>
          </a:prstGeom>
          <a:solidFill>
            <a:schemeClr val="tx1">
              <a:lumMod val="65000"/>
              <a:lumOff val="3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Gefaltete Ecke 40"/>
          <p:cNvSpPr/>
          <p:nvPr/>
        </p:nvSpPr>
        <p:spPr>
          <a:xfrm rot="21335635">
            <a:off x="6593426" y="4607079"/>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restl. </a:t>
            </a:r>
            <a:r>
              <a:rPr lang="de-DE" b="1" dirty="0" err="1" smtClean="0">
                <a:solidFill>
                  <a:schemeClr val="tx1"/>
                </a:solidFill>
                <a:latin typeface="MV Boli" panose="02000500030200090000" pitchFamily="2" charset="0"/>
                <a:cs typeface="MV Boli" panose="02000500030200090000" pitchFamily="2" charset="0"/>
              </a:rPr>
              <a:t>Mithaft</a:t>
            </a: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1060</a:t>
            </a:r>
            <a:r>
              <a:rPr lang="de-DE" b="1" dirty="0" smtClean="0">
                <a:solidFill>
                  <a:schemeClr val="tx1"/>
                </a:solidFill>
                <a:latin typeface="MV Boli" panose="02000500030200090000" pitchFamily="2" charset="0"/>
                <a:cs typeface="MV Boli" panose="02000500030200090000" pitchFamily="2" charset="0"/>
              </a:rPr>
              <a:t>,83</a:t>
            </a:r>
            <a:r>
              <a:rPr lang="de-DE" b="1" dirty="0" smtClean="0">
                <a:solidFill>
                  <a:schemeClr val="tx1"/>
                </a:solidFill>
                <a:latin typeface="MV Boli" panose="02000500030200090000" pitchFamily="2" charset="0"/>
                <a:cs typeface="MV Boli" panose="02000500030200090000" pitchFamily="2" charset="0"/>
              </a:rPr>
              <a:t>€</a:t>
            </a:r>
            <a:endParaRPr lang="de-DE" b="1" dirty="0">
              <a:solidFill>
                <a:schemeClr val="tx1"/>
              </a:solidFill>
              <a:latin typeface="MV Boli" panose="02000500030200090000" pitchFamily="2" charset="0"/>
              <a:cs typeface="MV Boli" panose="02000500030200090000" pitchFamily="2" charset="0"/>
            </a:endParaRPr>
          </a:p>
        </p:txBody>
      </p:sp>
      <p:sp>
        <p:nvSpPr>
          <p:cNvPr id="43" name="Gefaltete Ecke 42"/>
          <p:cNvSpPr/>
          <p:nvPr/>
        </p:nvSpPr>
        <p:spPr>
          <a:xfrm>
            <a:off x="4540605" y="126186"/>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Antrags-schuld =</a:t>
            </a:r>
          </a:p>
          <a:p>
            <a:pPr algn="ctr"/>
            <a:r>
              <a:rPr lang="de-DE" b="1" dirty="0" smtClean="0">
                <a:solidFill>
                  <a:schemeClr val="tx1"/>
                </a:solidFill>
                <a:latin typeface="MV Boli" panose="02000500030200090000" pitchFamily="2" charset="0"/>
                <a:cs typeface="MV Boli" panose="02000500030200090000" pitchFamily="2" charset="0"/>
              </a:rPr>
              <a:t>1273</a:t>
            </a:r>
            <a:r>
              <a:rPr lang="de-DE" b="1" dirty="0" smtClean="0">
                <a:solidFill>
                  <a:schemeClr val="tx1"/>
                </a:solidFill>
                <a:latin typeface="MV Boli" panose="02000500030200090000" pitchFamily="2" charset="0"/>
                <a:cs typeface="MV Boli" panose="02000500030200090000" pitchFamily="2" charset="0"/>
              </a:rPr>
              <a:t> €</a:t>
            </a:r>
            <a:endParaRPr lang="de-DE" b="1" dirty="0">
              <a:solidFill>
                <a:schemeClr val="tx1"/>
              </a:solidFill>
              <a:latin typeface="MV Boli" panose="02000500030200090000" pitchFamily="2" charset="0"/>
              <a:cs typeface="MV Boli" panose="02000500030200090000" pitchFamily="2" charset="0"/>
            </a:endParaRPr>
          </a:p>
        </p:txBody>
      </p:sp>
      <p:grpSp>
        <p:nvGrpSpPr>
          <p:cNvPr id="45" name="Gruppieren 44"/>
          <p:cNvGrpSpPr/>
          <p:nvPr/>
        </p:nvGrpSpPr>
        <p:grpSpPr>
          <a:xfrm>
            <a:off x="1014583" y="3682603"/>
            <a:ext cx="4751164" cy="423610"/>
            <a:chOff x="1190005" y="5503902"/>
            <a:chExt cx="4751164" cy="423610"/>
          </a:xfrm>
        </p:grpSpPr>
        <p:sp>
          <p:nvSpPr>
            <p:cNvPr id="46" name="Rechteck 45"/>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47" name="Rectangle 1"/>
            <p:cNvSpPr>
              <a:spLocks noChangeArrowheads="1"/>
            </p:cNvSpPr>
            <p:nvPr/>
          </p:nvSpPr>
          <p:spPr bwMode="auto">
            <a:xfrm>
              <a:off x="4293217" y="5503902"/>
              <a:ext cx="1647952"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672,83 EUR</a:t>
              </a:r>
              <a:endParaRPr lang="de-DE" dirty="0"/>
            </a:p>
          </p:txBody>
        </p:sp>
      </p:grpSp>
      <p:sp>
        <p:nvSpPr>
          <p:cNvPr id="38" name="Rechteckige Legende 37"/>
          <p:cNvSpPr/>
          <p:nvPr/>
        </p:nvSpPr>
        <p:spPr>
          <a:xfrm>
            <a:off x="8889670" y="4124620"/>
            <a:ext cx="2727701" cy="612648"/>
          </a:xfrm>
          <a:prstGeom prst="wedgeRectCallout">
            <a:avLst>
              <a:gd name="adj1" fmla="val 4394"/>
              <a:gd name="adj2" fmla="val -96872"/>
            </a:avLst>
          </a:prstGeom>
          <a:solidFill>
            <a:schemeClr val="accent4">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u="sng" dirty="0" smtClean="0">
                <a:solidFill>
                  <a:schemeClr val="tx1"/>
                </a:solidFill>
              </a:rPr>
              <a:t>Zweitschuldnerrechnung</a:t>
            </a:r>
            <a:r>
              <a:rPr lang="de-DE" sz="1600" dirty="0" smtClean="0">
                <a:solidFill>
                  <a:schemeClr val="tx1"/>
                </a:solidFill>
              </a:rPr>
              <a:t> über diesen Betrag möglich !!</a:t>
            </a:r>
            <a:endParaRPr lang="de-DE" sz="1600" dirty="0">
              <a:solidFill>
                <a:schemeClr val="tx1"/>
              </a:solidFill>
            </a:endParaRPr>
          </a:p>
        </p:txBody>
      </p:sp>
    </p:spTree>
    <p:extLst>
      <p:ext uri="{BB962C8B-B14F-4D97-AF65-F5344CB8AC3E}">
        <p14:creationId xmlns:p14="http://schemas.microsoft.com/office/powerpoint/2010/main" val="1164154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additive="base">
                                        <p:cTn id="39" dur="500" fill="hold"/>
                                        <p:tgtEl>
                                          <p:spTgt spid="5"/>
                                        </p:tgtEl>
                                        <p:attrNameLst>
                                          <p:attrName>ppt_x</p:attrName>
                                        </p:attrNameLst>
                                      </p:cBhvr>
                                      <p:tavLst>
                                        <p:tav tm="0">
                                          <p:val>
                                            <p:strVal val="#ppt_x"/>
                                          </p:val>
                                        </p:tav>
                                        <p:tav tm="100000">
                                          <p:val>
                                            <p:strVal val="#ppt_x"/>
                                          </p:val>
                                        </p:tav>
                                      </p:tavLst>
                                    </p:anim>
                                    <p:anim calcmode="lin" valueType="num">
                                      <p:cBhvr additive="base">
                                        <p:cTn id="4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1"/>
                                        </p:tgtEl>
                                        <p:attrNameLst>
                                          <p:attrName>style.visibility</p:attrName>
                                        </p:attrNameLst>
                                      </p:cBhvr>
                                      <p:to>
                                        <p:strVal val="visible"/>
                                      </p:to>
                                    </p:set>
                                    <p:anim calcmode="lin" valueType="num">
                                      <p:cBhvr additive="base">
                                        <p:cTn id="45" dur="500" fill="hold"/>
                                        <p:tgtEl>
                                          <p:spTgt spid="31"/>
                                        </p:tgtEl>
                                        <p:attrNameLst>
                                          <p:attrName>ppt_x</p:attrName>
                                        </p:attrNameLst>
                                      </p:cBhvr>
                                      <p:tavLst>
                                        <p:tav tm="0">
                                          <p:val>
                                            <p:strVal val="#ppt_x"/>
                                          </p:val>
                                        </p:tav>
                                        <p:tav tm="100000">
                                          <p:val>
                                            <p:strVal val="#ppt_x"/>
                                          </p:val>
                                        </p:tav>
                                      </p:tavLst>
                                    </p:anim>
                                    <p:anim calcmode="lin" valueType="num">
                                      <p:cBhvr additive="base">
                                        <p:cTn id="4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4"/>
                                        </p:tgtEl>
                                        <p:attrNameLst>
                                          <p:attrName>style.visibility</p:attrName>
                                        </p:attrNameLst>
                                      </p:cBhvr>
                                      <p:to>
                                        <p:strVal val="visible"/>
                                      </p:to>
                                    </p:set>
                                    <p:anim calcmode="lin" valueType="num">
                                      <p:cBhvr additive="base">
                                        <p:cTn id="51" dur="500" fill="hold"/>
                                        <p:tgtEl>
                                          <p:spTgt spid="34"/>
                                        </p:tgtEl>
                                        <p:attrNameLst>
                                          <p:attrName>ppt_x</p:attrName>
                                        </p:attrNameLst>
                                      </p:cBhvr>
                                      <p:tavLst>
                                        <p:tav tm="0">
                                          <p:val>
                                            <p:strVal val="#ppt_x"/>
                                          </p:val>
                                        </p:tav>
                                        <p:tav tm="100000">
                                          <p:val>
                                            <p:strVal val="#ppt_x"/>
                                          </p:val>
                                        </p:tav>
                                      </p:tavLst>
                                    </p:anim>
                                    <p:anim calcmode="lin" valueType="num">
                                      <p:cBhvr additive="base">
                                        <p:cTn id="5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grpId="0" nodeType="clickEffect">
                                  <p:stCondLst>
                                    <p:cond delay="0"/>
                                  </p:stCondLst>
                                  <p:childTnLst>
                                    <p:set>
                                      <p:cBhvr>
                                        <p:cTn id="56" dur="1" fill="hold">
                                          <p:stCondLst>
                                            <p:cond delay="0"/>
                                          </p:stCondLst>
                                        </p:cTn>
                                        <p:tgtEl>
                                          <p:spTgt spid="43"/>
                                        </p:tgtEl>
                                        <p:attrNameLst>
                                          <p:attrName>style.visibility</p:attrName>
                                        </p:attrNameLst>
                                      </p:cBhvr>
                                      <p:to>
                                        <p:strVal val="visible"/>
                                      </p:to>
                                    </p:set>
                                    <p:anim calcmode="lin" valueType="num">
                                      <p:cBhvr>
                                        <p:cTn id="57" dur="500" fill="hold"/>
                                        <p:tgtEl>
                                          <p:spTgt spid="43"/>
                                        </p:tgtEl>
                                        <p:attrNameLst>
                                          <p:attrName>ppt_w</p:attrName>
                                        </p:attrNameLst>
                                      </p:cBhvr>
                                      <p:tavLst>
                                        <p:tav tm="0">
                                          <p:val>
                                            <p:fltVal val="0"/>
                                          </p:val>
                                        </p:tav>
                                        <p:tav tm="100000">
                                          <p:val>
                                            <p:strVal val="#ppt_w"/>
                                          </p:val>
                                        </p:tav>
                                      </p:tavLst>
                                    </p:anim>
                                    <p:anim calcmode="lin" valueType="num">
                                      <p:cBhvr>
                                        <p:cTn id="58" dur="500" fill="hold"/>
                                        <p:tgtEl>
                                          <p:spTgt spid="43"/>
                                        </p:tgtEl>
                                        <p:attrNameLst>
                                          <p:attrName>ppt_h</p:attrName>
                                        </p:attrNameLst>
                                      </p:cBhvr>
                                      <p:tavLst>
                                        <p:tav tm="0">
                                          <p:val>
                                            <p:fltVal val="0"/>
                                          </p:val>
                                        </p:tav>
                                        <p:tav tm="100000">
                                          <p:val>
                                            <p:strVal val="#ppt_h"/>
                                          </p:val>
                                        </p:tav>
                                      </p:tavLst>
                                    </p:anim>
                                    <p:animEffect transition="in" filter="fade">
                                      <p:cBhvr>
                                        <p:cTn id="59" dur="500"/>
                                        <p:tgtEl>
                                          <p:spTgt spid="43"/>
                                        </p:tgtEl>
                                      </p:cBhvr>
                                    </p:animEffect>
                                  </p:childTnLst>
                                </p:cTn>
                              </p:par>
                            </p:childTnLst>
                          </p:cTn>
                        </p:par>
                      </p:childTnLst>
                    </p:cTn>
                  </p:par>
                  <p:par>
                    <p:cTn id="60" fill="hold">
                      <p:stCondLst>
                        <p:cond delay="indefinite"/>
                      </p:stCondLst>
                      <p:childTnLst>
                        <p:par>
                          <p:cTn id="61" fill="hold">
                            <p:stCondLst>
                              <p:cond delay="0"/>
                            </p:stCondLst>
                            <p:childTnLst>
                              <p:par>
                                <p:cTn id="62" presetID="53" presetClass="entr" presetSubtype="16" fill="hold" grpId="0" nodeType="clickEffect">
                                  <p:stCondLst>
                                    <p:cond delay="0"/>
                                  </p:stCondLst>
                                  <p:childTnLst>
                                    <p:set>
                                      <p:cBhvr>
                                        <p:cTn id="63" dur="1" fill="hold">
                                          <p:stCondLst>
                                            <p:cond delay="0"/>
                                          </p:stCondLst>
                                        </p:cTn>
                                        <p:tgtEl>
                                          <p:spTgt spid="40"/>
                                        </p:tgtEl>
                                        <p:attrNameLst>
                                          <p:attrName>style.visibility</p:attrName>
                                        </p:attrNameLst>
                                      </p:cBhvr>
                                      <p:to>
                                        <p:strVal val="visible"/>
                                      </p:to>
                                    </p:set>
                                    <p:anim calcmode="lin" valueType="num">
                                      <p:cBhvr>
                                        <p:cTn id="64" dur="500" fill="hold"/>
                                        <p:tgtEl>
                                          <p:spTgt spid="40"/>
                                        </p:tgtEl>
                                        <p:attrNameLst>
                                          <p:attrName>ppt_w</p:attrName>
                                        </p:attrNameLst>
                                      </p:cBhvr>
                                      <p:tavLst>
                                        <p:tav tm="0">
                                          <p:val>
                                            <p:fltVal val="0"/>
                                          </p:val>
                                        </p:tav>
                                        <p:tav tm="100000">
                                          <p:val>
                                            <p:strVal val="#ppt_w"/>
                                          </p:val>
                                        </p:tav>
                                      </p:tavLst>
                                    </p:anim>
                                    <p:anim calcmode="lin" valueType="num">
                                      <p:cBhvr>
                                        <p:cTn id="65" dur="500" fill="hold"/>
                                        <p:tgtEl>
                                          <p:spTgt spid="40"/>
                                        </p:tgtEl>
                                        <p:attrNameLst>
                                          <p:attrName>ppt_h</p:attrName>
                                        </p:attrNameLst>
                                      </p:cBhvr>
                                      <p:tavLst>
                                        <p:tav tm="0">
                                          <p:val>
                                            <p:fltVal val="0"/>
                                          </p:val>
                                        </p:tav>
                                        <p:tav tm="100000">
                                          <p:val>
                                            <p:strVal val="#ppt_h"/>
                                          </p:val>
                                        </p:tav>
                                      </p:tavLst>
                                    </p:anim>
                                    <p:animEffect transition="in" filter="fade">
                                      <p:cBhvr>
                                        <p:cTn id="66" dur="500"/>
                                        <p:tgtEl>
                                          <p:spTgt spid="40"/>
                                        </p:tgtEl>
                                      </p:cBhvr>
                                    </p:animEffect>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45"/>
                                        </p:tgtEl>
                                        <p:attrNameLst>
                                          <p:attrName>style.visibility</p:attrName>
                                        </p:attrNameLst>
                                      </p:cBhvr>
                                      <p:to>
                                        <p:strVal val="visible"/>
                                      </p:to>
                                    </p:set>
                                    <p:anim calcmode="lin" valueType="num">
                                      <p:cBhvr additive="base">
                                        <p:cTn id="71" dur="500" fill="hold"/>
                                        <p:tgtEl>
                                          <p:spTgt spid="45"/>
                                        </p:tgtEl>
                                        <p:attrNameLst>
                                          <p:attrName>ppt_x</p:attrName>
                                        </p:attrNameLst>
                                      </p:cBhvr>
                                      <p:tavLst>
                                        <p:tav tm="0">
                                          <p:val>
                                            <p:strVal val="#ppt_x"/>
                                          </p:val>
                                        </p:tav>
                                        <p:tav tm="100000">
                                          <p:val>
                                            <p:strVal val="#ppt_x"/>
                                          </p:val>
                                        </p:tav>
                                      </p:tavLst>
                                    </p:anim>
                                    <p:anim calcmode="lin" valueType="num">
                                      <p:cBhvr additive="base">
                                        <p:cTn id="72"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26"/>
                                        </p:tgtEl>
                                        <p:attrNameLst>
                                          <p:attrName>style.visibility</p:attrName>
                                        </p:attrNameLst>
                                      </p:cBhvr>
                                      <p:to>
                                        <p:strVal val="visible"/>
                                      </p:to>
                                    </p:set>
                                    <p:anim calcmode="lin" valueType="num">
                                      <p:cBhvr additive="base">
                                        <p:cTn id="77" dur="500" fill="hold"/>
                                        <p:tgtEl>
                                          <p:spTgt spid="26"/>
                                        </p:tgtEl>
                                        <p:attrNameLst>
                                          <p:attrName>ppt_x</p:attrName>
                                        </p:attrNameLst>
                                      </p:cBhvr>
                                      <p:tavLst>
                                        <p:tav tm="0">
                                          <p:val>
                                            <p:strVal val="#ppt_x"/>
                                          </p:val>
                                        </p:tav>
                                        <p:tav tm="100000">
                                          <p:val>
                                            <p:strVal val="#ppt_x"/>
                                          </p:val>
                                        </p:tav>
                                      </p:tavLst>
                                    </p:anim>
                                    <p:anim calcmode="lin" valueType="num">
                                      <p:cBhvr additive="base">
                                        <p:cTn id="7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53" presetClass="entr" presetSubtype="16" fill="hold" grpId="0" nodeType="clickEffect">
                                  <p:stCondLst>
                                    <p:cond delay="0"/>
                                  </p:stCondLst>
                                  <p:childTnLst>
                                    <p:set>
                                      <p:cBhvr>
                                        <p:cTn id="82" dur="1" fill="hold">
                                          <p:stCondLst>
                                            <p:cond delay="0"/>
                                          </p:stCondLst>
                                        </p:cTn>
                                        <p:tgtEl>
                                          <p:spTgt spid="41"/>
                                        </p:tgtEl>
                                        <p:attrNameLst>
                                          <p:attrName>style.visibility</p:attrName>
                                        </p:attrNameLst>
                                      </p:cBhvr>
                                      <p:to>
                                        <p:strVal val="visible"/>
                                      </p:to>
                                    </p:set>
                                    <p:anim calcmode="lin" valueType="num">
                                      <p:cBhvr>
                                        <p:cTn id="83" dur="500" fill="hold"/>
                                        <p:tgtEl>
                                          <p:spTgt spid="41"/>
                                        </p:tgtEl>
                                        <p:attrNameLst>
                                          <p:attrName>ppt_w</p:attrName>
                                        </p:attrNameLst>
                                      </p:cBhvr>
                                      <p:tavLst>
                                        <p:tav tm="0">
                                          <p:val>
                                            <p:fltVal val="0"/>
                                          </p:val>
                                        </p:tav>
                                        <p:tav tm="100000">
                                          <p:val>
                                            <p:strVal val="#ppt_w"/>
                                          </p:val>
                                        </p:tav>
                                      </p:tavLst>
                                    </p:anim>
                                    <p:anim calcmode="lin" valueType="num">
                                      <p:cBhvr>
                                        <p:cTn id="84" dur="500" fill="hold"/>
                                        <p:tgtEl>
                                          <p:spTgt spid="41"/>
                                        </p:tgtEl>
                                        <p:attrNameLst>
                                          <p:attrName>ppt_h</p:attrName>
                                        </p:attrNameLst>
                                      </p:cBhvr>
                                      <p:tavLst>
                                        <p:tav tm="0">
                                          <p:val>
                                            <p:fltVal val="0"/>
                                          </p:val>
                                        </p:tav>
                                        <p:tav tm="100000">
                                          <p:val>
                                            <p:strVal val="#ppt_h"/>
                                          </p:val>
                                        </p:tav>
                                      </p:tavLst>
                                    </p:anim>
                                    <p:animEffect transition="in" filter="fade">
                                      <p:cBhvr>
                                        <p:cTn id="85" dur="500"/>
                                        <p:tgtEl>
                                          <p:spTgt spid="41"/>
                                        </p:tgtEl>
                                      </p:cBhvr>
                                    </p:animEffect>
                                  </p:childTnLst>
                                </p:cTn>
                              </p:par>
                            </p:childTnLst>
                          </p:cTn>
                        </p:par>
                      </p:childTnLst>
                    </p:cTn>
                  </p:par>
                  <p:par>
                    <p:cTn id="86" fill="hold">
                      <p:stCondLst>
                        <p:cond delay="indefinite"/>
                      </p:stCondLst>
                      <p:childTnLst>
                        <p:par>
                          <p:cTn id="87" fill="hold">
                            <p:stCondLst>
                              <p:cond delay="0"/>
                            </p:stCondLst>
                            <p:childTnLst>
                              <p:par>
                                <p:cTn id="88" presetID="53" presetClass="entr" presetSubtype="16" fill="hold" grpId="0" nodeType="clickEffect">
                                  <p:stCondLst>
                                    <p:cond delay="0"/>
                                  </p:stCondLst>
                                  <p:childTnLst>
                                    <p:set>
                                      <p:cBhvr>
                                        <p:cTn id="89" dur="1" fill="hold">
                                          <p:stCondLst>
                                            <p:cond delay="0"/>
                                          </p:stCondLst>
                                        </p:cTn>
                                        <p:tgtEl>
                                          <p:spTgt spid="16"/>
                                        </p:tgtEl>
                                        <p:attrNameLst>
                                          <p:attrName>style.visibility</p:attrName>
                                        </p:attrNameLst>
                                      </p:cBhvr>
                                      <p:to>
                                        <p:strVal val="visible"/>
                                      </p:to>
                                    </p:set>
                                    <p:anim calcmode="lin" valueType="num">
                                      <p:cBhvr>
                                        <p:cTn id="90" dur="500" fill="hold"/>
                                        <p:tgtEl>
                                          <p:spTgt spid="16"/>
                                        </p:tgtEl>
                                        <p:attrNameLst>
                                          <p:attrName>ppt_w</p:attrName>
                                        </p:attrNameLst>
                                      </p:cBhvr>
                                      <p:tavLst>
                                        <p:tav tm="0">
                                          <p:val>
                                            <p:fltVal val="0"/>
                                          </p:val>
                                        </p:tav>
                                        <p:tav tm="100000">
                                          <p:val>
                                            <p:strVal val="#ppt_w"/>
                                          </p:val>
                                        </p:tav>
                                      </p:tavLst>
                                    </p:anim>
                                    <p:anim calcmode="lin" valueType="num">
                                      <p:cBhvr>
                                        <p:cTn id="91" dur="500" fill="hold"/>
                                        <p:tgtEl>
                                          <p:spTgt spid="16"/>
                                        </p:tgtEl>
                                        <p:attrNameLst>
                                          <p:attrName>ppt_h</p:attrName>
                                        </p:attrNameLst>
                                      </p:cBhvr>
                                      <p:tavLst>
                                        <p:tav tm="0">
                                          <p:val>
                                            <p:fltVal val="0"/>
                                          </p:val>
                                        </p:tav>
                                        <p:tav tm="100000">
                                          <p:val>
                                            <p:strVal val="#ppt_h"/>
                                          </p:val>
                                        </p:tav>
                                      </p:tavLst>
                                    </p:anim>
                                    <p:animEffect transition="in" filter="fade">
                                      <p:cBhvr>
                                        <p:cTn id="92" dur="500"/>
                                        <p:tgtEl>
                                          <p:spTgt spid="16"/>
                                        </p:tgtEl>
                                      </p:cBhvr>
                                    </p:animEffect>
                                  </p:childTnLst>
                                </p:cTn>
                              </p:par>
                            </p:childTnLst>
                          </p:cTn>
                        </p:par>
                      </p:childTnLst>
                    </p:cTn>
                  </p:par>
                  <p:par>
                    <p:cTn id="93" fill="hold">
                      <p:stCondLst>
                        <p:cond delay="indefinite"/>
                      </p:stCondLst>
                      <p:childTnLst>
                        <p:par>
                          <p:cTn id="94" fill="hold">
                            <p:stCondLst>
                              <p:cond delay="0"/>
                            </p:stCondLst>
                            <p:childTnLst>
                              <p:par>
                                <p:cTn id="95" presetID="53" presetClass="entr" presetSubtype="16" fill="hold" grpId="0" nodeType="clickEffect">
                                  <p:stCondLst>
                                    <p:cond delay="0"/>
                                  </p:stCondLst>
                                  <p:childTnLst>
                                    <p:set>
                                      <p:cBhvr>
                                        <p:cTn id="96" dur="1" fill="hold">
                                          <p:stCondLst>
                                            <p:cond delay="0"/>
                                          </p:stCondLst>
                                        </p:cTn>
                                        <p:tgtEl>
                                          <p:spTgt spid="48"/>
                                        </p:tgtEl>
                                        <p:attrNameLst>
                                          <p:attrName>style.visibility</p:attrName>
                                        </p:attrNameLst>
                                      </p:cBhvr>
                                      <p:to>
                                        <p:strVal val="visible"/>
                                      </p:to>
                                    </p:set>
                                    <p:anim calcmode="lin" valueType="num">
                                      <p:cBhvr>
                                        <p:cTn id="97" dur="500" fill="hold"/>
                                        <p:tgtEl>
                                          <p:spTgt spid="48"/>
                                        </p:tgtEl>
                                        <p:attrNameLst>
                                          <p:attrName>ppt_w</p:attrName>
                                        </p:attrNameLst>
                                      </p:cBhvr>
                                      <p:tavLst>
                                        <p:tav tm="0">
                                          <p:val>
                                            <p:fltVal val="0"/>
                                          </p:val>
                                        </p:tav>
                                        <p:tav tm="100000">
                                          <p:val>
                                            <p:strVal val="#ppt_w"/>
                                          </p:val>
                                        </p:tav>
                                      </p:tavLst>
                                    </p:anim>
                                    <p:anim calcmode="lin" valueType="num">
                                      <p:cBhvr>
                                        <p:cTn id="98" dur="500" fill="hold"/>
                                        <p:tgtEl>
                                          <p:spTgt spid="48"/>
                                        </p:tgtEl>
                                        <p:attrNameLst>
                                          <p:attrName>ppt_h</p:attrName>
                                        </p:attrNameLst>
                                      </p:cBhvr>
                                      <p:tavLst>
                                        <p:tav tm="0">
                                          <p:val>
                                            <p:fltVal val="0"/>
                                          </p:val>
                                        </p:tav>
                                        <p:tav tm="100000">
                                          <p:val>
                                            <p:strVal val="#ppt_h"/>
                                          </p:val>
                                        </p:tav>
                                      </p:tavLst>
                                    </p:anim>
                                    <p:animEffect transition="in" filter="fade">
                                      <p:cBhvr>
                                        <p:cTn id="99" dur="500"/>
                                        <p:tgtEl>
                                          <p:spTgt spid="48"/>
                                        </p:tgtEl>
                                      </p:cBhvr>
                                    </p:animEffect>
                                  </p:childTnLst>
                                </p:cTn>
                              </p:par>
                            </p:childTnLst>
                          </p:cTn>
                        </p:par>
                      </p:childTnLst>
                    </p:cTn>
                  </p:par>
                  <p:par>
                    <p:cTn id="100" fill="hold">
                      <p:stCondLst>
                        <p:cond delay="indefinite"/>
                      </p:stCondLst>
                      <p:childTnLst>
                        <p:par>
                          <p:cTn id="101" fill="hold">
                            <p:stCondLst>
                              <p:cond delay="0"/>
                            </p:stCondLst>
                            <p:childTnLst>
                              <p:par>
                                <p:cTn id="102" presetID="2" presetClass="entr" presetSubtype="4" fill="hold" nodeType="clickEffect">
                                  <p:stCondLst>
                                    <p:cond delay="0"/>
                                  </p:stCondLst>
                                  <p:childTnLst>
                                    <p:set>
                                      <p:cBhvr>
                                        <p:cTn id="103" dur="1" fill="hold">
                                          <p:stCondLst>
                                            <p:cond delay="0"/>
                                          </p:stCondLst>
                                        </p:cTn>
                                        <p:tgtEl>
                                          <p:spTgt spid="27"/>
                                        </p:tgtEl>
                                        <p:attrNameLst>
                                          <p:attrName>style.visibility</p:attrName>
                                        </p:attrNameLst>
                                      </p:cBhvr>
                                      <p:to>
                                        <p:strVal val="visible"/>
                                      </p:to>
                                    </p:set>
                                    <p:anim calcmode="lin" valueType="num">
                                      <p:cBhvr additive="base">
                                        <p:cTn id="104" dur="500" fill="hold"/>
                                        <p:tgtEl>
                                          <p:spTgt spid="27"/>
                                        </p:tgtEl>
                                        <p:attrNameLst>
                                          <p:attrName>ppt_x</p:attrName>
                                        </p:attrNameLst>
                                      </p:cBhvr>
                                      <p:tavLst>
                                        <p:tav tm="0">
                                          <p:val>
                                            <p:strVal val="#ppt_x"/>
                                          </p:val>
                                        </p:tav>
                                        <p:tav tm="100000">
                                          <p:val>
                                            <p:strVal val="#ppt_x"/>
                                          </p:val>
                                        </p:tav>
                                      </p:tavLst>
                                    </p:anim>
                                    <p:anim calcmode="lin" valueType="num">
                                      <p:cBhvr additive="base">
                                        <p:cTn id="105"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53" presetClass="entr" presetSubtype="16" fill="hold" grpId="0" nodeType="clickEffect">
                                  <p:stCondLst>
                                    <p:cond delay="0"/>
                                  </p:stCondLst>
                                  <p:childTnLst>
                                    <p:set>
                                      <p:cBhvr>
                                        <p:cTn id="109" dur="1" fill="hold">
                                          <p:stCondLst>
                                            <p:cond delay="0"/>
                                          </p:stCondLst>
                                        </p:cTn>
                                        <p:tgtEl>
                                          <p:spTgt spid="42"/>
                                        </p:tgtEl>
                                        <p:attrNameLst>
                                          <p:attrName>style.visibility</p:attrName>
                                        </p:attrNameLst>
                                      </p:cBhvr>
                                      <p:to>
                                        <p:strVal val="visible"/>
                                      </p:to>
                                    </p:set>
                                    <p:anim calcmode="lin" valueType="num">
                                      <p:cBhvr>
                                        <p:cTn id="110" dur="500" fill="hold"/>
                                        <p:tgtEl>
                                          <p:spTgt spid="42"/>
                                        </p:tgtEl>
                                        <p:attrNameLst>
                                          <p:attrName>ppt_w</p:attrName>
                                        </p:attrNameLst>
                                      </p:cBhvr>
                                      <p:tavLst>
                                        <p:tav tm="0">
                                          <p:val>
                                            <p:fltVal val="0"/>
                                          </p:val>
                                        </p:tav>
                                        <p:tav tm="100000">
                                          <p:val>
                                            <p:strVal val="#ppt_w"/>
                                          </p:val>
                                        </p:tav>
                                      </p:tavLst>
                                    </p:anim>
                                    <p:anim calcmode="lin" valueType="num">
                                      <p:cBhvr>
                                        <p:cTn id="111" dur="500" fill="hold"/>
                                        <p:tgtEl>
                                          <p:spTgt spid="42"/>
                                        </p:tgtEl>
                                        <p:attrNameLst>
                                          <p:attrName>ppt_h</p:attrName>
                                        </p:attrNameLst>
                                      </p:cBhvr>
                                      <p:tavLst>
                                        <p:tav tm="0">
                                          <p:val>
                                            <p:fltVal val="0"/>
                                          </p:val>
                                        </p:tav>
                                        <p:tav tm="100000">
                                          <p:val>
                                            <p:strVal val="#ppt_h"/>
                                          </p:val>
                                        </p:tav>
                                      </p:tavLst>
                                    </p:anim>
                                    <p:animEffect transition="in" filter="fade">
                                      <p:cBhvr>
                                        <p:cTn id="112" dur="500"/>
                                        <p:tgtEl>
                                          <p:spTgt spid="42"/>
                                        </p:tgtEl>
                                      </p:cBhvr>
                                    </p:animEffect>
                                  </p:childTnLst>
                                </p:cTn>
                              </p:par>
                            </p:childTnLst>
                          </p:cTn>
                        </p:par>
                      </p:childTnLst>
                    </p:cTn>
                  </p:par>
                  <p:par>
                    <p:cTn id="113" fill="hold">
                      <p:stCondLst>
                        <p:cond delay="indefinite"/>
                      </p:stCondLst>
                      <p:childTnLst>
                        <p:par>
                          <p:cTn id="114" fill="hold">
                            <p:stCondLst>
                              <p:cond delay="0"/>
                            </p:stCondLst>
                            <p:childTnLst>
                              <p:par>
                                <p:cTn id="115" presetID="21" presetClass="entr" presetSubtype="1" fill="hold" grpId="0" nodeType="clickEffect">
                                  <p:stCondLst>
                                    <p:cond delay="0"/>
                                  </p:stCondLst>
                                  <p:childTnLst>
                                    <p:set>
                                      <p:cBhvr>
                                        <p:cTn id="116" dur="1" fill="hold">
                                          <p:stCondLst>
                                            <p:cond delay="0"/>
                                          </p:stCondLst>
                                        </p:cTn>
                                        <p:tgtEl>
                                          <p:spTgt spid="38"/>
                                        </p:tgtEl>
                                        <p:attrNameLst>
                                          <p:attrName>style.visibility</p:attrName>
                                        </p:attrNameLst>
                                      </p:cBhvr>
                                      <p:to>
                                        <p:strVal val="visible"/>
                                      </p:to>
                                    </p:set>
                                    <p:animEffect transition="in" filter="wheel(1)">
                                      <p:cBhvr>
                                        <p:cTn id="117" dur="2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6" grpId="0" animBg="1"/>
      <p:bldP spid="9" grpId="0" animBg="1"/>
      <p:bldP spid="12" grpId="0" animBg="1"/>
      <p:bldP spid="13" grpId="0" animBg="1"/>
      <p:bldP spid="15" grpId="0" animBg="1"/>
      <p:bldP spid="40" grpId="0" animBg="1"/>
      <p:bldP spid="42" grpId="0" animBg="1"/>
      <p:bldP spid="16" grpId="0" animBg="1"/>
      <p:bldP spid="41" grpId="0" animBg="1"/>
      <p:bldP spid="43" grpId="0" animBg="1"/>
      <p:bldP spid="3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342900" indent="-342900">
              <a:buAutoNum type="alphaLcParenR"/>
            </a:pPr>
            <a:r>
              <a:rPr lang="de-DE" sz="2000" dirty="0" smtClean="0"/>
              <a:t>Alle Kosten sind nun gem. § 9 Abs. 3 Nr. 1 GKG fällig. Gem. § 28 Abs. 1 </a:t>
            </a:r>
            <a:r>
              <a:rPr lang="de-DE" sz="2000" dirty="0" err="1" smtClean="0"/>
              <a:t>KostVfg</a:t>
            </a:r>
            <a:r>
              <a:rPr lang="de-DE" sz="2000" dirty="0" smtClean="0"/>
              <a:t>. ist nunmehr eine neue Kostenrechnung die Schlusskostenrechnung, zu erstellen.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 Schlusskostenrechnung</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a:t>
            </a:r>
            <a:r>
              <a:rPr lang="de-DE" dirty="0">
                <a:solidFill>
                  <a:schemeClr val="tx1"/>
                </a:solidFill>
              </a:rPr>
              <a:t>1</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3" y="3175485"/>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b) 	Kostenschuldner sind beide Parteien (Klägerin 1/6 Beklagte 5/6) gem. § 29 Nr. 1  GKG 	als </a:t>
            </a:r>
            <a:r>
              <a:rPr lang="de-DE" sz="2000" u="sng" dirty="0" smtClean="0"/>
              <a:t>Entscheidungsschuldner</a:t>
            </a:r>
            <a:endParaRPr lang="de-DE" sz="2000" u="sng" dirty="0"/>
          </a:p>
        </p:txBody>
      </p:sp>
      <p:sp>
        <p:nvSpPr>
          <p:cNvPr id="16" name="Rectangle 1"/>
          <p:cNvSpPr>
            <a:spLocks noChangeArrowheads="1"/>
          </p:cNvSpPr>
          <p:nvPr/>
        </p:nvSpPr>
        <p:spPr bwMode="auto">
          <a:xfrm>
            <a:off x="1466394" y="4086927"/>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t>
            </a:r>
            <a:r>
              <a:rPr lang="de-DE" sz="2000" dirty="0"/>
              <a:t>Der von der Klägerin, als Antragsschuldnerin gem. § 22 I S.1 GKG, geleisteter Vorschuss </a:t>
            </a:r>
            <a:r>
              <a:rPr lang="de-DE" sz="2000" dirty="0" smtClean="0"/>
              <a:t>	ist auf </a:t>
            </a:r>
            <a:r>
              <a:rPr lang="de-DE" sz="2000" dirty="0"/>
              <a:t>die zu Kosten der Beklagten, im Rahmen der restlichen </a:t>
            </a:r>
            <a:r>
              <a:rPr lang="de-DE" sz="2000" dirty="0" err="1"/>
              <a:t>Mithaft</a:t>
            </a:r>
            <a:r>
              <a:rPr lang="de-DE" sz="2000" dirty="0"/>
              <a:t>, zu verrechnen.</a:t>
            </a:r>
          </a:p>
          <a:p>
            <a:r>
              <a:rPr lang="de-DE" sz="2000" dirty="0"/>
              <a:t>	Der offene Restbetrag wird im Wege </a:t>
            </a:r>
            <a:r>
              <a:rPr lang="de-DE" sz="2000" u="sng" dirty="0">
                <a:solidFill>
                  <a:srgbClr val="FF0000"/>
                </a:solidFill>
              </a:rPr>
              <a:t>der Sollstellung</a:t>
            </a:r>
            <a:r>
              <a:rPr lang="de-DE" sz="2000" dirty="0">
                <a:solidFill>
                  <a:srgbClr val="FF0000"/>
                </a:solidFill>
              </a:rPr>
              <a:t> </a:t>
            </a:r>
            <a:r>
              <a:rPr lang="de-DE" sz="2000" dirty="0"/>
              <a:t>gem. §§ 4 Abs. 2, 15 Abs. 1 </a:t>
            </a:r>
          </a:p>
          <a:p>
            <a:r>
              <a:rPr lang="de-DE" sz="2000" dirty="0"/>
              <a:t>	und 25 </a:t>
            </a:r>
            <a:r>
              <a:rPr lang="de-DE" sz="2000" dirty="0" err="1"/>
              <a:t>KostVfg</a:t>
            </a:r>
            <a:r>
              <a:rPr lang="de-DE" sz="2000" dirty="0"/>
              <a:t> mit Kost23 von </a:t>
            </a:r>
            <a:r>
              <a:rPr lang="de-DE" sz="2000" dirty="0" smtClean="0"/>
              <a:t>die Beklagte </a:t>
            </a:r>
            <a:r>
              <a:rPr lang="de-DE" sz="2000" dirty="0"/>
              <a:t>erfordert.</a:t>
            </a:r>
          </a:p>
        </p:txBody>
      </p:sp>
      <p:sp>
        <p:nvSpPr>
          <p:cNvPr id="13" name="Flussdiagramm: Verbinder 12"/>
          <p:cNvSpPr/>
          <p:nvPr/>
        </p:nvSpPr>
        <p:spPr>
          <a:xfrm>
            <a:off x="1130633" y="2364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4" name="Flussdiagramm: Verbinder 13"/>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7" name="Flussdiagramm: Verbinder 16"/>
          <p:cNvSpPr/>
          <p:nvPr/>
        </p:nvSpPr>
        <p:spPr>
          <a:xfrm>
            <a:off x="1075403" y="395737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2810024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5" grpId="0" animBg="1"/>
      <p:bldP spid="1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grpSp>
        <p:nvGrpSpPr>
          <p:cNvPr id="3" name="Gruppieren 2"/>
          <p:cNvGrpSpPr/>
          <p:nvPr/>
        </p:nvGrpSpPr>
        <p:grpSpPr>
          <a:xfrm>
            <a:off x="1130635" y="2417897"/>
            <a:ext cx="10486740" cy="666289"/>
            <a:chOff x="1130635" y="2417897"/>
            <a:chExt cx="10486740" cy="666289"/>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des Antrags </a:t>
              </a:r>
              <a:r>
                <a:rPr lang="de-DE" sz="2000" dirty="0" smtClean="0"/>
                <a:t>ein.</a:t>
              </a:r>
              <a:endParaRPr lang="de-DE" sz="2000" dirty="0"/>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grpSp>
      <p:grpSp>
        <p:nvGrpSpPr>
          <p:cNvPr id="4" name="Gruppieren 3"/>
          <p:cNvGrpSpPr/>
          <p:nvPr/>
        </p:nvGrpSpPr>
        <p:grpSpPr>
          <a:xfrm>
            <a:off x="1130633" y="3155626"/>
            <a:ext cx="10486741" cy="666289"/>
            <a:chOff x="1130633" y="3155626"/>
            <a:chExt cx="10486741" cy="666289"/>
          </a:xfrm>
        </p:grpSpPr>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t>
              </a:r>
              <a:r>
                <a:rPr lang="de-DE" sz="2000" dirty="0"/>
                <a:t>Kostenschuldner ist </a:t>
              </a:r>
              <a:r>
                <a:rPr lang="de-DE" sz="2000" dirty="0" smtClean="0"/>
                <a:t>die Antragstellerin </a:t>
              </a:r>
              <a:r>
                <a:rPr lang="de-DE" sz="2000" dirty="0"/>
                <a:t>gem. § 22 Abs. 1 S. 1 GKG</a:t>
              </a:r>
              <a:r>
                <a:rPr lang="de-DE" sz="2000" dirty="0" smtClean="0"/>
                <a:t>.</a:t>
              </a:r>
              <a:endParaRPr lang="de-DE" sz="2000"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grpSp>
      <p:grpSp>
        <p:nvGrpSpPr>
          <p:cNvPr id="5" name="Gruppieren 4"/>
          <p:cNvGrpSpPr/>
          <p:nvPr/>
        </p:nvGrpSpPr>
        <p:grpSpPr>
          <a:xfrm>
            <a:off x="1125409" y="3861744"/>
            <a:ext cx="10491964" cy="2315160"/>
            <a:chOff x="1125409" y="3861744"/>
            <a:chExt cx="10491964" cy="2315160"/>
          </a:xfrm>
        </p:grpSpPr>
        <p:sp>
          <p:nvSpPr>
            <p:cNvPr id="16" name="Rectangle 1"/>
            <p:cNvSpPr>
              <a:spLocks noChangeArrowheads="1"/>
            </p:cNvSpPr>
            <p:nvPr/>
          </p:nvSpPr>
          <p:spPr bwMode="auto">
            <a:xfrm>
              <a:off x="1466394" y="4237912"/>
              <a:ext cx="10150979" cy="1938992"/>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lvl="0">
                <a:defRPr/>
              </a:pPr>
              <a:r>
                <a:rPr lang="de-DE" sz="2000" dirty="0" smtClean="0"/>
                <a:t>	Die </a:t>
              </a:r>
              <a:r>
                <a:rPr lang="de-DE" sz="2000" dirty="0"/>
                <a:t>Anforderung der „1. Gerichtskostenhälfte“ erfolgt durch maschinelle </a:t>
              </a:r>
              <a:r>
                <a:rPr lang="de-DE" sz="2000" dirty="0" smtClean="0"/>
                <a:t>	Kostennachricht </a:t>
              </a:r>
              <a:r>
                <a:rPr lang="de-DE" sz="2000" dirty="0"/>
                <a:t>gem</a:t>
              </a:r>
              <a:r>
                <a:rPr lang="de-DE" sz="2000" dirty="0" smtClean="0"/>
                <a:t>. § </a:t>
              </a:r>
              <a:r>
                <a:rPr lang="de-DE" sz="2000" dirty="0"/>
                <a:t>26 </a:t>
              </a:r>
              <a:r>
                <a:rPr lang="de-DE" sz="2000" dirty="0" err="1"/>
                <a:t>KostVfg</a:t>
              </a:r>
              <a:r>
                <a:rPr lang="de-DE" sz="2000" dirty="0"/>
                <a:t>. erst nach Erlass des Mahnbescheids, da gem. </a:t>
              </a:r>
              <a:endParaRPr lang="de-DE" sz="2000" dirty="0" smtClean="0"/>
            </a:p>
            <a:p>
              <a:pPr lvl="0">
                <a:defRPr/>
              </a:pPr>
              <a:r>
                <a:rPr lang="de-DE" sz="2000" dirty="0"/>
                <a:t>	</a:t>
              </a:r>
              <a:r>
                <a:rPr lang="de-DE" sz="2000" dirty="0" smtClean="0"/>
                <a:t>§ </a:t>
              </a:r>
              <a:r>
                <a:rPr lang="de-DE" sz="2000" dirty="0"/>
                <a:t>12 Abs. 3 S. 2 GKG im </a:t>
              </a:r>
              <a:r>
                <a:rPr lang="de-DE" sz="2000" dirty="0" smtClean="0"/>
                <a:t>maschinellen </a:t>
              </a:r>
              <a:r>
                <a:rPr lang="de-DE" sz="2000" dirty="0"/>
                <a:t>Mahnverfahren für den Erlass des MB keine bzw. </a:t>
              </a:r>
              <a:r>
                <a:rPr lang="de-DE" sz="2000" dirty="0" smtClean="0"/>
                <a:t>	eine zeitverzögerte Vorauszahlungspflicht </a:t>
              </a:r>
              <a:r>
                <a:rPr lang="de-DE" sz="2000" dirty="0"/>
                <a:t>besteht (erst für den Erlass des </a:t>
              </a:r>
              <a:r>
                <a:rPr lang="de-DE" sz="2000" dirty="0" smtClean="0"/>
                <a:t>	</a:t>
              </a:r>
              <a:r>
                <a:rPr lang="de-DE" sz="2000" dirty="0" err="1" smtClean="0"/>
                <a:t>Vollstreckungsbescheis</a:t>
              </a:r>
              <a:r>
                <a:rPr lang="de-DE" sz="2000" dirty="0"/>
                <a:t>). Sie wird </a:t>
              </a:r>
              <a:r>
                <a:rPr lang="de-DE" sz="2000" dirty="0" smtClean="0"/>
                <a:t>	gem</a:t>
              </a:r>
              <a:r>
                <a:rPr lang="de-DE" sz="2000" dirty="0"/>
                <a:t>. §§ 4 Abs. 2, 15 Abs. 1 und 26 Abs.1 + 6 </a:t>
              </a:r>
              <a:r>
                <a:rPr lang="de-DE" sz="2000" dirty="0" smtClean="0"/>
                <a:t>	</a:t>
              </a:r>
              <a:r>
                <a:rPr lang="de-DE" sz="2000" dirty="0" err="1" smtClean="0"/>
                <a:t>KostVfg.über</a:t>
              </a:r>
              <a:r>
                <a:rPr lang="de-DE" sz="2000" dirty="0" smtClean="0"/>
                <a:t> </a:t>
              </a:r>
              <a:r>
                <a:rPr lang="de-DE" sz="2000" dirty="0"/>
                <a:t>den Prozessbevollmächtigten </a:t>
              </a:r>
              <a:r>
                <a:rPr lang="de-DE" sz="2000" dirty="0" smtClean="0"/>
                <a:t>	der Antragstellerin </a:t>
              </a:r>
              <a:r>
                <a:rPr lang="de-DE" sz="2000" dirty="0"/>
                <a:t>erfordert.</a:t>
              </a:r>
            </a:p>
          </p:txBody>
        </p:sp>
        <p:sp>
          <p:nvSpPr>
            <p:cNvPr id="14" name="Flussdiagramm: Verbinder 13"/>
            <p:cNvSpPr/>
            <p:nvPr/>
          </p:nvSpPr>
          <p:spPr>
            <a:xfrm>
              <a:off x="1125409" y="3861744"/>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grpSp>
    </p:spTree>
    <p:extLst>
      <p:ext uri="{BB962C8B-B14F-4D97-AF65-F5344CB8AC3E}">
        <p14:creationId xmlns:p14="http://schemas.microsoft.com/office/powerpoint/2010/main" val="395285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hteck 30"/>
          <p:cNvSpPr/>
          <p:nvPr/>
        </p:nvSpPr>
        <p:spPr>
          <a:xfrm>
            <a:off x="1373457" y="848103"/>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2. Vorschuss-KR  </a:t>
            </a:r>
            <a:endParaRPr lang="de-DE" sz="2000" b="1" dirty="0">
              <a:solidFill>
                <a:schemeClr val="tx1"/>
              </a:solidFill>
            </a:endParaRP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aphicFrame>
        <p:nvGraphicFramePr>
          <p:cNvPr id="15" name="Tabelle 14"/>
          <p:cNvGraphicFramePr>
            <a:graphicFrameLocks noGrp="1"/>
          </p:cNvGraphicFramePr>
          <p:nvPr>
            <p:extLst>
              <p:ext uri="{D42A27DB-BD31-4B8C-83A1-F6EECF244321}">
                <p14:modId xmlns:p14="http://schemas.microsoft.com/office/powerpoint/2010/main" val="3473412060"/>
              </p:ext>
            </p:extLst>
          </p:nvPr>
        </p:nvGraphicFramePr>
        <p:xfrm>
          <a:off x="1371599" y="1677333"/>
          <a:ext cx="9728616" cy="4555846"/>
        </p:xfrm>
        <a:graphic>
          <a:graphicData uri="http://schemas.openxmlformats.org/drawingml/2006/table">
            <a:tbl>
              <a:tblPr firstRow="1" firstCol="1" bandRow="1">
                <a:tableStyleId>{5C22544A-7EE6-4342-B048-85BDC9FD1C3A}</a:tableStyleId>
              </a:tblPr>
              <a:tblGrid>
                <a:gridCol w="898713">
                  <a:extLst>
                    <a:ext uri="{9D8B030D-6E8A-4147-A177-3AD203B41FA5}">
                      <a16:colId xmlns:a16="http://schemas.microsoft.com/office/drawing/2014/main" val="3186664314"/>
                    </a:ext>
                  </a:extLst>
                </a:gridCol>
                <a:gridCol w="2560161">
                  <a:extLst>
                    <a:ext uri="{9D8B030D-6E8A-4147-A177-3AD203B41FA5}">
                      <a16:colId xmlns:a16="http://schemas.microsoft.com/office/drawing/2014/main" val="3164974163"/>
                    </a:ext>
                  </a:extLst>
                </a:gridCol>
                <a:gridCol w="1306639">
                  <a:extLst>
                    <a:ext uri="{9D8B030D-6E8A-4147-A177-3AD203B41FA5}">
                      <a16:colId xmlns:a16="http://schemas.microsoft.com/office/drawing/2014/main" val="540794854"/>
                    </a:ext>
                  </a:extLst>
                </a:gridCol>
                <a:gridCol w="1935090">
                  <a:extLst>
                    <a:ext uri="{9D8B030D-6E8A-4147-A177-3AD203B41FA5}">
                      <a16:colId xmlns:a16="http://schemas.microsoft.com/office/drawing/2014/main" val="386674676"/>
                    </a:ext>
                  </a:extLst>
                </a:gridCol>
                <a:gridCol w="3028013">
                  <a:extLst>
                    <a:ext uri="{9D8B030D-6E8A-4147-A177-3AD203B41FA5}">
                      <a16:colId xmlns:a16="http://schemas.microsoft.com/office/drawing/2014/main" val="4117031524"/>
                    </a:ext>
                  </a:extLst>
                </a:gridCol>
              </a:tblGrid>
              <a:tr h="1208897">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err="1" smtClean="0">
                          <a:solidFill>
                            <a:schemeClr val="tx1"/>
                          </a:solidFill>
                          <a:effectLst/>
                        </a:rPr>
                        <a:t>A´st</a:t>
                      </a:r>
                      <a:r>
                        <a:rPr lang="de-DE" sz="2000" dirty="0" smtClean="0">
                          <a:solidFill>
                            <a:schemeClr val="tx1"/>
                          </a:solidFill>
                          <a:effectLst/>
                        </a:rPr>
                        <a:t>/</a:t>
                      </a:r>
                      <a:r>
                        <a:rPr lang="de-DE" sz="2000" dirty="0" err="1" smtClean="0">
                          <a:solidFill>
                            <a:schemeClr val="tx1"/>
                          </a:solidFill>
                          <a:effectLst/>
                        </a:rPr>
                        <a:t>A´geg</a:t>
                      </a:r>
                      <a:r>
                        <a:rPr lang="de-DE" sz="2000" dirty="0" smtClean="0">
                          <a:solidFill>
                            <a:schemeClr val="tx1"/>
                          </a:solidFill>
                          <a:effectLst/>
                        </a:rPr>
                        <a:t>.</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640123">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r h="616628">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3175040756"/>
                  </a:ext>
                </a:extLst>
              </a:tr>
              <a:tr h="529910">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b="1"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2848056708"/>
                  </a:ext>
                </a:extLst>
              </a:tr>
              <a:tr h="604449">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600" dirty="0" smtClean="0">
                          <a:solidFill>
                            <a:srgbClr val="FF0000"/>
                          </a:solidFill>
                          <a:effectLst/>
                        </a:rPr>
                        <a:t>Anrechnung</a:t>
                      </a:r>
                      <a:r>
                        <a:rPr lang="de-DE" sz="1600" baseline="0" dirty="0" smtClean="0">
                          <a:solidFill>
                            <a:srgbClr val="FF0000"/>
                          </a:solidFill>
                          <a:effectLst/>
                        </a:rPr>
                        <a:t> aus dem MV:</a:t>
                      </a:r>
                      <a:endParaRPr lang="de-DE" sz="16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b="1" dirty="0">
                          <a:effectLst/>
                        </a:rPr>
                        <a:t> </a:t>
                      </a:r>
                      <a:endParaRPr lang="de-DE" sz="1600" b="1" dirty="0">
                        <a:solidFill>
                          <a:schemeClr val="accent6">
                            <a:lumMod val="75000"/>
                          </a:schemeClr>
                        </a:solidFill>
                        <a:effectLst/>
                      </a:endParaRPr>
                    </a:p>
                    <a:p>
                      <a:pPr>
                        <a:lnSpc>
                          <a:spcPct val="107000"/>
                        </a:lnSpc>
                        <a:spcAft>
                          <a:spcPts val="0"/>
                        </a:spcAft>
                      </a:pPr>
                      <a:r>
                        <a:rPr lang="de-DE" sz="1200" b="1"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1165354309"/>
                  </a:ext>
                </a:extLst>
              </a:tr>
              <a:tr h="604449">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smtClean="0">
                          <a:effectLst/>
                        </a:rPr>
                        <a:t>gezahlt:</a:t>
                      </a:r>
                      <a:endParaRPr lang="de-DE"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4064104929"/>
                  </a:ext>
                </a:extLst>
              </a:tr>
            </a:tbl>
          </a:graphicData>
        </a:graphic>
      </p:graphicFrame>
      <p:sp>
        <p:nvSpPr>
          <p:cNvPr id="3" name="Rechteck 2"/>
          <p:cNvSpPr/>
          <p:nvPr/>
        </p:nvSpPr>
        <p:spPr>
          <a:xfrm>
            <a:off x="1469036" y="3003706"/>
            <a:ext cx="7145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1100</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Rechteck 15"/>
          <p:cNvSpPr/>
          <p:nvPr/>
        </p:nvSpPr>
        <p:spPr>
          <a:xfrm>
            <a:off x="2259121" y="3003706"/>
            <a:ext cx="242094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Verfahren über Erlass eines MB (0,5-Fach)</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Rechteck 18"/>
          <p:cNvSpPr/>
          <p:nvPr/>
        </p:nvSpPr>
        <p:spPr>
          <a:xfrm>
            <a:off x="5073772" y="3045625"/>
            <a:ext cx="7145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a:solidFill>
                  <a:prstClr val="black"/>
                </a:solidFill>
                <a:latin typeface="Calibri" panose="020F0502020204030204"/>
              </a:rPr>
              <a:t>1</a:t>
            </a:r>
            <a:r>
              <a:rPr kumimoji="0" lang="de-DE" sz="1800" b="1" i="0" u="none" strike="noStrike" kern="1200" cap="none" spc="0" normalizeH="0" baseline="0" noProof="0" dirty="0" smtClean="0">
                <a:ln>
                  <a:noFill/>
                </a:ln>
                <a:solidFill>
                  <a:prstClr val="black"/>
                </a:solidFill>
                <a:effectLst/>
                <a:uLnTx/>
                <a:uFillTx/>
                <a:latin typeface="Calibri" panose="020F0502020204030204"/>
              </a:rPr>
              <a:t>000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20" name="Rechteck 19"/>
          <p:cNvSpPr/>
          <p:nvPr/>
        </p:nvSpPr>
        <p:spPr>
          <a:xfrm>
            <a:off x="6623837" y="2998368"/>
            <a:ext cx="7145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smtClean="0">
                <a:solidFill>
                  <a:prstClr val="black"/>
                </a:solidFill>
                <a:latin typeface="Calibri" panose="020F0502020204030204"/>
              </a:rPr>
              <a:t>36</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21" name="Rechteck 20"/>
          <p:cNvSpPr/>
          <p:nvPr/>
        </p:nvSpPr>
        <p:spPr>
          <a:xfrm>
            <a:off x="8559920" y="2999343"/>
            <a:ext cx="134752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v</a:t>
            </a: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oll / keine</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2" name="Rechteck 21"/>
          <p:cNvSpPr/>
          <p:nvPr/>
        </p:nvSpPr>
        <p:spPr>
          <a:xfrm>
            <a:off x="6551688" y="3787896"/>
            <a:ext cx="874791"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smtClean="0">
                <a:solidFill>
                  <a:prstClr val="black"/>
                </a:solidFill>
                <a:latin typeface="Calibri" panose="020F0502020204030204"/>
              </a:rPr>
              <a:t>174</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23" name="Rechteck 22"/>
          <p:cNvSpPr/>
          <p:nvPr/>
        </p:nvSpPr>
        <p:spPr>
          <a:xfrm>
            <a:off x="6711882" y="4905721"/>
            <a:ext cx="7145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smtClean="0">
                <a:solidFill>
                  <a:prstClr val="black"/>
                </a:solidFill>
                <a:latin typeface="Calibri" panose="020F0502020204030204"/>
              </a:rPr>
              <a:t>36</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24" name="Rechteck 23"/>
          <p:cNvSpPr/>
          <p:nvPr/>
        </p:nvSpPr>
        <p:spPr>
          <a:xfrm>
            <a:off x="6631783" y="6233179"/>
            <a:ext cx="8747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smtClean="0">
                <a:solidFill>
                  <a:prstClr val="black"/>
                </a:solidFill>
                <a:latin typeface="Calibri" panose="020F0502020204030204"/>
              </a:rPr>
              <a:t>138,00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17" name="Rechteck 16"/>
          <p:cNvSpPr/>
          <p:nvPr/>
        </p:nvSpPr>
        <p:spPr>
          <a:xfrm>
            <a:off x="1488821" y="3708887"/>
            <a:ext cx="7145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1210</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5" name="Rechteck 24"/>
          <p:cNvSpPr/>
          <p:nvPr/>
        </p:nvSpPr>
        <p:spPr>
          <a:xfrm>
            <a:off x="2259121" y="3739086"/>
            <a:ext cx="242094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rPr>
              <a:t>Verfahren über im </a:t>
            </a:r>
            <a:r>
              <a:rPr kumimoji="0" lang="de-DE" sz="1800" b="1" i="0" u="none" strike="noStrike" kern="1200" cap="none" spc="0" normalizeH="0" baseline="0" noProof="0" dirty="0" err="1" smtClean="0">
                <a:ln>
                  <a:noFill/>
                </a:ln>
                <a:solidFill>
                  <a:prstClr val="black"/>
                </a:solidFill>
                <a:effectLst/>
                <a:uLnTx/>
                <a:uFillTx/>
                <a:latin typeface="Calibri" panose="020F0502020204030204"/>
              </a:rPr>
              <a:t>Allgem</a:t>
            </a:r>
            <a:r>
              <a:rPr lang="de-DE" b="1" dirty="0" smtClean="0">
                <a:solidFill>
                  <a:prstClr val="black"/>
                </a:solidFill>
                <a:latin typeface="Calibri" panose="020F0502020204030204"/>
              </a:rPr>
              <a:t>einen(3-fach)</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26" name="Rechteck 25"/>
          <p:cNvSpPr/>
          <p:nvPr/>
        </p:nvSpPr>
        <p:spPr>
          <a:xfrm>
            <a:off x="5044241" y="3778023"/>
            <a:ext cx="7145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 1000</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7" name="Rechteck 26"/>
          <p:cNvSpPr/>
          <p:nvPr/>
        </p:nvSpPr>
        <p:spPr>
          <a:xfrm>
            <a:off x="8697055" y="3777052"/>
            <a:ext cx="134752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v</a:t>
            </a: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oll / keine</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9" name="Gefaltete Ecke 2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0" name="Gefaltete Ecke 29"/>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2" name="Abgerundetes Rechteck 31"/>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3" name="Rechteck 32"/>
          <p:cNvSpPr/>
          <p:nvPr/>
        </p:nvSpPr>
        <p:spPr>
          <a:xfrm>
            <a:off x="4964140" y="6233179"/>
            <a:ext cx="959922"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Summe</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4" name="Rechteck 33"/>
          <p:cNvSpPr/>
          <p:nvPr/>
        </p:nvSpPr>
        <p:spPr>
          <a:xfrm>
            <a:off x="6714202" y="5637880"/>
            <a:ext cx="7145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smtClean="0">
                <a:solidFill>
                  <a:prstClr val="black"/>
                </a:solidFill>
                <a:latin typeface="Calibri" panose="020F0502020204030204"/>
              </a:rPr>
              <a:t>36</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28" name="Rechteck 27"/>
          <p:cNvSpPr/>
          <p:nvPr/>
        </p:nvSpPr>
        <p:spPr>
          <a:xfrm>
            <a:off x="6551688" y="4367236"/>
            <a:ext cx="874791"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210</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5" name="Rechteck 34"/>
          <p:cNvSpPr/>
          <p:nvPr/>
        </p:nvSpPr>
        <p:spPr>
          <a:xfrm>
            <a:off x="5073771" y="4329178"/>
            <a:ext cx="7145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000" b="1" i="0" u="none" strike="noStrike" kern="1200" cap="none" spc="0" normalizeH="0" baseline="0" noProof="0" dirty="0" smtClean="0">
                <a:ln>
                  <a:noFill/>
                </a:ln>
                <a:solidFill>
                  <a:prstClr val="black"/>
                </a:solidFill>
                <a:effectLst/>
                <a:uLnTx/>
                <a:uFillTx/>
                <a:latin typeface="Calibri" panose="020F0502020204030204"/>
              </a:rPr>
              <a:t> </a:t>
            </a:r>
            <a:r>
              <a:rPr lang="de-DE" sz="1000" b="1" dirty="0" smtClean="0">
                <a:solidFill>
                  <a:prstClr val="black"/>
                </a:solidFill>
                <a:latin typeface="Calibri" panose="020F0502020204030204"/>
              </a:rPr>
              <a:t>Summe</a:t>
            </a:r>
            <a:endParaRPr kumimoji="0" lang="de-DE" sz="1000" b="1" i="0" u="none" strike="noStrike" kern="1200" cap="none" spc="0" normalizeH="0" baseline="0" noProof="0" dirty="0">
              <a:ln>
                <a:noFill/>
              </a:ln>
              <a:solidFill>
                <a:prstClr val="black"/>
              </a:solidFill>
              <a:effectLst/>
              <a:uLnTx/>
              <a:uFillTx/>
              <a:latin typeface="Calibri" panose="020F0502020204030204"/>
            </a:endParaRPr>
          </a:p>
        </p:txBody>
      </p:sp>
    </p:spTree>
    <p:extLst>
      <p:ext uri="{BB962C8B-B14F-4D97-AF65-F5344CB8AC3E}">
        <p14:creationId xmlns:p14="http://schemas.microsoft.com/office/powerpoint/2010/main" val="150302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additive="base">
                                        <p:cTn id="29" dur="500" fill="hold"/>
                                        <p:tgtEl>
                                          <p:spTgt spid="20"/>
                                        </p:tgtEl>
                                        <p:attrNameLst>
                                          <p:attrName>ppt_x</p:attrName>
                                        </p:attrNameLst>
                                      </p:cBhvr>
                                      <p:tavLst>
                                        <p:tav tm="0">
                                          <p:val>
                                            <p:strVal val="#ppt_x"/>
                                          </p:val>
                                        </p:tav>
                                        <p:tav tm="100000">
                                          <p:val>
                                            <p:strVal val="#ppt_x"/>
                                          </p:val>
                                        </p:tav>
                                      </p:tavLst>
                                    </p:anim>
                                    <p:anim calcmode="lin" valueType="num">
                                      <p:cBhvr additive="base">
                                        <p:cTn id="3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additive="base">
                                        <p:cTn id="35" dur="500" fill="hold"/>
                                        <p:tgtEl>
                                          <p:spTgt spid="21"/>
                                        </p:tgtEl>
                                        <p:attrNameLst>
                                          <p:attrName>ppt_x</p:attrName>
                                        </p:attrNameLst>
                                      </p:cBhvr>
                                      <p:tavLst>
                                        <p:tav tm="0">
                                          <p:val>
                                            <p:strVal val="#ppt_x"/>
                                          </p:val>
                                        </p:tav>
                                        <p:tav tm="100000">
                                          <p:val>
                                            <p:strVal val="#ppt_x"/>
                                          </p:val>
                                        </p:tav>
                                      </p:tavLst>
                                    </p:anim>
                                    <p:anim calcmode="lin" valueType="num">
                                      <p:cBhvr additive="base">
                                        <p:cTn id="3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additive="base">
                                        <p:cTn id="41" dur="500" fill="hold"/>
                                        <p:tgtEl>
                                          <p:spTgt spid="17"/>
                                        </p:tgtEl>
                                        <p:attrNameLst>
                                          <p:attrName>ppt_x</p:attrName>
                                        </p:attrNameLst>
                                      </p:cBhvr>
                                      <p:tavLst>
                                        <p:tav tm="0">
                                          <p:val>
                                            <p:strVal val="#ppt_x"/>
                                          </p:val>
                                        </p:tav>
                                        <p:tav tm="100000">
                                          <p:val>
                                            <p:strVal val="#ppt_x"/>
                                          </p:val>
                                        </p:tav>
                                      </p:tavLst>
                                    </p:anim>
                                    <p:anim calcmode="lin" valueType="num">
                                      <p:cBhvr additive="base">
                                        <p:cTn id="4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 calcmode="lin" valueType="num">
                                      <p:cBhvr additive="base">
                                        <p:cTn id="47" dur="500" fill="hold"/>
                                        <p:tgtEl>
                                          <p:spTgt spid="25"/>
                                        </p:tgtEl>
                                        <p:attrNameLst>
                                          <p:attrName>ppt_x</p:attrName>
                                        </p:attrNameLst>
                                      </p:cBhvr>
                                      <p:tavLst>
                                        <p:tav tm="0">
                                          <p:val>
                                            <p:strVal val="#ppt_x"/>
                                          </p:val>
                                        </p:tav>
                                        <p:tav tm="100000">
                                          <p:val>
                                            <p:strVal val="#ppt_x"/>
                                          </p:val>
                                        </p:tav>
                                      </p:tavLst>
                                    </p:anim>
                                    <p:anim calcmode="lin" valueType="num">
                                      <p:cBhvr additive="base">
                                        <p:cTn id="4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anim calcmode="lin" valueType="num">
                                      <p:cBhvr additive="base">
                                        <p:cTn id="53" dur="500" fill="hold"/>
                                        <p:tgtEl>
                                          <p:spTgt spid="26"/>
                                        </p:tgtEl>
                                        <p:attrNameLst>
                                          <p:attrName>ppt_x</p:attrName>
                                        </p:attrNameLst>
                                      </p:cBhvr>
                                      <p:tavLst>
                                        <p:tav tm="0">
                                          <p:val>
                                            <p:strVal val="#ppt_x"/>
                                          </p:val>
                                        </p:tav>
                                        <p:tav tm="100000">
                                          <p:val>
                                            <p:strVal val="#ppt_x"/>
                                          </p:val>
                                        </p:tav>
                                      </p:tavLst>
                                    </p:anim>
                                    <p:anim calcmode="lin" valueType="num">
                                      <p:cBhvr additive="base">
                                        <p:cTn id="5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anim calcmode="lin" valueType="num">
                                      <p:cBhvr additive="base">
                                        <p:cTn id="59" dur="500" fill="hold"/>
                                        <p:tgtEl>
                                          <p:spTgt spid="22"/>
                                        </p:tgtEl>
                                        <p:attrNameLst>
                                          <p:attrName>ppt_x</p:attrName>
                                        </p:attrNameLst>
                                      </p:cBhvr>
                                      <p:tavLst>
                                        <p:tav tm="0">
                                          <p:val>
                                            <p:strVal val="#ppt_x"/>
                                          </p:val>
                                        </p:tav>
                                        <p:tav tm="100000">
                                          <p:val>
                                            <p:strVal val="#ppt_x"/>
                                          </p:val>
                                        </p:tav>
                                      </p:tavLst>
                                    </p:anim>
                                    <p:anim calcmode="lin" valueType="num">
                                      <p:cBhvr additive="base">
                                        <p:cTn id="6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7"/>
                                        </p:tgtEl>
                                        <p:attrNameLst>
                                          <p:attrName>style.visibility</p:attrName>
                                        </p:attrNameLst>
                                      </p:cBhvr>
                                      <p:to>
                                        <p:strVal val="visible"/>
                                      </p:to>
                                    </p:set>
                                    <p:anim calcmode="lin" valueType="num">
                                      <p:cBhvr additive="base">
                                        <p:cTn id="65" dur="500" fill="hold"/>
                                        <p:tgtEl>
                                          <p:spTgt spid="27"/>
                                        </p:tgtEl>
                                        <p:attrNameLst>
                                          <p:attrName>ppt_x</p:attrName>
                                        </p:attrNameLst>
                                      </p:cBhvr>
                                      <p:tavLst>
                                        <p:tav tm="0">
                                          <p:val>
                                            <p:strVal val="#ppt_x"/>
                                          </p:val>
                                        </p:tav>
                                        <p:tav tm="100000">
                                          <p:val>
                                            <p:strVal val="#ppt_x"/>
                                          </p:val>
                                        </p:tav>
                                      </p:tavLst>
                                    </p:anim>
                                    <p:anim calcmode="lin" valueType="num">
                                      <p:cBhvr additive="base">
                                        <p:cTn id="6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anim calcmode="lin" valueType="num">
                                      <p:cBhvr additive="base">
                                        <p:cTn id="71" dur="500" fill="hold"/>
                                        <p:tgtEl>
                                          <p:spTgt spid="23"/>
                                        </p:tgtEl>
                                        <p:attrNameLst>
                                          <p:attrName>ppt_x</p:attrName>
                                        </p:attrNameLst>
                                      </p:cBhvr>
                                      <p:tavLst>
                                        <p:tav tm="0">
                                          <p:val>
                                            <p:strVal val="#ppt_x"/>
                                          </p:val>
                                        </p:tav>
                                        <p:tav tm="100000">
                                          <p:val>
                                            <p:strVal val="#ppt_x"/>
                                          </p:val>
                                        </p:tav>
                                      </p:tavLst>
                                    </p:anim>
                                    <p:anim calcmode="lin" valueType="num">
                                      <p:cBhvr additive="base">
                                        <p:cTn id="7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34"/>
                                        </p:tgtEl>
                                        <p:attrNameLst>
                                          <p:attrName>style.visibility</p:attrName>
                                        </p:attrNameLst>
                                      </p:cBhvr>
                                      <p:to>
                                        <p:strVal val="visible"/>
                                      </p:to>
                                    </p:set>
                                    <p:anim calcmode="lin" valueType="num">
                                      <p:cBhvr additive="base">
                                        <p:cTn id="77" dur="500" fill="hold"/>
                                        <p:tgtEl>
                                          <p:spTgt spid="34"/>
                                        </p:tgtEl>
                                        <p:attrNameLst>
                                          <p:attrName>ppt_x</p:attrName>
                                        </p:attrNameLst>
                                      </p:cBhvr>
                                      <p:tavLst>
                                        <p:tav tm="0">
                                          <p:val>
                                            <p:strVal val="#ppt_x"/>
                                          </p:val>
                                        </p:tav>
                                        <p:tav tm="100000">
                                          <p:val>
                                            <p:strVal val="#ppt_x"/>
                                          </p:val>
                                        </p:tav>
                                      </p:tavLst>
                                    </p:anim>
                                    <p:anim calcmode="lin" valueType="num">
                                      <p:cBhvr additive="base">
                                        <p:cTn id="78"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33"/>
                                        </p:tgtEl>
                                        <p:attrNameLst>
                                          <p:attrName>style.visibility</p:attrName>
                                        </p:attrNameLst>
                                      </p:cBhvr>
                                      <p:to>
                                        <p:strVal val="visible"/>
                                      </p:to>
                                    </p:set>
                                    <p:anim calcmode="lin" valueType="num">
                                      <p:cBhvr additive="base">
                                        <p:cTn id="83" dur="500" fill="hold"/>
                                        <p:tgtEl>
                                          <p:spTgt spid="33"/>
                                        </p:tgtEl>
                                        <p:attrNameLst>
                                          <p:attrName>ppt_x</p:attrName>
                                        </p:attrNameLst>
                                      </p:cBhvr>
                                      <p:tavLst>
                                        <p:tav tm="0">
                                          <p:val>
                                            <p:strVal val="#ppt_x"/>
                                          </p:val>
                                        </p:tav>
                                        <p:tav tm="100000">
                                          <p:val>
                                            <p:strVal val="#ppt_x"/>
                                          </p:val>
                                        </p:tav>
                                      </p:tavLst>
                                    </p:anim>
                                    <p:anim calcmode="lin" valueType="num">
                                      <p:cBhvr additive="base">
                                        <p:cTn id="8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24"/>
                                        </p:tgtEl>
                                        <p:attrNameLst>
                                          <p:attrName>style.visibility</p:attrName>
                                        </p:attrNameLst>
                                      </p:cBhvr>
                                      <p:to>
                                        <p:strVal val="visible"/>
                                      </p:to>
                                    </p:set>
                                    <p:anim calcmode="lin" valueType="num">
                                      <p:cBhvr additive="base">
                                        <p:cTn id="89" dur="500" fill="hold"/>
                                        <p:tgtEl>
                                          <p:spTgt spid="24"/>
                                        </p:tgtEl>
                                        <p:attrNameLst>
                                          <p:attrName>ppt_x</p:attrName>
                                        </p:attrNameLst>
                                      </p:cBhvr>
                                      <p:tavLst>
                                        <p:tav tm="0">
                                          <p:val>
                                            <p:strVal val="#ppt_x"/>
                                          </p:val>
                                        </p:tav>
                                        <p:tav tm="100000">
                                          <p:val>
                                            <p:strVal val="#ppt_x"/>
                                          </p:val>
                                        </p:tav>
                                      </p:tavLst>
                                    </p:anim>
                                    <p:anim calcmode="lin" valueType="num">
                                      <p:cBhvr additive="base">
                                        <p:cTn id="9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28"/>
                                        </p:tgtEl>
                                        <p:attrNameLst>
                                          <p:attrName>style.visibility</p:attrName>
                                        </p:attrNameLst>
                                      </p:cBhvr>
                                      <p:to>
                                        <p:strVal val="visible"/>
                                      </p:to>
                                    </p:set>
                                    <p:anim calcmode="lin" valueType="num">
                                      <p:cBhvr additive="base">
                                        <p:cTn id="95" dur="500" fill="hold"/>
                                        <p:tgtEl>
                                          <p:spTgt spid="28"/>
                                        </p:tgtEl>
                                        <p:attrNameLst>
                                          <p:attrName>ppt_x</p:attrName>
                                        </p:attrNameLst>
                                      </p:cBhvr>
                                      <p:tavLst>
                                        <p:tav tm="0">
                                          <p:val>
                                            <p:strVal val="#ppt_x"/>
                                          </p:val>
                                        </p:tav>
                                        <p:tav tm="100000">
                                          <p:val>
                                            <p:strVal val="#ppt_x"/>
                                          </p:val>
                                        </p:tav>
                                      </p:tavLst>
                                    </p:anim>
                                    <p:anim calcmode="lin" valueType="num">
                                      <p:cBhvr additive="base">
                                        <p:cTn id="9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35"/>
                                        </p:tgtEl>
                                        <p:attrNameLst>
                                          <p:attrName>style.visibility</p:attrName>
                                        </p:attrNameLst>
                                      </p:cBhvr>
                                      <p:to>
                                        <p:strVal val="visible"/>
                                      </p:to>
                                    </p:set>
                                    <p:anim calcmode="lin" valueType="num">
                                      <p:cBhvr additive="base">
                                        <p:cTn id="101" dur="500" fill="hold"/>
                                        <p:tgtEl>
                                          <p:spTgt spid="35"/>
                                        </p:tgtEl>
                                        <p:attrNameLst>
                                          <p:attrName>ppt_x</p:attrName>
                                        </p:attrNameLst>
                                      </p:cBhvr>
                                      <p:tavLst>
                                        <p:tav tm="0">
                                          <p:val>
                                            <p:strVal val="#ppt_x"/>
                                          </p:val>
                                        </p:tav>
                                        <p:tav tm="100000">
                                          <p:val>
                                            <p:strVal val="#ppt_x"/>
                                          </p:val>
                                        </p:tav>
                                      </p:tavLst>
                                    </p:anim>
                                    <p:anim calcmode="lin" valueType="num">
                                      <p:cBhvr additive="base">
                                        <p:cTn id="10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6" grpId="0" animBg="1"/>
      <p:bldP spid="19" grpId="0" animBg="1"/>
      <p:bldP spid="20" grpId="0" animBg="1"/>
      <p:bldP spid="21" grpId="0" animBg="1"/>
      <p:bldP spid="22" grpId="0" animBg="1"/>
      <p:bldP spid="23" grpId="0" animBg="1"/>
      <p:bldP spid="24" grpId="0" animBg="1"/>
      <p:bldP spid="17" grpId="0" animBg="1"/>
      <p:bldP spid="25" grpId="0" animBg="1"/>
      <p:bldP spid="26" grpId="0" animBg="1"/>
      <p:bldP spid="27" grpId="0" animBg="1"/>
      <p:bldP spid="33" grpId="0" animBg="1"/>
      <p:bldP spid="34" grpId="0" animBg="1"/>
      <p:bldP spid="28" grpId="0" animBg="1"/>
      <p:bldP spid="3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2. 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grpSp>
        <p:nvGrpSpPr>
          <p:cNvPr id="3" name="Gruppieren 2"/>
          <p:cNvGrpSpPr/>
          <p:nvPr/>
        </p:nvGrpSpPr>
        <p:grpSpPr>
          <a:xfrm>
            <a:off x="1130635" y="2417897"/>
            <a:ext cx="10486740" cy="666289"/>
            <a:chOff x="1130635" y="2417897"/>
            <a:chExt cx="10486740" cy="666289"/>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des Widerspruchs.</a:t>
              </a:r>
              <a:endParaRPr lang="de-DE" sz="2000" dirty="0"/>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grpSp>
      <p:grpSp>
        <p:nvGrpSpPr>
          <p:cNvPr id="4" name="Gruppieren 3"/>
          <p:cNvGrpSpPr/>
          <p:nvPr/>
        </p:nvGrpSpPr>
        <p:grpSpPr>
          <a:xfrm>
            <a:off x="1130633" y="3155626"/>
            <a:ext cx="10486741" cy="666289"/>
            <a:chOff x="1130633" y="3155626"/>
            <a:chExt cx="10486741" cy="666289"/>
          </a:xfrm>
        </p:grpSpPr>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t>
              </a:r>
              <a:r>
                <a:rPr lang="de-DE" sz="2000" dirty="0"/>
                <a:t>Kostenschuldner ist der Antragsteller gem. § 22 Abs. 1 S. 1 GKG</a:t>
              </a:r>
              <a:r>
                <a:rPr lang="de-DE" sz="2000" dirty="0" smtClean="0"/>
                <a:t>.</a:t>
              </a:r>
              <a:endParaRPr lang="de-DE" sz="2000"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grpSp>
      <p:grpSp>
        <p:nvGrpSpPr>
          <p:cNvPr id="5" name="Gruppieren 4"/>
          <p:cNvGrpSpPr/>
          <p:nvPr/>
        </p:nvGrpSpPr>
        <p:grpSpPr>
          <a:xfrm>
            <a:off x="1125409" y="3861744"/>
            <a:ext cx="10494606" cy="1551233"/>
            <a:chOff x="1125409" y="3861744"/>
            <a:chExt cx="10494606" cy="1551233"/>
          </a:xfrm>
        </p:grpSpPr>
        <p:sp>
          <p:nvSpPr>
            <p:cNvPr id="16" name="Rectangle 1"/>
            <p:cNvSpPr>
              <a:spLocks noChangeArrowheads="1"/>
            </p:cNvSpPr>
            <p:nvPr/>
          </p:nvSpPr>
          <p:spPr bwMode="auto">
            <a:xfrm>
              <a:off x="1469036" y="4089538"/>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Gem</a:t>
              </a:r>
              <a:r>
                <a:rPr lang="de-DE" sz="2000" dirty="0"/>
                <a:t>. § 12 Abs. 3 S. 3 GKG  ist eine weitere Vorauszahlung, die „2. </a:t>
              </a:r>
              <a:r>
                <a:rPr lang="de-DE" sz="2000" dirty="0" smtClean="0"/>
                <a:t>	Gerichtskostenhälfte</a:t>
              </a:r>
              <a:r>
                <a:rPr lang="de-DE" sz="2000" dirty="0"/>
                <a:t>“, </a:t>
              </a:r>
              <a:r>
                <a:rPr lang="de-DE" sz="2000" dirty="0" smtClean="0"/>
                <a:t>mit Kostennachricht </a:t>
              </a:r>
              <a:r>
                <a:rPr lang="de-DE" sz="2000" dirty="0"/>
                <a:t>gem. § 26 </a:t>
              </a:r>
              <a:r>
                <a:rPr lang="de-DE" sz="2000" dirty="0" err="1"/>
                <a:t>KostVfg</a:t>
              </a:r>
              <a:r>
                <a:rPr lang="de-DE" sz="2000" dirty="0"/>
                <a:t> zu erfordern. Sie wird </a:t>
              </a:r>
              <a:r>
                <a:rPr lang="de-DE" sz="2000" dirty="0" smtClean="0"/>
                <a:t>	ebenfalls </a:t>
              </a:r>
              <a:r>
                <a:rPr lang="de-DE" sz="2000" dirty="0"/>
                <a:t>gem. </a:t>
              </a:r>
              <a:r>
                <a:rPr lang="de-DE" sz="2000" dirty="0" smtClean="0"/>
                <a:t>§§ </a:t>
              </a:r>
              <a:r>
                <a:rPr lang="de-DE" sz="2000" dirty="0"/>
                <a:t>4 Abs. 2, 15 Abs. 1 und 26 </a:t>
              </a:r>
              <a:r>
                <a:rPr lang="de-DE" sz="2000" dirty="0" smtClean="0"/>
                <a:t> </a:t>
              </a:r>
              <a:r>
                <a:rPr lang="de-DE" sz="2000" dirty="0"/>
                <a:t>Abs. 1 + 6 </a:t>
              </a:r>
              <a:r>
                <a:rPr lang="de-DE" sz="2000" dirty="0" err="1"/>
                <a:t>KostVfg</a:t>
              </a:r>
              <a:r>
                <a:rPr lang="de-DE" sz="2000" dirty="0"/>
                <a:t> über den </a:t>
              </a:r>
              <a:r>
                <a:rPr lang="de-DE" sz="2000" dirty="0" smtClean="0"/>
                <a:t>	Prozessbevollmächtigten der Antragstellerin </a:t>
              </a:r>
              <a:r>
                <a:rPr lang="de-DE" sz="2000" dirty="0"/>
                <a:t>erfordert.</a:t>
              </a:r>
            </a:p>
          </p:txBody>
        </p:sp>
        <p:sp>
          <p:nvSpPr>
            <p:cNvPr id="14" name="Flussdiagramm: Verbinder 13"/>
            <p:cNvSpPr/>
            <p:nvPr/>
          </p:nvSpPr>
          <p:spPr>
            <a:xfrm>
              <a:off x="1125409" y="3861744"/>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grpSp>
    </p:spTree>
    <p:extLst>
      <p:ext uri="{BB962C8B-B14F-4D97-AF65-F5344CB8AC3E}">
        <p14:creationId xmlns:p14="http://schemas.microsoft.com/office/powerpoint/2010/main" val="389184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263061448"/>
              </p:ext>
            </p:extLst>
          </p:nvPr>
        </p:nvGraphicFramePr>
        <p:xfrm>
          <a:off x="1469034" y="2062425"/>
          <a:ext cx="10148341" cy="246307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126191">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Kläger/Beklagter</a:t>
                      </a:r>
                    </a:p>
                    <a:p>
                      <a:pPr>
                        <a:lnSpc>
                          <a:spcPct val="107000"/>
                        </a:lnSpc>
                        <a:spcAft>
                          <a:spcPts val="0"/>
                        </a:spcAft>
                      </a:pPr>
                      <a:endParaRPr lang="de-DE"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158533">
                <a:tc>
                  <a:txBody>
                    <a:bodyPr/>
                    <a:lstStyle/>
                    <a:p>
                      <a:pPr>
                        <a:lnSpc>
                          <a:spcPct val="107000"/>
                        </a:lnSpc>
                        <a:spcAft>
                          <a:spcPts val="0"/>
                        </a:spcAft>
                      </a:pPr>
                      <a:r>
                        <a:rPr lang="de-DE" sz="1600" dirty="0" smtClean="0">
                          <a:solidFill>
                            <a:schemeClr val="accent6">
                              <a:lumMod val="75000"/>
                            </a:schemeClr>
                          </a:solidFill>
                          <a:effectLst/>
                        </a:rPr>
                        <a:t>       </a:t>
                      </a: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KR-Klageerweiterung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3" y="3523846"/>
            <a:ext cx="2288539" cy="96530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1.550,00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086659" y="3413636"/>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294,00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voll /keine </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3" y="4513899"/>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540494"/>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294,00</a:t>
            </a:r>
            <a:endParaRPr lang="de-DE" b="1" dirty="0">
              <a:solidFill>
                <a:schemeClr val="tx1"/>
              </a:solidFill>
            </a:endParaRPr>
          </a:p>
        </p:txBody>
      </p:sp>
      <p:sp>
        <p:nvSpPr>
          <p:cNvPr id="18" name="Gefaltete Ecke 17"/>
          <p:cNvSpPr/>
          <p:nvPr/>
        </p:nvSpPr>
        <p:spPr>
          <a:xfrm rot="21271376">
            <a:off x="10155100" y="3501705"/>
            <a:ext cx="1599712" cy="159409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dirty="0" smtClean="0">
              <a:solidFill>
                <a:schemeClr val="tx1"/>
              </a:solidFill>
              <a:latin typeface="MV Boli" panose="02000500030200090000" pitchFamily="2" charset="0"/>
              <a:cs typeface="MV Boli" panose="02000500030200090000" pitchFamily="2" charset="0"/>
            </a:endParaRPr>
          </a:p>
          <a:p>
            <a:pPr algn="ctr"/>
            <a:r>
              <a:rPr lang="de-DE" sz="2400" dirty="0" smtClean="0">
                <a:solidFill>
                  <a:schemeClr val="tx1"/>
                </a:solidFill>
                <a:latin typeface="MV Boli" panose="02000500030200090000" pitchFamily="2" charset="0"/>
                <a:cs typeface="MV Boli" panose="02000500030200090000" pitchFamily="2" charset="0"/>
              </a:rPr>
              <a:t>1000</a:t>
            </a:r>
          </a:p>
          <a:p>
            <a:pPr algn="ctr"/>
            <a:r>
              <a:rPr lang="de-DE" sz="2400" dirty="0" smtClean="0">
                <a:solidFill>
                  <a:schemeClr val="tx1"/>
                </a:solidFill>
                <a:latin typeface="MV Boli" panose="02000500030200090000" pitchFamily="2" charset="0"/>
                <a:cs typeface="MV Boli" panose="02000500030200090000" pitchFamily="2" charset="0"/>
              </a:rPr>
              <a:t>+ 550 =</a:t>
            </a:r>
          </a:p>
          <a:p>
            <a:pPr algn="ctr"/>
            <a:r>
              <a:rPr lang="de-DE" sz="2400" dirty="0" smtClean="0">
                <a:solidFill>
                  <a:schemeClr val="tx1"/>
                </a:solidFill>
                <a:latin typeface="MV Boli" panose="02000500030200090000" pitchFamily="2" charset="0"/>
                <a:cs typeface="MV Boli" panose="02000500030200090000" pitchFamily="2" charset="0"/>
              </a:rPr>
              <a:t>1550</a:t>
            </a:r>
          </a:p>
        </p:txBody>
      </p:sp>
      <p:sp>
        <p:nvSpPr>
          <p:cNvPr id="19" name="Rechteck 18"/>
          <p:cNvSpPr/>
          <p:nvPr/>
        </p:nvSpPr>
        <p:spPr>
          <a:xfrm>
            <a:off x="2583263" y="5021985"/>
            <a:ext cx="2003258" cy="5166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Bereits gezahlt:</a:t>
            </a:r>
            <a:endParaRPr lang="de-DE" sz="1400" dirty="0">
              <a:solidFill>
                <a:schemeClr val="tx1"/>
              </a:solidFill>
            </a:endParaRPr>
          </a:p>
        </p:txBody>
      </p:sp>
      <p:sp>
        <p:nvSpPr>
          <p:cNvPr id="20" name="Rechteck 19"/>
          <p:cNvSpPr/>
          <p:nvPr/>
        </p:nvSpPr>
        <p:spPr>
          <a:xfrm>
            <a:off x="6436594" y="5072120"/>
            <a:ext cx="2017858" cy="51663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174,00</a:t>
            </a:r>
            <a:endParaRPr lang="de-DE" b="1" dirty="0">
              <a:solidFill>
                <a:schemeClr val="tx1"/>
              </a:solidFill>
            </a:endParaRPr>
          </a:p>
        </p:txBody>
      </p:sp>
      <p:sp>
        <p:nvSpPr>
          <p:cNvPr id="21" name="Rechteck 20"/>
          <p:cNvSpPr/>
          <p:nvPr/>
        </p:nvSpPr>
        <p:spPr>
          <a:xfrm>
            <a:off x="2583263" y="55297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22" name="Rechteck 21"/>
          <p:cNvSpPr/>
          <p:nvPr/>
        </p:nvSpPr>
        <p:spPr>
          <a:xfrm>
            <a:off x="6436594" y="5609938"/>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120,00</a:t>
            </a:r>
            <a:endParaRPr lang="de-DE" b="1" dirty="0">
              <a:solidFill>
                <a:schemeClr val="tx1"/>
              </a:solidFill>
            </a:endParaRPr>
          </a:p>
        </p:txBody>
      </p:sp>
      <p:sp>
        <p:nvSpPr>
          <p:cNvPr id="23" name="Abgerundetes Rechteck 22"/>
          <p:cNvSpPr/>
          <p:nvPr/>
        </p:nvSpPr>
        <p:spPr>
          <a:xfrm>
            <a:off x="1621436" y="2612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06393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p:cTn id="61" dur="1000" fill="hold"/>
                                        <p:tgtEl>
                                          <p:spTgt spid="18"/>
                                        </p:tgtEl>
                                        <p:attrNameLst>
                                          <p:attrName>ppt_w</p:attrName>
                                        </p:attrNameLst>
                                      </p:cBhvr>
                                      <p:tavLst>
                                        <p:tav tm="0">
                                          <p:val>
                                            <p:fltVal val="0"/>
                                          </p:val>
                                        </p:tav>
                                        <p:tav tm="100000">
                                          <p:val>
                                            <p:strVal val="#ppt_w"/>
                                          </p:val>
                                        </p:tav>
                                      </p:tavLst>
                                    </p:anim>
                                    <p:anim calcmode="lin" valueType="num">
                                      <p:cBhvr>
                                        <p:cTn id="62" dur="1000" fill="hold"/>
                                        <p:tgtEl>
                                          <p:spTgt spid="18"/>
                                        </p:tgtEl>
                                        <p:attrNameLst>
                                          <p:attrName>ppt_h</p:attrName>
                                        </p:attrNameLst>
                                      </p:cBhvr>
                                      <p:tavLst>
                                        <p:tav tm="0">
                                          <p:val>
                                            <p:fltVal val="0"/>
                                          </p:val>
                                        </p:tav>
                                        <p:tav tm="100000">
                                          <p:val>
                                            <p:strVal val="#ppt_h"/>
                                          </p:val>
                                        </p:tav>
                                      </p:tavLst>
                                    </p:anim>
                                    <p:anim calcmode="lin" valueType="num">
                                      <p:cBhvr>
                                        <p:cTn id="63" dur="1000" fill="hold"/>
                                        <p:tgtEl>
                                          <p:spTgt spid="18"/>
                                        </p:tgtEl>
                                        <p:attrNameLst>
                                          <p:attrName>style.rotation</p:attrName>
                                        </p:attrNameLst>
                                      </p:cBhvr>
                                      <p:tavLst>
                                        <p:tav tm="0">
                                          <p:val>
                                            <p:fltVal val="90"/>
                                          </p:val>
                                        </p:tav>
                                        <p:tav tm="100000">
                                          <p:val>
                                            <p:fltVal val="0"/>
                                          </p:val>
                                        </p:tav>
                                      </p:tavLst>
                                    </p:anim>
                                    <p:animEffect transition="in" filter="fade">
                                      <p:cBhvr>
                                        <p:cTn id="64" dur="1000"/>
                                        <p:tgtEl>
                                          <p:spTgt spid="18"/>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9"/>
                                        </p:tgtEl>
                                        <p:attrNameLst>
                                          <p:attrName>style.visibility</p:attrName>
                                        </p:attrNameLst>
                                      </p:cBhvr>
                                      <p:to>
                                        <p:strVal val="visible"/>
                                      </p:to>
                                    </p:set>
                                    <p:anim calcmode="lin" valueType="num">
                                      <p:cBhvr additive="base">
                                        <p:cTn id="69" dur="500" fill="hold"/>
                                        <p:tgtEl>
                                          <p:spTgt spid="19"/>
                                        </p:tgtEl>
                                        <p:attrNameLst>
                                          <p:attrName>ppt_x</p:attrName>
                                        </p:attrNameLst>
                                      </p:cBhvr>
                                      <p:tavLst>
                                        <p:tav tm="0">
                                          <p:val>
                                            <p:strVal val="#ppt_x"/>
                                          </p:val>
                                        </p:tav>
                                        <p:tav tm="100000">
                                          <p:val>
                                            <p:strVal val="#ppt_x"/>
                                          </p:val>
                                        </p:tav>
                                      </p:tavLst>
                                    </p:anim>
                                    <p:anim calcmode="lin" valueType="num">
                                      <p:cBhvr additive="base">
                                        <p:cTn id="7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20"/>
                                        </p:tgtEl>
                                        <p:attrNameLst>
                                          <p:attrName>style.visibility</p:attrName>
                                        </p:attrNameLst>
                                      </p:cBhvr>
                                      <p:to>
                                        <p:strVal val="visible"/>
                                      </p:to>
                                    </p:set>
                                    <p:anim calcmode="lin" valueType="num">
                                      <p:cBhvr additive="base">
                                        <p:cTn id="75" dur="500" fill="hold"/>
                                        <p:tgtEl>
                                          <p:spTgt spid="20"/>
                                        </p:tgtEl>
                                        <p:attrNameLst>
                                          <p:attrName>ppt_x</p:attrName>
                                        </p:attrNameLst>
                                      </p:cBhvr>
                                      <p:tavLst>
                                        <p:tav tm="0">
                                          <p:val>
                                            <p:strVal val="#ppt_x"/>
                                          </p:val>
                                        </p:tav>
                                        <p:tav tm="100000">
                                          <p:val>
                                            <p:strVal val="#ppt_x"/>
                                          </p:val>
                                        </p:tav>
                                      </p:tavLst>
                                    </p:anim>
                                    <p:anim calcmode="lin" valueType="num">
                                      <p:cBhvr additive="base">
                                        <p:cTn id="7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1"/>
                                        </p:tgtEl>
                                        <p:attrNameLst>
                                          <p:attrName>style.visibility</p:attrName>
                                        </p:attrNameLst>
                                      </p:cBhvr>
                                      <p:to>
                                        <p:strVal val="visible"/>
                                      </p:to>
                                    </p:set>
                                    <p:anim calcmode="lin" valueType="num">
                                      <p:cBhvr additive="base">
                                        <p:cTn id="81" dur="500" fill="hold"/>
                                        <p:tgtEl>
                                          <p:spTgt spid="21"/>
                                        </p:tgtEl>
                                        <p:attrNameLst>
                                          <p:attrName>ppt_x</p:attrName>
                                        </p:attrNameLst>
                                      </p:cBhvr>
                                      <p:tavLst>
                                        <p:tav tm="0">
                                          <p:val>
                                            <p:strVal val="#ppt_x"/>
                                          </p:val>
                                        </p:tav>
                                        <p:tav tm="100000">
                                          <p:val>
                                            <p:strVal val="#ppt_x"/>
                                          </p:val>
                                        </p:tav>
                                      </p:tavLst>
                                    </p:anim>
                                    <p:anim calcmode="lin" valueType="num">
                                      <p:cBhvr additive="base">
                                        <p:cTn id="8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22"/>
                                        </p:tgtEl>
                                        <p:attrNameLst>
                                          <p:attrName>style.visibility</p:attrName>
                                        </p:attrNameLst>
                                      </p:cBhvr>
                                      <p:to>
                                        <p:strVal val="visible"/>
                                      </p:to>
                                    </p:set>
                                    <p:anim calcmode="lin" valueType="num">
                                      <p:cBhvr additive="base">
                                        <p:cTn id="87" dur="500" fill="hold"/>
                                        <p:tgtEl>
                                          <p:spTgt spid="22"/>
                                        </p:tgtEl>
                                        <p:attrNameLst>
                                          <p:attrName>ppt_x</p:attrName>
                                        </p:attrNameLst>
                                      </p:cBhvr>
                                      <p:tavLst>
                                        <p:tav tm="0">
                                          <p:val>
                                            <p:strVal val="#ppt_x"/>
                                          </p:val>
                                        </p:tav>
                                        <p:tav tm="100000">
                                          <p:val>
                                            <p:strVal val="#ppt_x"/>
                                          </p:val>
                                        </p:tav>
                                      </p:tavLst>
                                    </p:anim>
                                    <p:anim calcmode="lin" valueType="num">
                                      <p:cBhvr additive="base">
                                        <p:cTn id="8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P spid="18" grpId="0" animBg="1"/>
      <p:bldP spid="19" grpId="0" animBg="1"/>
      <p:bldP spid="20" grpId="0" animBg="1"/>
      <p:bldP spid="21" grpId="0" animBg="1"/>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KR-Klageerweiterung</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grpSp>
        <p:nvGrpSpPr>
          <p:cNvPr id="3" name="Gruppieren 2"/>
          <p:cNvGrpSpPr/>
          <p:nvPr/>
        </p:nvGrpSpPr>
        <p:grpSpPr>
          <a:xfrm>
            <a:off x="1130635" y="2417897"/>
            <a:ext cx="10486740" cy="666289"/>
            <a:chOff x="1130635" y="2417897"/>
            <a:chExt cx="10486740" cy="666289"/>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Klageerweiterung </a:t>
              </a:r>
              <a:r>
                <a:rPr lang="de-DE" sz="2000" dirty="0" smtClean="0"/>
                <a:t>ein.</a:t>
              </a:r>
              <a:endParaRPr lang="de-DE" sz="2000" dirty="0"/>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grpSp>
      <p:grpSp>
        <p:nvGrpSpPr>
          <p:cNvPr id="4" name="Gruppieren 3"/>
          <p:cNvGrpSpPr/>
          <p:nvPr/>
        </p:nvGrpSpPr>
        <p:grpSpPr>
          <a:xfrm>
            <a:off x="1130633" y="3155626"/>
            <a:ext cx="10486741" cy="666289"/>
            <a:chOff x="1130633" y="3155626"/>
            <a:chExt cx="10486741" cy="666289"/>
          </a:xfrm>
        </p:grpSpPr>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die  </a:t>
              </a:r>
              <a:r>
                <a:rPr lang="de-DE" sz="2000" dirty="0" smtClean="0">
                  <a:solidFill>
                    <a:srgbClr val="C00000"/>
                  </a:solidFill>
                </a:rPr>
                <a:t>Klägerin </a:t>
              </a:r>
              <a:r>
                <a:rPr lang="de-DE" sz="2000" dirty="0" smtClean="0"/>
                <a:t> gem. § 22 Abs. 1 Satz 1 GKG</a:t>
              </a:r>
              <a:endParaRPr lang="de-DE" sz="2000"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grpSp>
      <p:grpSp>
        <p:nvGrpSpPr>
          <p:cNvPr id="5" name="Gruppieren 4"/>
          <p:cNvGrpSpPr/>
          <p:nvPr/>
        </p:nvGrpSpPr>
        <p:grpSpPr>
          <a:xfrm>
            <a:off x="1130633" y="3893355"/>
            <a:ext cx="10486735" cy="1540143"/>
            <a:chOff x="1130633" y="3893355"/>
            <a:chExt cx="10486735" cy="1540143"/>
          </a:xfrm>
        </p:grpSpPr>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120,00 </a:t>
              </a:r>
              <a:r>
                <a:rPr lang="de-DE" sz="2000" dirty="0"/>
                <a:t>EUR zu fordern. Sie wird gem. §§ 4 Abs. 2, 15 Abs. 1 und 26 Abs. 1 + 6 </a:t>
              </a:r>
              <a:r>
                <a:rPr lang="de-DE" sz="2000" dirty="0" err="1"/>
                <a:t>KostVfg</a:t>
              </a:r>
              <a:r>
                <a:rPr lang="de-DE" sz="2000" dirty="0"/>
                <a:t> über den Prozessbevollmächtigten </a:t>
              </a:r>
              <a:r>
                <a:rPr lang="de-DE" sz="2000" dirty="0" smtClean="0"/>
                <a:t>der Klägerin </a:t>
              </a:r>
              <a:r>
                <a:rPr lang="de-DE" sz="2000" dirty="0"/>
                <a:t>erfordert.</a:t>
              </a:r>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grpSp>
    </p:spTree>
    <p:extLst>
      <p:ext uri="{BB962C8B-B14F-4D97-AF65-F5344CB8AC3E}">
        <p14:creationId xmlns:p14="http://schemas.microsoft.com/office/powerpoint/2010/main" val="100478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5" y="700423"/>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 Schlusskostenrechnung</a:t>
            </a:r>
            <a:endParaRPr lang="de-DE" sz="2000" b="1" dirty="0">
              <a:solidFill>
                <a:schemeClr val="tx1"/>
              </a:solidFill>
            </a:endParaRPr>
          </a:p>
        </p:txBody>
      </p:sp>
      <p:graphicFrame>
        <p:nvGraphicFramePr>
          <p:cNvPr id="5" name="Tabelle 4"/>
          <p:cNvGraphicFramePr>
            <a:graphicFrameLocks noGrp="1"/>
          </p:cNvGraphicFramePr>
          <p:nvPr>
            <p:extLst>
              <p:ext uri="{D42A27DB-BD31-4B8C-83A1-F6EECF244321}">
                <p14:modId xmlns:p14="http://schemas.microsoft.com/office/powerpoint/2010/main" val="1764998308"/>
              </p:ext>
            </p:extLst>
          </p:nvPr>
        </p:nvGraphicFramePr>
        <p:xfrm>
          <a:off x="1467765" y="1380484"/>
          <a:ext cx="10150879" cy="4418667"/>
        </p:xfrm>
        <a:graphic>
          <a:graphicData uri="http://schemas.openxmlformats.org/drawingml/2006/table">
            <a:tbl>
              <a:tblPr firstRow="1" firstCol="1" bandRow="1">
                <a:tableStyleId>{5C22544A-7EE6-4342-B048-85BDC9FD1C3A}</a:tableStyleId>
              </a:tblPr>
              <a:tblGrid>
                <a:gridCol w="1006881">
                  <a:extLst>
                    <a:ext uri="{9D8B030D-6E8A-4147-A177-3AD203B41FA5}">
                      <a16:colId xmlns:a16="http://schemas.microsoft.com/office/drawing/2014/main" val="3186664314"/>
                    </a:ext>
                  </a:extLst>
                </a:gridCol>
                <a:gridCol w="1993692">
                  <a:extLst>
                    <a:ext uri="{9D8B030D-6E8A-4147-A177-3AD203B41FA5}">
                      <a16:colId xmlns:a16="http://schemas.microsoft.com/office/drawing/2014/main" val="3164974163"/>
                    </a:ext>
                  </a:extLst>
                </a:gridCol>
                <a:gridCol w="1828800">
                  <a:extLst>
                    <a:ext uri="{9D8B030D-6E8A-4147-A177-3AD203B41FA5}">
                      <a16:colId xmlns:a16="http://schemas.microsoft.com/office/drawing/2014/main" val="540794854"/>
                    </a:ext>
                  </a:extLst>
                </a:gridCol>
                <a:gridCol w="2053652">
                  <a:extLst>
                    <a:ext uri="{9D8B030D-6E8A-4147-A177-3AD203B41FA5}">
                      <a16:colId xmlns:a16="http://schemas.microsoft.com/office/drawing/2014/main" val="386674676"/>
                    </a:ext>
                  </a:extLst>
                </a:gridCol>
                <a:gridCol w="1753849">
                  <a:extLst>
                    <a:ext uri="{9D8B030D-6E8A-4147-A177-3AD203B41FA5}">
                      <a16:colId xmlns:a16="http://schemas.microsoft.com/office/drawing/2014/main" val="4117031524"/>
                    </a:ext>
                  </a:extLst>
                </a:gridCol>
                <a:gridCol w="1514005">
                  <a:extLst>
                    <a:ext uri="{9D8B030D-6E8A-4147-A177-3AD203B41FA5}">
                      <a16:colId xmlns:a16="http://schemas.microsoft.com/office/drawing/2014/main" val="3313305969"/>
                    </a:ext>
                  </a:extLst>
                </a:gridCol>
              </a:tblGrid>
              <a:tr h="1202737">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smtClean="0">
                          <a:solidFill>
                            <a:schemeClr val="tx1"/>
                          </a:solidFill>
                          <a:effectLst/>
                        </a:rPr>
                        <a:t>Mithaft</a:t>
                      </a:r>
                      <a:r>
                        <a:rPr lang="de-DE" sz="2000" dirty="0" smtClean="0">
                          <a:solidFill>
                            <a:schemeClr val="tx1"/>
                          </a:solidFill>
                          <a:effectLst/>
                        </a:rPr>
                        <a:t> </a:t>
                      </a:r>
                    </a:p>
                    <a:p>
                      <a:pPr>
                        <a:lnSpc>
                          <a:spcPct val="107000"/>
                        </a:lnSpc>
                        <a:spcAft>
                          <a:spcPts val="0"/>
                        </a:spcAft>
                      </a:pPr>
                      <a:r>
                        <a:rPr lang="de-DE" sz="2000" dirty="0" smtClean="0">
                          <a:solidFill>
                            <a:schemeClr val="tx1"/>
                          </a:solidFill>
                          <a:effectLst/>
                        </a:rPr>
                        <a:t>Kläger</a:t>
                      </a:r>
                    </a:p>
                    <a:p>
                      <a:pPr>
                        <a:lnSpc>
                          <a:spcPct val="107000"/>
                        </a:lnSpc>
                        <a:spcAft>
                          <a:spcPts val="0"/>
                        </a:spcAft>
                      </a:pPr>
                      <a:endParaRPr lang="de-DE"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Mithaft</a:t>
                      </a:r>
                      <a:endParaRPr lang="de-DE" sz="2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e-DE" sz="2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Beklagter</a:t>
                      </a:r>
                    </a:p>
                  </a:txBody>
                  <a:tcPr marL="68580" marR="68580" marT="0" marB="0">
                    <a:solidFill>
                      <a:schemeClr val="bg1">
                        <a:lumMod val="85000"/>
                      </a:schemeClr>
                    </a:solidFill>
                  </a:tcPr>
                </a:tc>
                <a:extLst>
                  <a:ext uri="{0D108BD9-81ED-4DB2-BD59-A6C34878D82A}">
                    <a16:rowId xmlns:a16="http://schemas.microsoft.com/office/drawing/2014/main" val="776858955"/>
                  </a:ext>
                </a:extLst>
              </a:tr>
              <a:tr h="601466">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r h="657050">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866465287"/>
                  </a:ext>
                </a:extLst>
              </a:tr>
              <a:tr h="59324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2816990574"/>
                  </a:ext>
                </a:extLst>
              </a:tr>
              <a:tr h="820142">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54913311"/>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12</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69584" y="3105924"/>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1100</a:t>
            </a:r>
            <a:endParaRPr lang="de-DE" b="1" dirty="0">
              <a:solidFill>
                <a:schemeClr val="tx1"/>
              </a:solidFill>
            </a:endParaRPr>
          </a:p>
        </p:txBody>
      </p:sp>
      <p:sp>
        <p:nvSpPr>
          <p:cNvPr id="3" name="Rechteck 2"/>
          <p:cNvSpPr/>
          <p:nvPr/>
        </p:nvSpPr>
        <p:spPr>
          <a:xfrm>
            <a:off x="2542288" y="3104906"/>
            <a:ext cx="1780009" cy="3967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Calibri" panose="020F0502020204030204" pitchFamily="34" charset="0"/>
                <a:cs typeface="Times New Roman" panose="02020603050405020304" pitchFamily="18" charset="0"/>
              </a:rPr>
              <a:t>Mahnverfahren</a:t>
            </a:r>
          </a:p>
          <a:p>
            <a:pPr algn="ctr"/>
            <a:r>
              <a:rPr lang="de-DE" sz="1400" b="1" dirty="0" smtClean="0">
                <a:solidFill>
                  <a:schemeClr val="tx1"/>
                </a:solidFill>
                <a:latin typeface="Calibri" panose="020F0502020204030204" pitchFamily="34" charset="0"/>
                <a:cs typeface="Times New Roman" panose="02020603050405020304" pitchFamily="18" charset="0"/>
              </a:rPr>
              <a:t>(0,5-fache Gebühr)</a:t>
            </a:r>
            <a:endParaRPr lang="de-DE" sz="1400" dirty="0">
              <a:solidFill>
                <a:schemeClr val="tx1"/>
              </a:solidFill>
            </a:endParaRPr>
          </a:p>
        </p:txBody>
      </p:sp>
      <p:sp>
        <p:nvSpPr>
          <p:cNvPr id="4" name="Rechteck 3"/>
          <p:cNvSpPr/>
          <p:nvPr/>
        </p:nvSpPr>
        <p:spPr>
          <a:xfrm>
            <a:off x="4777497" y="309597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1.000,00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067148" y="3163943"/>
            <a:ext cx="914400" cy="27306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36,00</a:t>
            </a:r>
            <a:endParaRPr lang="de-DE" b="1" dirty="0">
              <a:solidFill>
                <a:schemeClr val="tx1"/>
              </a:solidFill>
            </a:endParaRPr>
          </a:p>
        </p:txBody>
      </p:sp>
      <p:sp>
        <p:nvSpPr>
          <p:cNvPr id="13" name="Rechteck 12"/>
          <p:cNvSpPr/>
          <p:nvPr/>
        </p:nvSpPr>
        <p:spPr>
          <a:xfrm>
            <a:off x="8821783" y="3124879"/>
            <a:ext cx="1126803" cy="37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36,00 €</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hteck 13"/>
          <p:cNvSpPr/>
          <p:nvPr/>
        </p:nvSpPr>
        <p:spPr>
          <a:xfrm>
            <a:off x="1573946" y="3916473"/>
            <a:ext cx="821653" cy="317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15" name="Rechteck 14"/>
          <p:cNvSpPr/>
          <p:nvPr/>
        </p:nvSpPr>
        <p:spPr>
          <a:xfrm>
            <a:off x="2541013" y="3858621"/>
            <a:ext cx="1859380" cy="101344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0" b="1" dirty="0" smtClean="0">
              <a:solidFill>
                <a:schemeClr val="tx1"/>
              </a:solidFill>
              <a:latin typeface="Calibri" panose="020F0502020204030204" pitchFamily="34" charset="0"/>
              <a:cs typeface="Times New Roman" panose="02020603050405020304" pitchFamily="18" charset="0"/>
            </a:endParaRPr>
          </a:p>
          <a:p>
            <a:pPr algn="ctr"/>
            <a:r>
              <a:rPr lang="de-DE" sz="1400" b="1" dirty="0" smtClean="0">
                <a:solidFill>
                  <a:schemeClr val="tx1"/>
                </a:solidFill>
                <a:latin typeface="Calibri" panose="020F0502020204030204" pitchFamily="34" charset="0"/>
                <a:cs typeface="Times New Roman" panose="02020603050405020304" pitchFamily="18" charset="0"/>
              </a:rPr>
              <a:t>Verfahren im Allgemeinen</a:t>
            </a:r>
          </a:p>
          <a:p>
            <a:pPr algn="ctr"/>
            <a:r>
              <a:rPr lang="de-DE" sz="1400" b="1" dirty="0" smtClean="0">
                <a:solidFill>
                  <a:schemeClr val="tx1"/>
                </a:solidFill>
                <a:latin typeface="Calibri" panose="020F0502020204030204" pitchFamily="34" charset="0"/>
                <a:cs typeface="Times New Roman" panose="02020603050405020304" pitchFamily="18" charset="0"/>
              </a:rPr>
              <a:t>(3-fache Gebühr</a:t>
            </a:r>
            <a:r>
              <a:rPr lang="de-DE" sz="1400" b="1" dirty="0" smtClean="0">
                <a:solidFill>
                  <a:srgbClr val="FF0000"/>
                </a:solidFill>
                <a:latin typeface="Calibri" panose="020F0502020204030204" pitchFamily="34" charset="0"/>
                <a:cs typeface="Times New Roman" panose="02020603050405020304" pitchFamily="18" charset="0"/>
              </a:rPr>
              <a:t>-</a:t>
            </a:r>
            <a:r>
              <a:rPr lang="de-DE" sz="1400" b="1" dirty="0">
                <a:solidFill>
                  <a:srgbClr val="FF0000"/>
                </a:solidFill>
                <a:latin typeface="Calibri" panose="020F0502020204030204" pitchFamily="34" charset="0"/>
                <a:cs typeface="Times New Roman" panose="02020603050405020304" pitchFamily="18" charset="0"/>
              </a:rPr>
              <a:t>Anrechnung aus dem </a:t>
            </a:r>
            <a:r>
              <a:rPr lang="de-DE" sz="1400" b="1" dirty="0" smtClean="0">
                <a:solidFill>
                  <a:srgbClr val="FF0000"/>
                </a:solidFill>
                <a:latin typeface="Calibri" panose="020F0502020204030204" pitchFamily="34" charset="0"/>
                <a:cs typeface="Times New Roman" panose="02020603050405020304" pitchFamily="18" charset="0"/>
              </a:rPr>
              <a:t>Mahnverfahren</a:t>
            </a:r>
            <a:r>
              <a:rPr lang="de-DE" sz="1400" b="1" dirty="0" smtClean="0">
                <a:solidFill>
                  <a:schemeClr val="tx1"/>
                </a:solidFill>
                <a:latin typeface="Calibri" panose="020F0502020204030204" pitchFamily="34" charset="0"/>
                <a:cs typeface="Times New Roman" panose="02020603050405020304" pitchFamily="18" charset="0"/>
              </a:rPr>
              <a:t>)</a:t>
            </a:r>
            <a:endParaRPr lang="de-DE" sz="1400" dirty="0" smtClean="0">
              <a:solidFill>
                <a:schemeClr val="tx1"/>
              </a:solidFill>
            </a:endParaRPr>
          </a:p>
          <a:p>
            <a:pPr algn="ctr"/>
            <a:endParaRPr lang="de-DE" sz="1400" dirty="0">
              <a:solidFill>
                <a:schemeClr val="tx1"/>
              </a:solidFill>
            </a:endParaRPr>
          </a:p>
        </p:txBody>
      </p:sp>
      <p:sp>
        <p:nvSpPr>
          <p:cNvPr id="16" name="Rechteck 15"/>
          <p:cNvSpPr/>
          <p:nvPr/>
        </p:nvSpPr>
        <p:spPr>
          <a:xfrm>
            <a:off x="4805286" y="3812716"/>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1.550,00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hteck 16"/>
          <p:cNvSpPr/>
          <p:nvPr/>
        </p:nvSpPr>
        <p:spPr>
          <a:xfrm>
            <a:off x="6987826" y="3812716"/>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258,00</a:t>
            </a:r>
            <a:endParaRPr lang="de-DE" b="1" dirty="0">
              <a:solidFill>
                <a:schemeClr val="tx1"/>
              </a:solidFill>
            </a:endParaRPr>
          </a:p>
        </p:txBody>
      </p:sp>
      <p:sp>
        <p:nvSpPr>
          <p:cNvPr id="22" name="Rechteck 21"/>
          <p:cNvSpPr/>
          <p:nvPr/>
        </p:nvSpPr>
        <p:spPr>
          <a:xfrm>
            <a:off x="10308189" y="3143221"/>
            <a:ext cx="1126803" cy="37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3" name="Rechteck 22"/>
          <p:cNvSpPr/>
          <p:nvPr/>
        </p:nvSpPr>
        <p:spPr>
          <a:xfrm>
            <a:off x="8804578" y="3802519"/>
            <a:ext cx="1126803" cy="37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258,00 €</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7" name="Rechteck 36"/>
          <p:cNvSpPr/>
          <p:nvPr/>
        </p:nvSpPr>
        <p:spPr>
          <a:xfrm>
            <a:off x="6421193" y="4461535"/>
            <a:ext cx="1771861" cy="41053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a:solidFill>
                <a:schemeClr val="tx1"/>
              </a:solidFill>
            </a:endParaRPr>
          </a:p>
        </p:txBody>
      </p:sp>
      <p:sp>
        <p:nvSpPr>
          <p:cNvPr id="41" name="Gefaltete Ecke 40"/>
          <p:cNvSpPr/>
          <p:nvPr/>
        </p:nvSpPr>
        <p:spPr>
          <a:xfrm rot="21054758">
            <a:off x="8582549" y="4178351"/>
            <a:ext cx="1417283" cy="1362041"/>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258€=</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294€-36€</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42" name="Gefaltete Ecke 41"/>
          <p:cNvSpPr/>
          <p:nvPr/>
        </p:nvSpPr>
        <p:spPr>
          <a:xfrm>
            <a:off x="8697055" y="5380541"/>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Antrags-schuld =</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294 €…</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44" name="Abgerundetes Rechteck 43"/>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47" name="Rechteck 46"/>
          <p:cNvSpPr/>
          <p:nvPr/>
        </p:nvSpPr>
        <p:spPr>
          <a:xfrm>
            <a:off x="2439748" y="5897785"/>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a:solidFill>
                  <a:schemeClr val="tx1"/>
                </a:solidFill>
              </a:rPr>
              <a:t>Gesamtkosten des Verfahrens</a:t>
            </a:r>
            <a:endParaRPr lang="de-DE" sz="1400" dirty="0">
              <a:solidFill>
                <a:schemeClr val="tx1"/>
              </a:solidFill>
            </a:endParaRPr>
          </a:p>
        </p:txBody>
      </p:sp>
      <p:sp>
        <p:nvSpPr>
          <p:cNvPr id="48" name="Rechteck 47"/>
          <p:cNvSpPr/>
          <p:nvPr/>
        </p:nvSpPr>
        <p:spPr>
          <a:xfrm>
            <a:off x="6987826" y="5897785"/>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294,00</a:t>
            </a:r>
            <a:endParaRPr lang="de-DE" b="1" dirty="0">
              <a:solidFill>
                <a:schemeClr val="tx1"/>
              </a:solidFill>
            </a:endParaRPr>
          </a:p>
        </p:txBody>
      </p:sp>
      <p:sp>
        <p:nvSpPr>
          <p:cNvPr id="49" name="Rechteck 48"/>
          <p:cNvSpPr/>
          <p:nvPr/>
        </p:nvSpPr>
        <p:spPr>
          <a:xfrm>
            <a:off x="10331566" y="3817716"/>
            <a:ext cx="1126803" cy="37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2961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4">
                                            <p:txEl>
                                              <p:pRg st="0" end="0"/>
                                            </p:txEl>
                                          </p:spTgt>
                                        </p:tgtEl>
                                        <p:attrNameLst>
                                          <p:attrName>style.visibility</p:attrName>
                                        </p:attrNameLst>
                                      </p:cBhvr>
                                      <p:to>
                                        <p:strVal val="visible"/>
                                      </p:to>
                                    </p:set>
                                    <p:anim calcmode="lin" valueType="num">
                                      <p:cBhvr additive="base">
                                        <p:cTn id="3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2">
                                            <p:txEl>
                                              <p:pRg st="0" end="0"/>
                                            </p:txEl>
                                          </p:spTgt>
                                        </p:tgtEl>
                                        <p:attrNameLst>
                                          <p:attrName>style.visibility</p:attrName>
                                        </p:attrNameLst>
                                      </p:cBhvr>
                                      <p:to>
                                        <p:strVal val="visible"/>
                                      </p:to>
                                    </p:set>
                                    <p:anim calcmode="lin" valueType="num">
                                      <p:cBhvr additive="base">
                                        <p:cTn id="45"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ppt_x"/>
                                          </p:val>
                                        </p:tav>
                                        <p:tav tm="100000">
                                          <p:val>
                                            <p:strVal val="#ppt_x"/>
                                          </p:val>
                                        </p:tav>
                                      </p:tavLst>
                                    </p:anim>
                                    <p:anim calcmode="lin" valueType="num">
                                      <p:cBhvr additive="base">
                                        <p:cTn id="5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anim calcmode="lin" valueType="num">
                                      <p:cBhvr additive="base">
                                        <p:cTn id="57" dur="500" fill="hold"/>
                                        <p:tgtEl>
                                          <p:spTgt spid="22"/>
                                        </p:tgtEl>
                                        <p:attrNameLst>
                                          <p:attrName>ppt_x</p:attrName>
                                        </p:attrNameLst>
                                      </p:cBhvr>
                                      <p:tavLst>
                                        <p:tav tm="0">
                                          <p:val>
                                            <p:strVal val="#ppt_x"/>
                                          </p:val>
                                        </p:tav>
                                        <p:tav tm="100000">
                                          <p:val>
                                            <p:strVal val="#ppt_x"/>
                                          </p:val>
                                        </p:tav>
                                      </p:tavLst>
                                    </p:anim>
                                    <p:anim calcmode="lin" valueType="num">
                                      <p:cBhvr additive="base">
                                        <p:cTn id="5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additive="base">
                                        <p:cTn id="63" dur="500" fill="hold"/>
                                        <p:tgtEl>
                                          <p:spTgt spid="14"/>
                                        </p:tgtEl>
                                        <p:attrNameLst>
                                          <p:attrName>ppt_x</p:attrName>
                                        </p:attrNameLst>
                                      </p:cBhvr>
                                      <p:tavLst>
                                        <p:tav tm="0">
                                          <p:val>
                                            <p:strVal val="#ppt_x"/>
                                          </p:val>
                                        </p:tav>
                                        <p:tav tm="100000">
                                          <p:val>
                                            <p:strVal val="#ppt_x"/>
                                          </p:val>
                                        </p:tav>
                                      </p:tavLst>
                                    </p:anim>
                                    <p:anim calcmode="lin" valueType="num">
                                      <p:cBhvr additive="base">
                                        <p:cTn id="6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5"/>
                                        </p:tgtEl>
                                        <p:attrNameLst>
                                          <p:attrName>style.visibility</p:attrName>
                                        </p:attrNameLst>
                                      </p:cBhvr>
                                      <p:to>
                                        <p:strVal val="visible"/>
                                      </p:to>
                                    </p:set>
                                    <p:anim calcmode="lin" valueType="num">
                                      <p:cBhvr additive="base">
                                        <p:cTn id="69" dur="500" fill="hold"/>
                                        <p:tgtEl>
                                          <p:spTgt spid="15"/>
                                        </p:tgtEl>
                                        <p:attrNameLst>
                                          <p:attrName>ppt_x</p:attrName>
                                        </p:attrNameLst>
                                      </p:cBhvr>
                                      <p:tavLst>
                                        <p:tav tm="0">
                                          <p:val>
                                            <p:strVal val="#ppt_x"/>
                                          </p:val>
                                        </p:tav>
                                        <p:tav tm="100000">
                                          <p:val>
                                            <p:strVal val="#ppt_x"/>
                                          </p:val>
                                        </p:tav>
                                      </p:tavLst>
                                    </p:anim>
                                    <p:anim calcmode="lin" valueType="num">
                                      <p:cBhvr additive="base">
                                        <p:cTn id="7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6"/>
                                        </p:tgtEl>
                                        <p:attrNameLst>
                                          <p:attrName>style.visibility</p:attrName>
                                        </p:attrNameLst>
                                      </p:cBhvr>
                                      <p:to>
                                        <p:strVal val="visible"/>
                                      </p:to>
                                    </p:set>
                                    <p:anim calcmode="lin" valueType="num">
                                      <p:cBhvr additive="base">
                                        <p:cTn id="75" dur="500" fill="hold"/>
                                        <p:tgtEl>
                                          <p:spTgt spid="16"/>
                                        </p:tgtEl>
                                        <p:attrNameLst>
                                          <p:attrName>ppt_x</p:attrName>
                                        </p:attrNameLst>
                                      </p:cBhvr>
                                      <p:tavLst>
                                        <p:tav tm="0">
                                          <p:val>
                                            <p:strVal val="#ppt_x"/>
                                          </p:val>
                                        </p:tav>
                                        <p:tav tm="100000">
                                          <p:val>
                                            <p:strVal val="#ppt_x"/>
                                          </p:val>
                                        </p:tav>
                                      </p:tavLst>
                                    </p:anim>
                                    <p:anim calcmode="lin" valueType="num">
                                      <p:cBhvr additive="base">
                                        <p:cTn id="7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additive="base">
                                        <p:cTn id="81" dur="500" fill="hold"/>
                                        <p:tgtEl>
                                          <p:spTgt spid="17"/>
                                        </p:tgtEl>
                                        <p:attrNameLst>
                                          <p:attrName>ppt_x</p:attrName>
                                        </p:attrNameLst>
                                      </p:cBhvr>
                                      <p:tavLst>
                                        <p:tav tm="0">
                                          <p:val>
                                            <p:strVal val="#ppt_x"/>
                                          </p:val>
                                        </p:tav>
                                        <p:tav tm="100000">
                                          <p:val>
                                            <p:strVal val="#ppt_x"/>
                                          </p:val>
                                        </p:tav>
                                      </p:tavLst>
                                    </p:anim>
                                    <p:anim calcmode="lin" valueType="num">
                                      <p:cBhvr additive="base">
                                        <p:cTn id="8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23"/>
                                        </p:tgtEl>
                                        <p:attrNameLst>
                                          <p:attrName>style.visibility</p:attrName>
                                        </p:attrNameLst>
                                      </p:cBhvr>
                                      <p:to>
                                        <p:strVal val="visible"/>
                                      </p:to>
                                    </p:set>
                                    <p:anim calcmode="lin" valueType="num">
                                      <p:cBhvr additive="base">
                                        <p:cTn id="87" dur="500" fill="hold"/>
                                        <p:tgtEl>
                                          <p:spTgt spid="23"/>
                                        </p:tgtEl>
                                        <p:attrNameLst>
                                          <p:attrName>ppt_x</p:attrName>
                                        </p:attrNameLst>
                                      </p:cBhvr>
                                      <p:tavLst>
                                        <p:tav tm="0">
                                          <p:val>
                                            <p:strVal val="#ppt_x"/>
                                          </p:val>
                                        </p:tav>
                                        <p:tav tm="100000">
                                          <p:val>
                                            <p:strVal val="#ppt_x"/>
                                          </p:val>
                                        </p:tav>
                                      </p:tavLst>
                                    </p:anim>
                                    <p:anim calcmode="lin" valueType="num">
                                      <p:cBhvr additive="base">
                                        <p:cTn id="8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49"/>
                                        </p:tgtEl>
                                        <p:attrNameLst>
                                          <p:attrName>style.visibility</p:attrName>
                                        </p:attrNameLst>
                                      </p:cBhvr>
                                      <p:to>
                                        <p:strVal val="visible"/>
                                      </p:to>
                                    </p:set>
                                    <p:anim calcmode="lin" valueType="num">
                                      <p:cBhvr additive="base">
                                        <p:cTn id="93" dur="500" fill="hold"/>
                                        <p:tgtEl>
                                          <p:spTgt spid="49"/>
                                        </p:tgtEl>
                                        <p:attrNameLst>
                                          <p:attrName>ppt_x</p:attrName>
                                        </p:attrNameLst>
                                      </p:cBhvr>
                                      <p:tavLst>
                                        <p:tav tm="0">
                                          <p:val>
                                            <p:strVal val="#ppt_x"/>
                                          </p:val>
                                        </p:tav>
                                        <p:tav tm="100000">
                                          <p:val>
                                            <p:strVal val="#ppt_x"/>
                                          </p:val>
                                        </p:tav>
                                      </p:tavLst>
                                    </p:anim>
                                    <p:anim calcmode="lin" valueType="num">
                                      <p:cBhvr additive="base">
                                        <p:cTn id="94"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53" presetClass="entr" presetSubtype="16" fill="hold" grpId="0" nodeType="clickEffect">
                                  <p:stCondLst>
                                    <p:cond delay="0"/>
                                  </p:stCondLst>
                                  <p:childTnLst>
                                    <p:set>
                                      <p:cBhvr>
                                        <p:cTn id="98" dur="1" fill="hold">
                                          <p:stCondLst>
                                            <p:cond delay="0"/>
                                          </p:stCondLst>
                                        </p:cTn>
                                        <p:tgtEl>
                                          <p:spTgt spid="41"/>
                                        </p:tgtEl>
                                        <p:attrNameLst>
                                          <p:attrName>style.visibility</p:attrName>
                                        </p:attrNameLst>
                                      </p:cBhvr>
                                      <p:to>
                                        <p:strVal val="visible"/>
                                      </p:to>
                                    </p:set>
                                    <p:anim calcmode="lin" valueType="num">
                                      <p:cBhvr>
                                        <p:cTn id="99" dur="500" fill="hold"/>
                                        <p:tgtEl>
                                          <p:spTgt spid="41"/>
                                        </p:tgtEl>
                                        <p:attrNameLst>
                                          <p:attrName>ppt_w</p:attrName>
                                        </p:attrNameLst>
                                      </p:cBhvr>
                                      <p:tavLst>
                                        <p:tav tm="0">
                                          <p:val>
                                            <p:fltVal val="0"/>
                                          </p:val>
                                        </p:tav>
                                        <p:tav tm="100000">
                                          <p:val>
                                            <p:strVal val="#ppt_w"/>
                                          </p:val>
                                        </p:tav>
                                      </p:tavLst>
                                    </p:anim>
                                    <p:anim calcmode="lin" valueType="num">
                                      <p:cBhvr>
                                        <p:cTn id="100" dur="500" fill="hold"/>
                                        <p:tgtEl>
                                          <p:spTgt spid="41"/>
                                        </p:tgtEl>
                                        <p:attrNameLst>
                                          <p:attrName>ppt_h</p:attrName>
                                        </p:attrNameLst>
                                      </p:cBhvr>
                                      <p:tavLst>
                                        <p:tav tm="0">
                                          <p:val>
                                            <p:fltVal val="0"/>
                                          </p:val>
                                        </p:tav>
                                        <p:tav tm="100000">
                                          <p:val>
                                            <p:strVal val="#ppt_h"/>
                                          </p:val>
                                        </p:tav>
                                      </p:tavLst>
                                    </p:anim>
                                    <p:animEffect transition="in" filter="fade">
                                      <p:cBhvr>
                                        <p:cTn id="101" dur="500"/>
                                        <p:tgtEl>
                                          <p:spTgt spid="41"/>
                                        </p:tgtEl>
                                      </p:cBhvr>
                                    </p:animEffect>
                                  </p:childTnLst>
                                </p:cTn>
                              </p:par>
                            </p:childTnLst>
                          </p:cTn>
                        </p:par>
                      </p:childTnLst>
                    </p:cTn>
                  </p:par>
                  <p:par>
                    <p:cTn id="102" fill="hold">
                      <p:stCondLst>
                        <p:cond delay="indefinite"/>
                      </p:stCondLst>
                      <p:childTnLst>
                        <p:par>
                          <p:cTn id="103" fill="hold">
                            <p:stCondLst>
                              <p:cond delay="0"/>
                            </p:stCondLst>
                            <p:childTnLst>
                              <p:par>
                                <p:cTn id="104" presetID="2" presetClass="entr" presetSubtype="4" fill="hold" grpId="0" nodeType="clickEffect">
                                  <p:stCondLst>
                                    <p:cond delay="0"/>
                                  </p:stCondLst>
                                  <p:childTnLst>
                                    <p:set>
                                      <p:cBhvr>
                                        <p:cTn id="105" dur="1" fill="hold">
                                          <p:stCondLst>
                                            <p:cond delay="0"/>
                                          </p:stCondLst>
                                        </p:cTn>
                                        <p:tgtEl>
                                          <p:spTgt spid="37"/>
                                        </p:tgtEl>
                                        <p:attrNameLst>
                                          <p:attrName>style.visibility</p:attrName>
                                        </p:attrNameLst>
                                      </p:cBhvr>
                                      <p:to>
                                        <p:strVal val="visible"/>
                                      </p:to>
                                    </p:set>
                                    <p:anim calcmode="lin" valueType="num">
                                      <p:cBhvr additive="base">
                                        <p:cTn id="106" dur="500" fill="hold"/>
                                        <p:tgtEl>
                                          <p:spTgt spid="37"/>
                                        </p:tgtEl>
                                        <p:attrNameLst>
                                          <p:attrName>ppt_x</p:attrName>
                                        </p:attrNameLst>
                                      </p:cBhvr>
                                      <p:tavLst>
                                        <p:tav tm="0">
                                          <p:val>
                                            <p:strVal val="#ppt_x"/>
                                          </p:val>
                                        </p:tav>
                                        <p:tav tm="100000">
                                          <p:val>
                                            <p:strVal val="#ppt_x"/>
                                          </p:val>
                                        </p:tav>
                                      </p:tavLst>
                                    </p:anim>
                                    <p:anim calcmode="lin" valueType="num">
                                      <p:cBhvr additive="base">
                                        <p:cTn id="107"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2" presetClass="entr" presetSubtype="4" fill="hold" grpId="0" nodeType="clickEffect">
                                  <p:stCondLst>
                                    <p:cond delay="0"/>
                                  </p:stCondLst>
                                  <p:childTnLst>
                                    <p:set>
                                      <p:cBhvr>
                                        <p:cTn id="111" dur="1" fill="hold">
                                          <p:stCondLst>
                                            <p:cond delay="0"/>
                                          </p:stCondLst>
                                        </p:cTn>
                                        <p:tgtEl>
                                          <p:spTgt spid="47"/>
                                        </p:tgtEl>
                                        <p:attrNameLst>
                                          <p:attrName>style.visibility</p:attrName>
                                        </p:attrNameLst>
                                      </p:cBhvr>
                                      <p:to>
                                        <p:strVal val="visible"/>
                                      </p:to>
                                    </p:set>
                                    <p:anim calcmode="lin" valueType="num">
                                      <p:cBhvr additive="base">
                                        <p:cTn id="112" dur="500" fill="hold"/>
                                        <p:tgtEl>
                                          <p:spTgt spid="47"/>
                                        </p:tgtEl>
                                        <p:attrNameLst>
                                          <p:attrName>ppt_x</p:attrName>
                                        </p:attrNameLst>
                                      </p:cBhvr>
                                      <p:tavLst>
                                        <p:tav tm="0">
                                          <p:val>
                                            <p:strVal val="#ppt_x"/>
                                          </p:val>
                                        </p:tav>
                                        <p:tav tm="100000">
                                          <p:val>
                                            <p:strVal val="#ppt_x"/>
                                          </p:val>
                                        </p:tav>
                                      </p:tavLst>
                                    </p:anim>
                                    <p:anim calcmode="lin" valueType="num">
                                      <p:cBhvr additive="base">
                                        <p:cTn id="113"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2" presetClass="entr" presetSubtype="4" fill="hold" grpId="0" nodeType="clickEffect">
                                  <p:stCondLst>
                                    <p:cond delay="0"/>
                                  </p:stCondLst>
                                  <p:childTnLst>
                                    <p:set>
                                      <p:cBhvr>
                                        <p:cTn id="117" dur="1" fill="hold">
                                          <p:stCondLst>
                                            <p:cond delay="0"/>
                                          </p:stCondLst>
                                        </p:cTn>
                                        <p:tgtEl>
                                          <p:spTgt spid="48"/>
                                        </p:tgtEl>
                                        <p:attrNameLst>
                                          <p:attrName>style.visibility</p:attrName>
                                        </p:attrNameLst>
                                      </p:cBhvr>
                                      <p:to>
                                        <p:strVal val="visible"/>
                                      </p:to>
                                    </p:set>
                                    <p:anim calcmode="lin" valueType="num">
                                      <p:cBhvr additive="base">
                                        <p:cTn id="118" dur="500" fill="hold"/>
                                        <p:tgtEl>
                                          <p:spTgt spid="48"/>
                                        </p:tgtEl>
                                        <p:attrNameLst>
                                          <p:attrName>ppt_x</p:attrName>
                                        </p:attrNameLst>
                                      </p:cBhvr>
                                      <p:tavLst>
                                        <p:tav tm="0">
                                          <p:val>
                                            <p:strVal val="#ppt_x"/>
                                          </p:val>
                                        </p:tav>
                                        <p:tav tm="100000">
                                          <p:val>
                                            <p:strVal val="#ppt_x"/>
                                          </p:val>
                                        </p:tav>
                                      </p:tavLst>
                                    </p:anim>
                                    <p:anim calcmode="lin" valueType="num">
                                      <p:cBhvr additive="base">
                                        <p:cTn id="119"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53" presetClass="entr" presetSubtype="16" fill="hold" grpId="0" nodeType="clickEffect">
                                  <p:stCondLst>
                                    <p:cond delay="0"/>
                                  </p:stCondLst>
                                  <p:childTnLst>
                                    <p:set>
                                      <p:cBhvr>
                                        <p:cTn id="123" dur="1" fill="hold">
                                          <p:stCondLst>
                                            <p:cond delay="0"/>
                                          </p:stCondLst>
                                        </p:cTn>
                                        <p:tgtEl>
                                          <p:spTgt spid="42"/>
                                        </p:tgtEl>
                                        <p:attrNameLst>
                                          <p:attrName>style.visibility</p:attrName>
                                        </p:attrNameLst>
                                      </p:cBhvr>
                                      <p:to>
                                        <p:strVal val="visible"/>
                                      </p:to>
                                    </p:set>
                                    <p:anim calcmode="lin" valueType="num">
                                      <p:cBhvr>
                                        <p:cTn id="124" dur="500" fill="hold"/>
                                        <p:tgtEl>
                                          <p:spTgt spid="42"/>
                                        </p:tgtEl>
                                        <p:attrNameLst>
                                          <p:attrName>ppt_w</p:attrName>
                                        </p:attrNameLst>
                                      </p:cBhvr>
                                      <p:tavLst>
                                        <p:tav tm="0">
                                          <p:val>
                                            <p:fltVal val="0"/>
                                          </p:val>
                                        </p:tav>
                                        <p:tav tm="100000">
                                          <p:val>
                                            <p:strVal val="#ppt_w"/>
                                          </p:val>
                                        </p:tav>
                                      </p:tavLst>
                                    </p:anim>
                                    <p:anim calcmode="lin" valueType="num">
                                      <p:cBhvr>
                                        <p:cTn id="125" dur="500" fill="hold"/>
                                        <p:tgtEl>
                                          <p:spTgt spid="42"/>
                                        </p:tgtEl>
                                        <p:attrNameLst>
                                          <p:attrName>ppt_h</p:attrName>
                                        </p:attrNameLst>
                                      </p:cBhvr>
                                      <p:tavLst>
                                        <p:tav tm="0">
                                          <p:val>
                                            <p:fltVal val="0"/>
                                          </p:val>
                                        </p:tav>
                                        <p:tav tm="100000">
                                          <p:val>
                                            <p:strVal val="#ppt_h"/>
                                          </p:val>
                                        </p:tav>
                                      </p:tavLst>
                                    </p:anim>
                                    <p:animEffect transition="in" filter="fade">
                                      <p:cBhvr>
                                        <p:cTn id="126"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4" grpId="0" animBg="1"/>
      <p:bldP spid="15" grpId="0" animBg="1"/>
      <p:bldP spid="16" grpId="0" animBg="1"/>
      <p:bldP spid="17" grpId="0" animBg="1"/>
      <p:bldP spid="22" grpId="0" animBg="1"/>
      <p:bldP spid="23" grpId="0" animBg="1"/>
      <p:bldP spid="37" grpId="0" animBg="1"/>
      <p:bldP spid="41" grpId="0" animBg="1"/>
      <p:bldP spid="42" grpId="0" animBg="1"/>
      <p:bldP spid="9" grpId="0" animBg="1"/>
      <p:bldP spid="47" grpId="0" animBg="1"/>
      <p:bldP spid="48" grpId="0" animBg="1"/>
      <p:bldP spid="4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100%		             = 294,00 EUR</a:t>
            </a:r>
            <a:endParaRPr lang="de-DE" dirty="0"/>
          </a:p>
        </p:txBody>
      </p:sp>
      <p:sp>
        <p:nvSpPr>
          <p:cNvPr id="13" name="Rectangle 1"/>
          <p:cNvSpPr>
            <a:spLocks noChangeArrowheads="1"/>
          </p:cNvSpPr>
          <p:nvPr/>
        </p:nvSpPr>
        <p:spPr bwMode="auto">
          <a:xfrm>
            <a:off x="3805072" y="256130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294 ,00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  0,00 EUR</a:t>
            </a:r>
            <a:endParaRPr lang="de-DE" dirty="0"/>
          </a:p>
        </p:txBody>
      </p:sp>
      <p:grpSp>
        <p:nvGrpSpPr>
          <p:cNvPr id="5" name="Gruppieren 4"/>
          <p:cNvGrpSpPr/>
          <p:nvPr/>
        </p:nvGrpSpPr>
        <p:grpSpPr>
          <a:xfrm>
            <a:off x="582577" y="3133049"/>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294,00 EUR</a:t>
              </a:r>
              <a:endParaRPr lang="de-DE" dirty="0"/>
            </a:p>
          </p:txBody>
        </p:sp>
      </p:grpSp>
      <p:grpSp>
        <p:nvGrpSpPr>
          <p:cNvPr id="26" name="Gruppieren 25"/>
          <p:cNvGrpSpPr/>
          <p:nvPr/>
        </p:nvGrpSpPr>
        <p:grpSpPr>
          <a:xfrm>
            <a:off x="581227" y="350230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294,00 EUR</a:t>
              </a:r>
              <a:endParaRPr lang="de-DE" dirty="0"/>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a:t>
              </a:r>
              <a:r>
                <a:rPr lang="de-DE" dirty="0"/>
                <a:t> </a:t>
              </a:r>
              <a:r>
                <a:rPr lang="de-DE" dirty="0" smtClean="0"/>
                <a:t>  0,00 EUR</a:t>
              </a:r>
              <a:endParaRPr lang="de-DE" dirty="0"/>
            </a:p>
          </p:txBody>
        </p:sp>
      </p:grpSp>
      <p:grpSp>
        <p:nvGrpSpPr>
          <p:cNvPr id="31" name="Gruppieren 30"/>
          <p:cNvGrpSpPr/>
          <p:nvPr/>
        </p:nvGrpSpPr>
        <p:grpSpPr>
          <a:xfrm>
            <a:off x="6896662" y="2263225"/>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294,00 EUR</a:t>
              </a:r>
              <a:endParaRPr lang="de-DE" dirty="0"/>
            </a:p>
          </p:txBody>
        </p:sp>
      </p:grpSp>
      <p:grpSp>
        <p:nvGrpSpPr>
          <p:cNvPr id="34" name="Gruppieren 33"/>
          <p:cNvGrpSpPr/>
          <p:nvPr/>
        </p:nvGrpSpPr>
        <p:grpSpPr>
          <a:xfrm>
            <a:off x="6921011" y="2874175"/>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019z</a:t>
            </a:r>
            <a:endParaRPr lang="de-DE" sz="2800" dirty="0">
              <a:effectLst>
                <a:outerShdw blurRad="38100" dist="38100" dir="2700000" algn="tl">
                  <a:srgbClr val="000000">
                    <a:alpha val="43137"/>
                  </a:srgbClr>
                </a:outerShdw>
              </a:effectLst>
            </a:endParaRPr>
          </a:p>
        </p:txBody>
      </p:sp>
      <p:sp>
        <p:nvSpPr>
          <p:cNvPr id="38" name="Gefaltete Ecke 37"/>
          <p:cNvSpPr/>
          <p:nvPr/>
        </p:nvSpPr>
        <p:spPr>
          <a:xfrm>
            <a:off x="6005347" y="4401564"/>
            <a:ext cx="1658157" cy="1526303"/>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err="1" smtClean="0">
                <a:solidFill>
                  <a:schemeClr val="tx1"/>
                </a:solidFill>
                <a:latin typeface="MV Boli" panose="02000500030200090000" pitchFamily="2" charset="0"/>
                <a:cs typeface="MV Boli" panose="02000500030200090000" pitchFamily="2" charset="0"/>
              </a:rPr>
              <a:t>Mithaft</a:t>
            </a: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294,00 €</a:t>
            </a:r>
            <a:endParaRPr lang="de-DE" sz="2000" dirty="0">
              <a:solidFill>
                <a:schemeClr val="tx1"/>
              </a:solidFill>
              <a:latin typeface="MV Boli" panose="02000500030200090000" pitchFamily="2" charset="0"/>
              <a:cs typeface="MV Boli" panose="02000500030200090000" pitchFamily="2" charset="0"/>
            </a:endParaRPr>
          </a:p>
        </p:txBody>
      </p:sp>
      <p:sp>
        <p:nvSpPr>
          <p:cNvPr id="39" name="Gefaltete Ecke 38"/>
          <p:cNvSpPr/>
          <p:nvPr/>
        </p:nvSpPr>
        <p:spPr>
          <a:xfrm>
            <a:off x="4320602" y="168453"/>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latin typeface="MV Boli" panose="02000500030200090000" pitchFamily="2" charset="0"/>
              <a:cs typeface="MV Boli" panose="02000500030200090000" pitchFamily="2" charset="0"/>
            </a:endParaRPr>
          </a:p>
          <a:p>
            <a:pPr algn="ctr"/>
            <a:r>
              <a:rPr lang="de-DE" dirty="0" smtClean="0">
                <a:solidFill>
                  <a:schemeClr val="tx1"/>
                </a:solidFill>
                <a:latin typeface="MV Boli" panose="02000500030200090000" pitchFamily="2" charset="0"/>
                <a:cs typeface="MV Boli" panose="02000500030200090000" pitchFamily="2" charset="0"/>
              </a:rPr>
              <a:t>Antrags-schuld =</a:t>
            </a:r>
          </a:p>
          <a:p>
            <a:pPr algn="ctr"/>
            <a:r>
              <a:rPr lang="de-DE" dirty="0" smtClean="0">
                <a:solidFill>
                  <a:schemeClr val="tx1"/>
                </a:solidFill>
                <a:latin typeface="MV Boli" panose="02000500030200090000" pitchFamily="2" charset="0"/>
                <a:cs typeface="MV Boli" panose="02000500030200090000" pitchFamily="2" charset="0"/>
              </a:rPr>
              <a:t>294 €…</a:t>
            </a:r>
            <a:endParaRPr lang="de-DE"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246165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p:cTn id="55" dur="500" fill="hold"/>
                                        <p:tgtEl>
                                          <p:spTgt spid="38"/>
                                        </p:tgtEl>
                                        <p:attrNameLst>
                                          <p:attrName>ppt_w</p:attrName>
                                        </p:attrNameLst>
                                      </p:cBhvr>
                                      <p:tavLst>
                                        <p:tav tm="0">
                                          <p:val>
                                            <p:fltVal val="0"/>
                                          </p:val>
                                        </p:tav>
                                        <p:tav tm="100000">
                                          <p:val>
                                            <p:strVal val="#ppt_w"/>
                                          </p:val>
                                        </p:tav>
                                      </p:tavLst>
                                    </p:anim>
                                    <p:anim calcmode="lin" valueType="num">
                                      <p:cBhvr>
                                        <p:cTn id="56" dur="500" fill="hold"/>
                                        <p:tgtEl>
                                          <p:spTgt spid="38"/>
                                        </p:tgtEl>
                                        <p:attrNameLst>
                                          <p:attrName>ppt_h</p:attrName>
                                        </p:attrNameLst>
                                      </p:cBhvr>
                                      <p:tavLst>
                                        <p:tav tm="0">
                                          <p:val>
                                            <p:fltVal val="0"/>
                                          </p:val>
                                        </p:tav>
                                        <p:tav tm="100000">
                                          <p:val>
                                            <p:strVal val="#ppt_h"/>
                                          </p:val>
                                        </p:tav>
                                      </p:tavLst>
                                    </p:anim>
                                    <p:animEffect transition="in" filter="fade">
                                      <p:cBhvr>
                                        <p:cTn id="57" dur="500"/>
                                        <p:tgtEl>
                                          <p:spTgt spid="38"/>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31"/>
                                        </p:tgtEl>
                                        <p:attrNameLst>
                                          <p:attrName>style.visibility</p:attrName>
                                        </p:attrNameLst>
                                      </p:cBhvr>
                                      <p:to>
                                        <p:strVal val="visible"/>
                                      </p:to>
                                    </p:set>
                                    <p:anim calcmode="lin" valueType="num">
                                      <p:cBhvr additive="base">
                                        <p:cTn id="62" dur="500" fill="hold"/>
                                        <p:tgtEl>
                                          <p:spTgt spid="31"/>
                                        </p:tgtEl>
                                        <p:attrNameLst>
                                          <p:attrName>ppt_x</p:attrName>
                                        </p:attrNameLst>
                                      </p:cBhvr>
                                      <p:tavLst>
                                        <p:tav tm="0">
                                          <p:val>
                                            <p:strVal val="#ppt_x"/>
                                          </p:val>
                                        </p:tav>
                                        <p:tav tm="100000">
                                          <p:val>
                                            <p:strVal val="#ppt_x"/>
                                          </p:val>
                                        </p:tav>
                                      </p:tavLst>
                                    </p:anim>
                                    <p:anim calcmode="lin" valueType="num">
                                      <p:cBhvr additive="base">
                                        <p:cTn id="63"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34"/>
                                        </p:tgtEl>
                                        <p:attrNameLst>
                                          <p:attrName>style.visibility</p:attrName>
                                        </p:attrNameLst>
                                      </p:cBhvr>
                                      <p:to>
                                        <p:strVal val="visible"/>
                                      </p:to>
                                    </p:set>
                                    <p:anim calcmode="lin" valueType="num">
                                      <p:cBhvr additive="base">
                                        <p:cTn id="68" dur="500" fill="hold"/>
                                        <p:tgtEl>
                                          <p:spTgt spid="34"/>
                                        </p:tgtEl>
                                        <p:attrNameLst>
                                          <p:attrName>ppt_x</p:attrName>
                                        </p:attrNameLst>
                                      </p:cBhvr>
                                      <p:tavLst>
                                        <p:tav tm="0">
                                          <p:val>
                                            <p:strVal val="#ppt_x"/>
                                          </p:val>
                                        </p:tav>
                                        <p:tav tm="100000">
                                          <p:val>
                                            <p:strVal val="#ppt_x"/>
                                          </p:val>
                                        </p:tav>
                                      </p:tavLst>
                                    </p:anim>
                                    <p:anim calcmode="lin" valueType="num">
                                      <p:cBhvr additive="base">
                                        <p:cTn id="69"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38"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2854</Words>
  <Application>Microsoft Office PowerPoint</Application>
  <PresentationFormat>Breitbild</PresentationFormat>
  <Paragraphs>705</Paragraphs>
  <Slides>28</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28</vt:i4>
      </vt:variant>
    </vt:vector>
  </HeadingPairs>
  <TitlesOfParts>
    <vt:vector size="34" baseType="lpstr">
      <vt:lpstr>Arial</vt:lpstr>
      <vt:lpstr>Calibri</vt:lpstr>
      <vt:lpstr>Calibri Light</vt:lpstr>
      <vt:lpstr>MV Boli</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125</cp:revision>
  <cp:lastPrinted>2023-10-26T09:55:40Z</cp:lastPrinted>
  <dcterms:created xsi:type="dcterms:W3CDTF">2023-10-24T11:11:57Z</dcterms:created>
  <dcterms:modified xsi:type="dcterms:W3CDTF">2024-03-15T09:47:57Z</dcterms:modified>
</cp:coreProperties>
</file>