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 id="2147483812" r:id="rId2"/>
  </p:sldMasterIdLst>
  <p:notesMasterIdLst>
    <p:notesMasterId r:id="rId172"/>
  </p:notesMasterIdLst>
  <p:sldIdLst>
    <p:sldId id="256" r:id="rId3"/>
    <p:sldId id="257" r:id="rId4"/>
    <p:sldId id="258" r:id="rId5"/>
    <p:sldId id="259" r:id="rId6"/>
    <p:sldId id="260" r:id="rId7"/>
    <p:sldId id="376" r:id="rId8"/>
    <p:sldId id="403" r:id="rId9"/>
    <p:sldId id="405" r:id="rId10"/>
    <p:sldId id="436" r:id="rId11"/>
    <p:sldId id="261" r:id="rId12"/>
    <p:sldId id="273" r:id="rId13"/>
    <p:sldId id="377" r:id="rId14"/>
    <p:sldId id="437" r:id="rId15"/>
    <p:sldId id="378" r:id="rId16"/>
    <p:sldId id="270" r:id="rId17"/>
    <p:sldId id="407" r:id="rId18"/>
    <p:sldId id="264" r:id="rId19"/>
    <p:sldId id="265" r:id="rId20"/>
    <p:sldId id="266" r:id="rId21"/>
    <p:sldId id="379" r:id="rId22"/>
    <p:sldId id="380" r:id="rId23"/>
    <p:sldId id="276" r:id="rId24"/>
    <p:sldId id="277" r:id="rId25"/>
    <p:sldId id="278" r:id="rId26"/>
    <p:sldId id="279" r:id="rId27"/>
    <p:sldId id="280" r:id="rId28"/>
    <p:sldId id="267" r:id="rId29"/>
    <p:sldId id="381" r:id="rId30"/>
    <p:sldId id="281" r:id="rId31"/>
    <p:sldId id="282" r:id="rId32"/>
    <p:sldId id="283" r:id="rId33"/>
    <p:sldId id="409" r:id="rId34"/>
    <p:sldId id="284" r:id="rId35"/>
    <p:sldId id="285" r:id="rId36"/>
    <p:sldId id="410" r:id="rId37"/>
    <p:sldId id="286" r:id="rId38"/>
    <p:sldId id="287" r:id="rId39"/>
    <p:sldId id="274" r:id="rId40"/>
    <p:sldId id="411" r:id="rId41"/>
    <p:sldId id="382" r:id="rId42"/>
    <p:sldId id="262" r:id="rId43"/>
    <p:sldId id="275" r:id="rId44"/>
    <p:sldId id="413" r:id="rId45"/>
    <p:sldId id="288" r:id="rId46"/>
    <p:sldId id="415" r:id="rId47"/>
    <p:sldId id="289" r:id="rId48"/>
    <p:sldId id="290" r:id="rId49"/>
    <p:sldId id="272" r:id="rId50"/>
    <p:sldId id="291" r:id="rId51"/>
    <p:sldId id="269" r:id="rId52"/>
    <p:sldId id="292" r:id="rId53"/>
    <p:sldId id="293" r:id="rId54"/>
    <p:sldId id="294" r:id="rId55"/>
    <p:sldId id="299" r:id="rId56"/>
    <p:sldId id="295" r:id="rId57"/>
    <p:sldId id="383" r:id="rId58"/>
    <p:sldId id="296" r:id="rId59"/>
    <p:sldId id="384" r:id="rId60"/>
    <p:sldId id="419" r:id="rId61"/>
    <p:sldId id="297" r:id="rId62"/>
    <p:sldId id="385" r:id="rId63"/>
    <p:sldId id="298" r:id="rId64"/>
    <p:sldId id="300" r:id="rId65"/>
    <p:sldId id="301" r:id="rId66"/>
    <p:sldId id="302" r:id="rId67"/>
    <p:sldId id="303" r:id="rId68"/>
    <p:sldId id="417" r:id="rId69"/>
    <p:sldId id="304" r:id="rId70"/>
    <p:sldId id="305" r:id="rId71"/>
    <p:sldId id="420" r:id="rId72"/>
    <p:sldId id="306" r:id="rId73"/>
    <p:sldId id="307" r:id="rId74"/>
    <p:sldId id="421" r:id="rId75"/>
    <p:sldId id="422" r:id="rId76"/>
    <p:sldId id="423" r:id="rId77"/>
    <p:sldId id="309" r:id="rId78"/>
    <p:sldId id="308" r:id="rId79"/>
    <p:sldId id="394" r:id="rId80"/>
    <p:sldId id="395" r:id="rId81"/>
    <p:sldId id="396" r:id="rId82"/>
    <p:sldId id="424" r:id="rId83"/>
    <p:sldId id="310" r:id="rId84"/>
    <p:sldId id="392" r:id="rId85"/>
    <p:sldId id="311" r:id="rId86"/>
    <p:sldId id="393" r:id="rId87"/>
    <p:sldId id="312" r:id="rId88"/>
    <p:sldId id="387" r:id="rId89"/>
    <p:sldId id="425" r:id="rId90"/>
    <p:sldId id="426" r:id="rId91"/>
    <p:sldId id="313" r:id="rId92"/>
    <p:sldId id="388" r:id="rId93"/>
    <p:sldId id="438" r:id="rId94"/>
    <p:sldId id="314" r:id="rId95"/>
    <p:sldId id="315" r:id="rId96"/>
    <p:sldId id="389" r:id="rId97"/>
    <p:sldId id="390" r:id="rId98"/>
    <p:sldId id="391" r:id="rId99"/>
    <p:sldId id="427" r:id="rId100"/>
    <p:sldId id="316" r:id="rId101"/>
    <p:sldId id="329" r:id="rId102"/>
    <p:sldId id="317" r:id="rId103"/>
    <p:sldId id="386" r:id="rId104"/>
    <p:sldId id="318" r:id="rId105"/>
    <p:sldId id="319" r:id="rId106"/>
    <p:sldId id="320" r:id="rId107"/>
    <p:sldId id="397" r:id="rId108"/>
    <p:sldId id="321" r:id="rId109"/>
    <p:sldId id="322" r:id="rId110"/>
    <p:sldId id="323" r:id="rId111"/>
    <p:sldId id="324" r:id="rId112"/>
    <p:sldId id="330" r:id="rId113"/>
    <p:sldId id="331" r:id="rId114"/>
    <p:sldId id="333" r:id="rId115"/>
    <p:sldId id="332" r:id="rId116"/>
    <p:sldId id="334" r:id="rId117"/>
    <p:sldId id="335" r:id="rId118"/>
    <p:sldId id="336" r:id="rId119"/>
    <p:sldId id="337" r:id="rId120"/>
    <p:sldId id="338" r:id="rId121"/>
    <p:sldId id="339" r:id="rId122"/>
    <p:sldId id="341" r:id="rId123"/>
    <p:sldId id="342" r:id="rId124"/>
    <p:sldId id="343" r:id="rId125"/>
    <p:sldId id="340" r:id="rId126"/>
    <p:sldId id="400" r:id="rId127"/>
    <p:sldId id="428" r:id="rId128"/>
    <p:sldId id="429" r:id="rId129"/>
    <p:sldId id="344" r:id="rId130"/>
    <p:sldId id="347" r:id="rId131"/>
    <p:sldId id="431" r:id="rId132"/>
    <p:sldId id="433" r:id="rId133"/>
    <p:sldId id="435" r:id="rId134"/>
    <p:sldId id="345" r:id="rId135"/>
    <p:sldId id="346" r:id="rId136"/>
    <p:sldId id="401" r:id="rId137"/>
    <p:sldId id="348" r:id="rId138"/>
    <p:sldId id="398" r:id="rId139"/>
    <p:sldId id="399" r:id="rId140"/>
    <p:sldId id="349" r:id="rId141"/>
    <p:sldId id="350" r:id="rId142"/>
    <p:sldId id="351" r:id="rId143"/>
    <p:sldId id="352" r:id="rId144"/>
    <p:sldId id="353" r:id="rId145"/>
    <p:sldId id="354" r:id="rId146"/>
    <p:sldId id="355" r:id="rId147"/>
    <p:sldId id="357" r:id="rId148"/>
    <p:sldId id="356" r:id="rId149"/>
    <p:sldId id="325" r:id="rId150"/>
    <p:sldId id="440" r:id="rId151"/>
    <p:sldId id="359" r:id="rId152"/>
    <p:sldId id="358" r:id="rId153"/>
    <p:sldId id="360" r:id="rId154"/>
    <p:sldId id="361" r:id="rId155"/>
    <p:sldId id="363" r:id="rId156"/>
    <p:sldId id="362" r:id="rId157"/>
    <p:sldId id="364" r:id="rId158"/>
    <p:sldId id="365" r:id="rId159"/>
    <p:sldId id="366" r:id="rId160"/>
    <p:sldId id="454" r:id="rId161"/>
    <p:sldId id="367" r:id="rId162"/>
    <p:sldId id="368" r:id="rId163"/>
    <p:sldId id="369" r:id="rId164"/>
    <p:sldId id="370" r:id="rId165"/>
    <p:sldId id="371" r:id="rId166"/>
    <p:sldId id="372" r:id="rId167"/>
    <p:sldId id="373" r:id="rId168"/>
    <p:sldId id="374" r:id="rId169"/>
    <p:sldId id="446" r:id="rId170"/>
    <p:sldId id="375" r:id="rId171"/>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06CF3F4-FE25-431D-B3B6-0966F46F6E25}">
          <p14:sldIdLst>
            <p14:sldId id="256"/>
            <p14:sldId id="257"/>
            <p14:sldId id="258"/>
            <p14:sldId id="259"/>
            <p14:sldId id="260"/>
            <p14:sldId id="376"/>
            <p14:sldId id="403"/>
            <p14:sldId id="405"/>
            <p14:sldId id="436"/>
            <p14:sldId id="261"/>
            <p14:sldId id="273"/>
            <p14:sldId id="377"/>
            <p14:sldId id="437"/>
            <p14:sldId id="378"/>
            <p14:sldId id="270"/>
            <p14:sldId id="407"/>
            <p14:sldId id="264"/>
            <p14:sldId id="265"/>
            <p14:sldId id="266"/>
            <p14:sldId id="379"/>
            <p14:sldId id="380"/>
            <p14:sldId id="276"/>
            <p14:sldId id="277"/>
            <p14:sldId id="278"/>
            <p14:sldId id="279"/>
            <p14:sldId id="280"/>
            <p14:sldId id="267"/>
            <p14:sldId id="381"/>
            <p14:sldId id="281"/>
            <p14:sldId id="282"/>
            <p14:sldId id="283"/>
            <p14:sldId id="409"/>
            <p14:sldId id="284"/>
            <p14:sldId id="285"/>
            <p14:sldId id="410"/>
            <p14:sldId id="286"/>
            <p14:sldId id="287"/>
            <p14:sldId id="274"/>
            <p14:sldId id="411"/>
            <p14:sldId id="382"/>
            <p14:sldId id="262"/>
            <p14:sldId id="275"/>
            <p14:sldId id="413"/>
            <p14:sldId id="288"/>
            <p14:sldId id="415"/>
            <p14:sldId id="289"/>
            <p14:sldId id="290"/>
            <p14:sldId id="272"/>
            <p14:sldId id="291"/>
            <p14:sldId id="269"/>
            <p14:sldId id="292"/>
            <p14:sldId id="293"/>
            <p14:sldId id="294"/>
            <p14:sldId id="299"/>
            <p14:sldId id="295"/>
            <p14:sldId id="383"/>
            <p14:sldId id="296"/>
            <p14:sldId id="384"/>
            <p14:sldId id="419"/>
            <p14:sldId id="297"/>
            <p14:sldId id="385"/>
            <p14:sldId id="298"/>
            <p14:sldId id="300"/>
            <p14:sldId id="301"/>
            <p14:sldId id="302"/>
            <p14:sldId id="303"/>
            <p14:sldId id="417"/>
            <p14:sldId id="304"/>
            <p14:sldId id="305"/>
            <p14:sldId id="420"/>
            <p14:sldId id="306"/>
            <p14:sldId id="307"/>
            <p14:sldId id="421"/>
            <p14:sldId id="422"/>
            <p14:sldId id="423"/>
            <p14:sldId id="309"/>
            <p14:sldId id="308"/>
            <p14:sldId id="394"/>
            <p14:sldId id="395"/>
            <p14:sldId id="396"/>
            <p14:sldId id="424"/>
            <p14:sldId id="310"/>
            <p14:sldId id="392"/>
            <p14:sldId id="311"/>
            <p14:sldId id="393"/>
            <p14:sldId id="312"/>
            <p14:sldId id="387"/>
            <p14:sldId id="425"/>
            <p14:sldId id="426"/>
            <p14:sldId id="313"/>
            <p14:sldId id="388"/>
            <p14:sldId id="438"/>
            <p14:sldId id="314"/>
            <p14:sldId id="315"/>
            <p14:sldId id="389"/>
            <p14:sldId id="390"/>
            <p14:sldId id="391"/>
            <p14:sldId id="427"/>
            <p14:sldId id="316"/>
            <p14:sldId id="329"/>
            <p14:sldId id="317"/>
            <p14:sldId id="386"/>
            <p14:sldId id="318"/>
            <p14:sldId id="319"/>
            <p14:sldId id="320"/>
            <p14:sldId id="397"/>
            <p14:sldId id="321"/>
            <p14:sldId id="322"/>
            <p14:sldId id="323"/>
            <p14:sldId id="324"/>
            <p14:sldId id="330"/>
            <p14:sldId id="331"/>
            <p14:sldId id="333"/>
            <p14:sldId id="332"/>
            <p14:sldId id="334"/>
            <p14:sldId id="335"/>
            <p14:sldId id="336"/>
            <p14:sldId id="337"/>
            <p14:sldId id="338"/>
            <p14:sldId id="339"/>
            <p14:sldId id="341"/>
            <p14:sldId id="342"/>
            <p14:sldId id="343"/>
            <p14:sldId id="340"/>
            <p14:sldId id="400"/>
            <p14:sldId id="428"/>
            <p14:sldId id="429"/>
            <p14:sldId id="344"/>
            <p14:sldId id="347"/>
            <p14:sldId id="431"/>
            <p14:sldId id="433"/>
            <p14:sldId id="435"/>
            <p14:sldId id="345"/>
            <p14:sldId id="346"/>
            <p14:sldId id="401"/>
            <p14:sldId id="348"/>
            <p14:sldId id="398"/>
            <p14:sldId id="399"/>
            <p14:sldId id="349"/>
            <p14:sldId id="350"/>
            <p14:sldId id="351"/>
            <p14:sldId id="352"/>
            <p14:sldId id="353"/>
            <p14:sldId id="354"/>
            <p14:sldId id="355"/>
            <p14:sldId id="357"/>
            <p14:sldId id="356"/>
            <p14:sldId id="325"/>
            <p14:sldId id="440"/>
            <p14:sldId id="359"/>
            <p14:sldId id="358"/>
            <p14:sldId id="360"/>
            <p14:sldId id="361"/>
            <p14:sldId id="363"/>
            <p14:sldId id="362"/>
            <p14:sldId id="364"/>
            <p14:sldId id="365"/>
            <p14:sldId id="366"/>
            <p14:sldId id="454"/>
            <p14:sldId id="367"/>
            <p14:sldId id="368"/>
            <p14:sldId id="369"/>
            <p14:sldId id="370"/>
            <p14:sldId id="371"/>
            <p14:sldId id="372"/>
            <p14:sldId id="373"/>
            <p14:sldId id="374"/>
            <p14:sldId id="446"/>
            <p14:sldId id="375"/>
          </p14:sldIdLst>
        </p14:section>
        <p14:section name="Abschnitt ohne Titel" id="{54575E59-4EA0-44BC-B398-357A4893E11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initials="S" lastIdx="1" clrIdx="0">
    <p:extLst>
      <p:ext uri="{19B8F6BF-5375-455C-9EA6-DF929625EA0E}">
        <p15:presenceInfo xmlns:p15="http://schemas.microsoft.com/office/powerpoint/2012/main" userId="190f192c4379e6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4580" autoAdjust="0"/>
  </p:normalViewPr>
  <p:slideViewPr>
    <p:cSldViewPr snapToGrid="0">
      <p:cViewPr varScale="1">
        <p:scale>
          <a:sx n="108" d="100"/>
          <a:sy n="108" d="100"/>
        </p:scale>
        <p:origin x="10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viewProps" Target="viewProps.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177"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579ED73-D31F-4348-AD89-4D3946B12669}" type="datetimeFigureOut">
              <a:rPr lang="de-DE" smtClean="0"/>
              <a:t>28.11.2024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9B486EE-AD52-4864-917F-1D34A1352EB9}" type="slidenum">
              <a:rPr lang="de-DE" smtClean="0"/>
              <a:t>‹Nr.›</a:t>
            </a:fld>
            <a:endParaRPr lang="de-DE"/>
          </a:p>
        </p:txBody>
      </p:sp>
    </p:spTree>
    <p:extLst>
      <p:ext uri="{BB962C8B-B14F-4D97-AF65-F5344CB8AC3E}">
        <p14:creationId xmlns:p14="http://schemas.microsoft.com/office/powerpoint/2010/main" val="123195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9B486EE-AD52-4864-917F-1D34A1352EB9}" type="slidenum">
              <a:rPr lang="de-DE" smtClean="0"/>
              <a:t>8</a:t>
            </a:fld>
            <a:endParaRPr lang="de-DE"/>
          </a:p>
        </p:txBody>
      </p:sp>
    </p:spTree>
    <p:extLst>
      <p:ext uri="{BB962C8B-B14F-4D97-AF65-F5344CB8AC3E}">
        <p14:creationId xmlns:p14="http://schemas.microsoft.com/office/powerpoint/2010/main" val="30040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B486EE-AD52-4864-917F-1D34A1352EB9}" type="slidenum">
              <a:rPr lang="de-DE" smtClean="0"/>
              <a:t>136</a:t>
            </a:fld>
            <a:endParaRPr lang="de-DE"/>
          </a:p>
        </p:txBody>
      </p:sp>
    </p:spTree>
    <p:extLst>
      <p:ext uri="{BB962C8B-B14F-4D97-AF65-F5344CB8AC3E}">
        <p14:creationId xmlns:p14="http://schemas.microsoft.com/office/powerpoint/2010/main" val="399261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73E3C-EB1F-4DC5-BFF7-77CF2CEFBCA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823377B-6B9C-4A81-8C55-8523FD7B51DD}"/>
              </a:ext>
            </a:extLst>
          </p:cNvPr>
          <p:cNvSpPr>
            <a:spLocks noGrp="1"/>
          </p:cNvSpPr>
          <p:nvPr>
            <p:ph type="subTitle" idx="1"/>
          </p:nvPr>
        </p:nvSpPr>
        <p:spPr>
          <a:xfrm>
            <a:off x="1524000" y="3602038"/>
            <a:ext cx="9144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900E21F8-D73F-40EC-9954-42108751F17C}"/>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3DC6526A-17B4-4A03-BBB1-39C74DDB0B92}"/>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D3F3A3F-C02E-493C-A558-EF2FE309CC9F}"/>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8480749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40AB3-4CC0-4811-A0BB-40B165D9C6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2290604-99EE-47DC-B2BC-6093D5FDB7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108994-85D4-48FF-81A4-C2B09072B5DA}"/>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6730BE7F-4208-4B62-AC5F-D2B81019686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087B5A8-4F3F-4450-8B84-661E814EF241}"/>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9064093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E48FCD1-DD7C-48DB-9E08-F229395ED4C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1EE495B-B9CB-414B-B3F3-034D76F16F8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3CCA31-5C93-4F99-AD6D-6E62CD646392}"/>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5D5C567B-95B7-4776-AF11-ED60A341E9D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3D3DC23-FFD2-4774-BCE9-5B095555AF9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5922833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65B00D6-7CB0-46C2-9C60-6DA4339066E8}" type="datetimeFigureOut">
              <a:rPr lang="de-DE" smtClean="0"/>
              <a:t>28.11.2024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104504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5B00D6-7CB0-46C2-9C60-6DA4339066E8}" type="datetimeFigureOut">
              <a:rPr lang="de-DE" smtClean="0"/>
              <a:t>28.11.2024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26804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65B00D6-7CB0-46C2-9C60-6DA4339066E8}" type="datetimeFigureOut">
              <a:rPr lang="de-DE" smtClean="0"/>
              <a:t>28.11.2024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415697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65B00D6-7CB0-46C2-9C60-6DA4339066E8}" type="datetimeFigureOut">
              <a:rPr lang="de-DE" smtClean="0"/>
              <a:t>28.11.2024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254503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65B00D6-7CB0-46C2-9C60-6DA4339066E8}" type="datetimeFigureOut">
              <a:rPr lang="de-DE" smtClean="0"/>
              <a:t>28.11.2024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131420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65B00D6-7CB0-46C2-9C60-6DA4339066E8}" type="datetimeFigureOut">
              <a:rPr lang="de-DE" smtClean="0"/>
              <a:t>28.11.2024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251211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5B00D6-7CB0-46C2-9C60-6DA4339066E8}" type="datetimeFigureOut">
              <a:rPr lang="de-DE" smtClean="0"/>
              <a:t>28.11.2024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198235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5B00D6-7CB0-46C2-9C60-6DA4339066E8}" type="datetimeFigureOut">
              <a:rPr lang="de-DE" smtClean="0"/>
              <a:t>28.11.2024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148690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5062E-391F-419B-A3E9-C91FCFA891A2}"/>
              </a:ext>
            </a:extLst>
          </p:cNvPr>
          <p:cNvSpPr>
            <a:spLocks noGrp="1"/>
          </p:cNvSpPr>
          <p:nvPr>
            <p:ph type="title"/>
          </p:nvPr>
        </p:nvSpPr>
        <p:spPr/>
        <p:txBody>
          <a:bodyPr/>
          <a:lstStyle>
            <a:lvl1pPr>
              <a:defRPr sz="3600" b="1">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A8A110E7-F04B-4C04-980F-353695FA8FAD}"/>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03542A4-3A39-4D48-BB56-014392E3A50D}"/>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AF07E67F-63F9-4EC0-8B0B-E87C359CA52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52D7110-C0CA-4709-BC65-1518572667F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13194968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65B00D6-7CB0-46C2-9C60-6DA4339066E8}" type="datetimeFigureOut">
              <a:rPr lang="de-DE" smtClean="0"/>
              <a:t>28.11.2024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264730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5B00D6-7CB0-46C2-9C60-6DA4339066E8}" type="datetimeFigureOut">
              <a:rPr lang="de-DE" smtClean="0"/>
              <a:t>28.11.2024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1422538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65B00D6-7CB0-46C2-9C60-6DA4339066E8}" type="datetimeFigureOut">
              <a:rPr lang="de-DE" smtClean="0"/>
              <a:t>28.11.2024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1B484D-D242-415A-9D4D-19A486F385CC}" type="slidenum">
              <a:rPr lang="de-DE" smtClean="0"/>
              <a:t>‹Nr.›</a:t>
            </a:fld>
            <a:endParaRPr lang="de-DE"/>
          </a:p>
        </p:txBody>
      </p:sp>
    </p:spTree>
    <p:extLst>
      <p:ext uri="{BB962C8B-B14F-4D97-AF65-F5344CB8AC3E}">
        <p14:creationId xmlns:p14="http://schemas.microsoft.com/office/powerpoint/2010/main" val="85265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113B-0448-4E65-B57D-6422A72279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97FBCFC-67DB-403F-A5DA-509C981A3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1C31A31-3306-4F6B-B390-27C89385108B}"/>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E63D815C-FE45-4342-9CF4-DA2B027C8FB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E714A0E-34D2-4A7D-9B8A-80637139524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4798994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ACEB8-5678-4E0B-A33D-19C3EB81365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30CF32D-1816-45D1-9CE2-27404597234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6DA055-7506-4391-A656-35C24574C7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6634CE8-69BF-4AA5-8B49-76C8FA0190F4}"/>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6" name="Fußzeilenplatzhalter 5">
            <a:extLst>
              <a:ext uri="{FF2B5EF4-FFF2-40B4-BE49-F238E27FC236}">
                <a16:creationId xmlns:a16="http://schemas.microsoft.com/office/drawing/2014/main" id="{F858A37A-B43E-4919-A78F-757126F4FB0D}"/>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CEF24A94-DEBA-416C-8E2A-F98DF06FB544}"/>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117571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E996E-3373-4A73-A0BD-DCEEA63C897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319A34F-E316-4F31-96D3-2BC932CB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1F54F7-C613-4FFF-90BB-E6DCDE6A53D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F98BD35-CDF9-4858-AF5B-F0FAAC588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32DF849-56CD-45C9-9C48-C356E81C7ED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CEC50B0-E605-47C3-A6AF-F39E82A5D2B2}"/>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8" name="Fußzeilenplatzhalter 7">
            <a:extLst>
              <a:ext uri="{FF2B5EF4-FFF2-40B4-BE49-F238E27FC236}">
                <a16:creationId xmlns:a16="http://schemas.microsoft.com/office/drawing/2014/main" id="{6C777FA3-12D5-422B-A348-DE3B5ACF9DD1}"/>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5C10CC0D-0C74-4D3C-9056-D392E82CAFB9}"/>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1295172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B6010-397C-40E0-9E79-A869A73EC30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8595EE3-CEA4-4461-83FD-FC33A9157705}"/>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4" name="Fußzeilenplatzhalter 3">
            <a:extLst>
              <a:ext uri="{FF2B5EF4-FFF2-40B4-BE49-F238E27FC236}">
                <a16:creationId xmlns:a16="http://schemas.microsoft.com/office/drawing/2014/main" id="{DE65DBC4-8CCF-4ACE-BCA3-5F2F40EB9230}"/>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A025207C-7BBF-43A1-92C9-B97EF6BDC67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676030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592834-0E56-40B3-A21E-FE64312A64E0}"/>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3" name="Fußzeilenplatzhalter 2">
            <a:extLst>
              <a:ext uri="{FF2B5EF4-FFF2-40B4-BE49-F238E27FC236}">
                <a16:creationId xmlns:a16="http://schemas.microsoft.com/office/drawing/2014/main" id="{51E85973-BE40-444A-9420-A326AFC14FFD}"/>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712E9A62-41E1-43E2-9E3D-EF4AF039061D}"/>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357437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FC28A-CA77-4324-82C4-348540A6CAE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76F5CE2-7DEA-412D-8683-847504D50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7EEF49D-79D6-4FCF-B360-BE2188C74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DD3B5D-1353-48E2-99F7-C1AE44508A72}"/>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6" name="Fußzeilenplatzhalter 5">
            <a:extLst>
              <a:ext uri="{FF2B5EF4-FFF2-40B4-BE49-F238E27FC236}">
                <a16:creationId xmlns:a16="http://schemas.microsoft.com/office/drawing/2014/main" id="{3B61DEE9-1FC0-40C1-A834-F8FF973B655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E7FE31B2-934A-4AD1-B543-AB80FE9F41B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5694208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5D05E-2FE2-4729-86E3-307306826E0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CCC01E4-9B62-4717-B31D-B82734329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F522391-0F10-49EA-883F-647A6BE4F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ADE39F-792E-4B5D-96F9-EA423AC3A13E}"/>
              </a:ext>
            </a:extLst>
          </p:cNvPr>
          <p:cNvSpPr>
            <a:spLocks noGrp="1"/>
          </p:cNvSpPr>
          <p:nvPr>
            <p:ph type="dt" sz="half" idx="10"/>
          </p:nvPr>
        </p:nvSpPr>
        <p:spPr/>
        <p:txBody>
          <a:bodyPr/>
          <a:lstStyle/>
          <a:p>
            <a:fld id="{F6FA2B21-3FCD-4721-B95C-427943F61125}" type="datetime1">
              <a:rPr lang="en-US" smtClean="0"/>
              <a:t>11/28/2024</a:t>
            </a:fld>
            <a:endParaRPr lang="en-US"/>
          </a:p>
        </p:txBody>
      </p:sp>
      <p:sp>
        <p:nvSpPr>
          <p:cNvPr id="6" name="Fußzeilenplatzhalter 5">
            <a:extLst>
              <a:ext uri="{FF2B5EF4-FFF2-40B4-BE49-F238E27FC236}">
                <a16:creationId xmlns:a16="http://schemas.microsoft.com/office/drawing/2014/main" id="{240A9B1D-83E6-4C0E-887F-ED861873CF0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3673DE81-B5B5-475E-9AF0-3A89ACCEF4A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3729074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96452F-500A-4EF3-81A6-36DAA3CF2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80A0D4-F38B-4CE6-B4F8-4A5D47EF5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8C69942-C2EE-4A9B-8399-DEEAABB7D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11/28/2024</a:t>
            </a:fld>
            <a:endParaRPr lang="en-US"/>
          </a:p>
        </p:txBody>
      </p:sp>
      <p:sp>
        <p:nvSpPr>
          <p:cNvPr id="5" name="Fußzeilenplatzhalter 4">
            <a:extLst>
              <a:ext uri="{FF2B5EF4-FFF2-40B4-BE49-F238E27FC236}">
                <a16:creationId xmlns:a16="http://schemas.microsoft.com/office/drawing/2014/main" id="{2558A072-4F18-481D-87B5-6855DD61A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43815F46-744A-4120-B756-D3D2BA7FF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04917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B00D6-7CB0-46C2-9C60-6DA4339066E8}" type="datetimeFigureOut">
              <a:rPr lang="de-DE" smtClean="0"/>
              <a:t>28.11.2024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B484D-D242-415A-9D4D-19A486F385CC}" type="slidenum">
              <a:rPr lang="de-DE" smtClean="0"/>
              <a:t>‹Nr.›</a:t>
            </a:fld>
            <a:endParaRPr lang="de-DE"/>
          </a:p>
        </p:txBody>
      </p:sp>
    </p:spTree>
    <p:extLst>
      <p:ext uri="{BB962C8B-B14F-4D97-AF65-F5344CB8AC3E}">
        <p14:creationId xmlns:p14="http://schemas.microsoft.com/office/powerpoint/2010/main" val="39934217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somospacientes.com/noticias/avances/los-ninos-con-discapacidad-sufren-casi-cuatro-veces-mas-actos-de-violencia-que-aquellos-sin-discapacidad/" TargetMode="Externa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Richterhamm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de.wikipedia.org/wiki/Betreuerpflichten"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euerazubi.com/vertragsarten-uebersich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ngall.com/silhouette-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Datei:Kilroy,_Zeichnung-PR.pn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kramlade.de/?Deutsch/Regeln-finden/Eselsbruecken"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hyperlink" Target="http://www.vorsorgeregister.d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milienratgeber.de/woerterbuch.php?range=b#lex2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familienratgeber.de/woerterbuch.php?range=b#lex650"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E98C5-5047-48E4-8834-8D49B194ED96}"/>
              </a:ext>
            </a:extLst>
          </p:cNvPr>
          <p:cNvSpPr>
            <a:spLocks noGrp="1"/>
          </p:cNvSpPr>
          <p:nvPr>
            <p:ph type="ctrTitle"/>
          </p:nvPr>
        </p:nvSpPr>
        <p:spPr>
          <a:xfrm>
            <a:off x="1229614" y="281011"/>
            <a:ext cx="9732773" cy="1676984"/>
          </a:xfrm>
        </p:spPr>
        <p:txBody>
          <a:bodyPr anchor="ctr" anchorCtr="0">
            <a:normAutofit/>
          </a:bodyPr>
          <a:lstStyle/>
          <a:p>
            <a:r>
              <a:rPr lang="de-DE" sz="4000" b="1" i="0" u="sng" dirty="0">
                <a:latin typeface="+mn-lt"/>
                <a:cs typeface="Arial" panose="020B0604020202020204" pitchFamily="34" charset="0"/>
              </a:rPr>
              <a:t>Betreuungssachen</a:t>
            </a:r>
            <a:endParaRPr lang="de-DE" sz="1500" dirty="0"/>
          </a:p>
        </p:txBody>
      </p:sp>
      <p:sp>
        <p:nvSpPr>
          <p:cNvPr id="3" name="Untertitel 2">
            <a:extLst>
              <a:ext uri="{FF2B5EF4-FFF2-40B4-BE49-F238E27FC236}">
                <a16:creationId xmlns:a16="http://schemas.microsoft.com/office/drawing/2014/main" id="{C46DD311-DFA8-4DB7-9EA1-1F6A1D033C6E}"/>
              </a:ext>
            </a:extLst>
          </p:cNvPr>
          <p:cNvSpPr>
            <a:spLocks noGrp="1"/>
          </p:cNvSpPr>
          <p:nvPr>
            <p:ph type="subTitle" idx="1"/>
          </p:nvPr>
        </p:nvSpPr>
        <p:spPr>
          <a:xfrm>
            <a:off x="1444937" y="5899623"/>
            <a:ext cx="9517450" cy="638904"/>
          </a:xfrm>
        </p:spPr>
        <p:txBody>
          <a:bodyPr>
            <a:normAutofit/>
          </a:bodyPr>
          <a:lstStyle/>
          <a:p>
            <a:r>
              <a:rPr lang="de-DE" sz="1400" dirty="0">
                <a:cs typeface="Arial" panose="020B0604020202020204" pitchFamily="34" charset="0"/>
              </a:rPr>
              <a:t>Dozentin: Susanne Simmerl-Hübner, JI</a:t>
            </a:r>
          </a:p>
        </p:txBody>
      </p:sp>
      <p:sp>
        <p:nvSpPr>
          <p:cNvPr id="6" name="Textfeld 5">
            <a:extLst>
              <a:ext uri="{FF2B5EF4-FFF2-40B4-BE49-F238E27FC236}">
                <a16:creationId xmlns:a16="http://schemas.microsoft.com/office/drawing/2014/main" id="{1286FE10-C1D0-4D64-8A63-76635C9CBD42}"/>
              </a:ext>
            </a:extLst>
          </p:cNvPr>
          <p:cNvSpPr txBox="1"/>
          <p:nvPr/>
        </p:nvSpPr>
        <p:spPr>
          <a:xfrm>
            <a:off x="9118722" y="6870700"/>
            <a:ext cx="3073278"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2" tooltip="http://www.somospacientes.com/noticias/avances/los-ninos-con-discapacidad-sufren-casi-cuatro-veces-mas-actos-de-violencia-que-aquellos-sin-discapacidad/">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3" tooltip="https://creativecommons.org/licenses/by-nc-nd/3.0/">
                  <a:extLst>
                    <a:ext uri="{A12FA001-AC4F-418D-AE19-62706E023703}">
                      <ahyp:hlinkClr xmlns:ahyp="http://schemas.microsoft.com/office/drawing/2018/hyperlinkcolor" val="tx"/>
                    </a:ext>
                  </a:extLst>
                </a:hlinkClick>
              </a:rPr>
              <a:t>CC BY-NC-ND</a:t>
            </a:r>
            <a:endParaRPr lang="de-DE" sz="700">
              <a:solidFill>
                <a:srgbClr val="FFFFFF"/>
              </a:solidFill>
            </a:endParaRPr>
          </a:p>
        </p:txBody>
      </p:sp>
      <p:pic>
        <p:nvPicPr>
          <p:cNvPr id="8" name="Inhaltsplatzhalter 14">
            <a:extLst>
              <a:ext uri="{FF2B5EF4-FFF2-40B4-BE49-F238E27FC236}">
                <a16:creationId xmlns:a16="http://schemas.microsoft.com/office/drawing/2014/main" id="{86CB4A2A-9826-469D-8427-C0199991B4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748" y="1617496"/>
            <a:ext cx="8632504" cy="3651549"/>
          </a:xfrm>
          <a:prstGeom prst="rect">
            <a:avLst/>
          </a:prstGeom>
        </p:spPr>
      </p:pic>
    </p:spTree>
    <p:extLst>
      <p:ext uri="{BB962C8B-B14F-4D97-AF65-F5344CB8AC3E}">
        <p14:creationId xmlns:p14="http://schemas.microsoft.com/office/powerpoint/2010/main" val="150258984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7822DCD-05FC-4110-B1B8-2C35EE79DCB4}"/>
              </a:ext>
            </a:extLst>
          </p:cNvPr>
          <p:cNvSpPr>
            <a:spLocks noGrp="1"/>
          </p:cNvSpPr>
          <p:nvPr>
            <p:ph idx="1"/>
          </p:nvPr>
        </p:nvSpPr>
        <p:spPr>
          <a:xfrm>
            <a:off x="838200" y="3878641"/>
            <a:ext cx="10515600" cy="1635637"/>
          </a:xfrm>
        </p:spPr>
        <p:txBody>
          <a:bodyPr>
            <a:normAutofit/>
          </a:bodyPr>
          <a:lstStyle/>
          <a:p>
            <a:endParaRPr lang="de-DE" dirty="0"/>
          </a:p>
          <a:p>
            <a:pPr marL="0" indent="0" algn="ctr">
              <a:buNone/>
            </a:pPr>
            <a:r>
              <a:rPr lang="de-DE" dirty="0"/>
              <a:t>Die Betreuung entspricht von ihrer Bedeutung und von ihrer Wirkung einer Vollmacht, die durch einen Richterspruch </a:t>
            </a:r>
            <a:r>
              <a:rPr lang="de-DE" i="1" dirty="0"/>
              <a:t>(einem Beschluss) </a:t>
            </a:r>
            <a:r>
              <a:rPr lang="de-DE" dirty="0"/>
              <a:t>entsteht.</a:t>
            </a:r>
          </a:p>
        </p:txBody>
      </p:sp>
      <p:pic>
        <p:nvPicPr>
          <p:cNvPr id="15" name="Grafik 14">
            <a:extLst>
              <a:ext uri="{FF2B5EF4-FFF2-40B4-BE49-F238E27FC236}">
                <a16:creationId xmlns:a16="http://schemas.microsoft.com/office/drawing/2014/main" id="{5A1EAC27-E844-44C5-A712-59954B8A22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6128" y="1489006"/>
            <a:ext cx="2857171" cy="2389635"/>
          </a:xfrm>
          <a:prstGeom prst="rect">
            <a:avLst/>
          </a:prstGeom>
        </p:spPr>
      </p:pic>
    </p:spTree>
    <p:extLst>
      <p:ext uri="{BB962C8B-B14F-4D97-AF65-F5344CB8AC3E}">
        <p14:creationId xmlns:p14="http://schemas.microsoft.com/office/powerpoint/2010/main" val="12279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58D00E-11FD-450B-BEA2-F766C06C5DA3}"/>
              </a:ext>
            </a:extLst>
          </p:cNvPr>
          <p:cNvSpPr>
            <a:spLocks noGrp="1"/>
          </p:cNvSpPr>
          <p:nvPr>
            <p:ph idx="1"/>
          </p:nvPr>
        </p:nvSpPr>
        <p:spPr>
          <a:xfrm>
            <a:off x="838200" y="393700"/>
            <a:ext cx="10515600" cy="5783263"/>
          </a:xfrm>
        </p:spPr>
        <p:txBody>
          <a:bodyPr/>
          <a:lstStyle/>
          <a:p>
            <a:pPr marL="0" indent="0">
              <a:buNone/>
            </a:pPr>
            <a:r>
              <a:rPr lang="de-DE" dirty="0"/>
              <a:t>Der Beschluss über die Anordnung einer Betreuung </a:t>
            </a:r>
            <a:r>
              <a:rPr lang="de-DE" i="1" dirty="0"/>
              <a:t>(Einheitsentscheidung)</a:t>
            </a:r>
            <a:br>
              <a:rPr lang="de-DE" dirty="0"/>
            </a:br>
            <a:r>
              <a:rPr lang="de-DE" dirty="0"/>
              <a:t>beinhaltet:	</a:t>
            </a:r>
            <a:br>
              <a:rPr lang="de-DE" dirty="0"/>
            </a:br>
            <a:br>
              <a:rPr lang="de-DE" dirty="0"/>
            </a:br>
            <a:r>
              <a:rPr lang="de-DE" dirty="0"/>
              <a:t> * die Anordnung der Betreuung,</a:t>
            </a:r>
            <a:br>
              <a:rPr lang="de-DE" dirty="0"/>
            </a:br>
            <a:br>
              <a:rPr lang="de-DE" dirty="0"/>
            </a:br>
            <a:r>
              <a:rPr lang="de-DE" dirty="0"/>
              <a:t> * die Bezeichnung der Aufgabenkreise,</a:t>
            </a:r>
            <a:br>
              <a:rPr lang="de-DE" dirty="0"/>
            </a:br>
            <a:br>
              <a:rPr lang="de-DE" dirty="0"/>
            </a:br>
            <a:r>
              <a:rPr lang="de-DE" dirty="0"/>
              <a:t> * die Bestimmung des Betreuers und dessen Bezeichnung</a:t>
            </a:r>
            <a:br>
              <a:rPr lang="de-DE" dirty="0"/>
            </a:br>
            <a:r>
              <a:rPr lang="de-DE" dirty="0"/>
              <a:t>   (Berufsbetreuer, Vereinsbetreuer und dessen Vereins, Behördenbetreuer),</a:t>
            </a:r>
            <a:br>
              <a:rPr lang="de-DE" dirty="0"/>
            </a:br>
            <a:br>
              <a:rPr lang="de-DE" dirty="0"/>
            </a:br>
            <a:r>
              <a:rPr lang="de-DE" dirty="0"/>
              <a:t> * ggf. die Anordnung eines Einwilligungsvorbehaltes und die Bezeichnung des</a:t>
            </a:r>
            <a:br>
              <a:rPr lang="de-DE" dirty="0"/>
            </a:br>
            <a:r>
              <a:rPr lang="de-DE" dirty="0"/>
              <a:t>    Kreises der einwilligungsbedürftigen Willenserklärung,</a:t>
            </a:r>
            <a:br>
              <a:rPr lang="de-DE" dirty="0"/>
            </a:br>
            <a:br>
              <a:rPr lang="de-DE" dirty="0"/>
            </a:br>
            <a:r>
              <a:rPr lang="de-DE" dirty="0"/>
              <a:t> * den Zeitpunkt bis das Gericht über die Aufhebung o. Verlängerung 		  </a:t>
            </a:r>
            <a:br>
              <a:rPr lang="de-DE" dirty="0"/>
            </a:br>
            <a:r>
              <a:rPr lang="de-DE" dirty="0"/>
              <a:t>    der Betreuung entscheidet</a:t>
            </a:r>
          </a:p>
        </p:txBody>
      </p:sp>
    </p:spTree>
    <p:extLst>
      <p:ext uri="{BB962C8B-B14F-4D97-AF65-F5344CB8AC3E}">
        <p14:creationId xmlns:p14="http://schemas.microsoft.com/office/powerpoint/2010/main" val="4078150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F745A2-9CE4-4AC4-9335-D0D86D96936F}"/>
              </a:ext>
            </a:extLst>
          </p:cNvPr>
          <p:cNvSpPr>
            <a:spLocks noGrp="1"/>
          </p:cNvSpPr>
          <p:nvPr>
            <p:ph idx="1"/>
          </p:nvPr>
        </p:nvSpPr>
        <p:spPr>
          <a:xfrm>
            <a:off x="838200" y="279400"/>
            <a:ext cx="10515600" cy="6578600"/>
          </a:xfrm>
        </p:spPr>
        <p:txBody>
          <a:bodyPr>
            <a:noAutofit/>
          </a:bodyPr>
          <a:lstStyle/>
          <a:p>
            <a:pPr marL="0" indent="0">
              <a:buNone/>
            </a:pPr>
            <a:br>
              <a:rPr lang="de-DE" dirty="0"/>
            </a:br>
            <a:br>
              <a:rPr lang="de-DE" dirty="0"/>
            </a:br>
            <a:r>
              <a:rPr lang="de-DE" dirty="0"/>
              <a:t>Der Betreuer muss geeignet und bereit sein, das Amt zu übernehmen. Dem Wunsch des Betroffenen ist zu entsprechen, wenn sie Person geeignet ist</a:t>
            </a:r>
            <a:br>
              <a:rPr lang="de-DE" dirty="0"/>
            </a:br>
            <a:r>
              <a:rPr lang="de-DE" dirty="0"/>
              <a:t> (§ 1816 </a:t>
            </a:r>
            <a:r>
              <a:rPr lang="de-DE" dirty="0" err="1"/>
              <a:t>FamFG</a:t>
            </a:r>
            <a:r>
              <a:rPr lang="de-DE" dirty="0"/>
              <a:t>).</a:t>
            </a:r>
            <a:br>
              <a:rPr lang="de-DE" dirty="0"/>
            </a:br>
            <a:br>
              <a:rPr lang="de-DE" dirty="0"/>
            </a:br>
            <a:r>
              <a:rPr lang="de-DE" dirty="0"/>
              <a:t>Er muss geeignet sein die Aufgaben entsprechend der Aufgabenkreise rechtlich zu besorgen und den Betroffenen entsprechend persönlich betreuen können.</a:t>
            </a:r>
            <a:br>
              <a:rPr lang="de-DE" dirty="0"/>
            </a:br>
            <a:endParaRPr lang="de-DE" dirty="0"/>
          </a:p>
          <a:p>
            <a:pPr marL="0" indent="0">
              <a:buNone/>
            </a:pPr>
            <a:r>
              <a:rPr lang="de-DE" dirty="0"/>
              <a:t>Der Betreuer ist grds. mündlich zu verpflichten und über seine Aufgaben zu unterrichten. (Verpflichtungstermin / Verpflichtung durch den Rechtspfleger)</a:t>
            </a:r>
            <a:br>
              <a:rPr lang="de-DE" dirty="0"/>
            </a:br>
            <a:endParaRPr lang="de-DE" dirty="0"/>
          </a:p>
          <a:p>
            <a:pPr marL="0" indent="0">
              <a:buNone/>
            </a:pPr>
            <a:r>
              <a:rPr lang="de-DE" dirty="0"/>
              <a:t>Er erhält mit der Verpflichtung eine Urkunde über seine Bestellung.</a:t>
            </a:r>
            <a:br>
              <a:rPr lang="de-DE" dirty="0"/>
            </a:br>
            <a:r>
              <a:rPr lang="de-DE" dirty="0"/>
              <a:t>Die Urkunde dient als Ausweis im Rechtsverkehr (Betreuerausweis).</a:t>
            </a:r>
            <a:br>
              <a:rPr lang="de-DE" dirty="0"/>
            </a:br>
            <a:br>
              <a:rPr lang="de-DE" dirty="0"/>
            </a:br>
            <a:endParaRPr lang="de-DE" dirty="0"/>
          </a:p>
        </p:txBody>
      </p:sp>
    </p:spTree>
    <p:extLst>
      <p:ext uri="{BB962C8B-B14F-4D97-AF65-F5344CB8AC3E}">
        <p14:creationId xmlns:p14="http://schemas.microsoft.com/office/powerpoint/2010/main" val="23021329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E95F7-02D7-4817-A35B-E88C615BD765}"/>
              </a:ext>
            </a:extLst>
          </p:cNvPr>
          <p:cNvSpPr>
            <a:spLocks noGrp="1"/>
          </p:cNvSpPr>
          <p:nvPr>
            <p:ph type="title"/>
          </p:nvPr>
        </p:nvSpPr>
        <p:spPr/>
        <p:txBody>
          <a:bodyPr/>
          <a:lstStyle/>
          <a:p>
            <a:r>
              <a:rPr lang="de-DE" dirty="0"/>
              <a:t>Der Einwilligungsvorbehalt</a:t>
            </a:r>
          </a:p>
        </p:txBody>
      </p:sp>
      <p:sp>
        <p:nvSpPr>
          <p:cNvPr id="3" name="Inhaltsplatzhalter 2">
            <a:extLst>
              <a:ext uri="{FF2B5EF4-FFF2-40B4-BE49-F238E27FC236}">
                <a16:creationId xmlns:a16="http://schemas.microsoft.com/office/drawing/2014/main" id="{B5CE38E2-AF57-4424-BE3E-EFAF9D105E59}"/>
              </a:ext>
            </a:extLst>
          </p:cNvPr>
          <p:cNvSpPr>
            <a:spLocks noGrp="1"/>
          </p:cNvSpPr>
          <p:nvPr>
            <p:ph idx="1"/>
          </p:nvPr>
        </p:nvSpPr>
        <p:spPr>
          <a:xfrm>
            <a:off x="838200" y="1404730"/>
            <a:ext cx="10515600" cy="4772233"/>
          </a:xfrm>
        </p:spPr>
        <p:txBody>
          <a:bodyPr>
            <a:normAutofit fontScale="92500" lnSpcReduction="10000"/>
          </a:bodyPr>
          <a:lstStyle/>
          <a:p>
            <a:pPr marL="0" indent="0">
              <a:buNone/>
            </a:pPr>
            <a:br>
              <a:rPr lang="de-DE" dirty="0"/>
            </a:br>
            <a:r>
              <a:rPr lang="de-DE" dirty="0"/>
              <a:t>Der Einwilligungsvorbehalt ist in </a:t>
            </a:r>
            <a:r>
              <a:rPr lang="de-DE" u="sng" dirty="0"/>
              <a:t>§ 1825 BGB </a:t>
            </a:r>
            <a:r>
              <a:rPr lang="de-DE" dirty="0"/>
              <a:t>geregelt.</a:t>
            </a:r>
            <a:br>
              <a:rPr lang="de-DE" dirty="0"/>
            </a:br>
            <a:br>
              <a:rPr lang="de-DE" dirty="0"/>
            </a:br>
            <a:r>
              <a:rPr lang="de-DE" dirty="0"/>
              <a:t>Unter bestimmten Umständen kommt die Anordnung eines Einwilligungsvorbehaltes in Betracht.</a:t>
            </a:r>
            <a:br>
              <a:rPr lang="de-DE" dirty="0"/>
            </a:br>
            <a:r>
              <a:rPr lang="de-DE" dirty="0"/>
              <a:t>Dabei benötigt der Betroffene die Einwilligung oder Genehmigung des Betreuers, um wirksame Willenserklärungen abgeben zu können. </a:t>
            </a:r>
            <a:br>
              <a:rPr lang="de-DE" dirty="0"/>
            </a:br>
            <a:r>
              <a:rPr lang="de-DE" dirty="0"/>
              <a:t>Er steht damit in gewisser Weise dem beschränkt Geschäftsfähigen gleich. </a:t>
            </a:r>
            <a:br>
              <a:rPr lang="de-DE" dirty="0"/>
            </a:br>
            <a:br>
              <a:rPr lang="de-DE" dirty="0"/>
            </a:br>
            <a:r>
              <a:rPr lang="de-DE" dirty="0"/>
              <a:t>Der Einwilligungsvorbehalt darf nur für die Aufgabenkreise angeordnet werden, in denen er erforderlich ist.</a:t>
            </a:r>
            <a:br>
              <a:rPr lang="de-DE" dirty="0"/>
            </a:br>
            <a:r>
              <a:rPr lang="de-DE" dirty="0"/>
              <a:t>Dies ist in der Regel der Aufgabenkreis der Vermögenssorge.</a:t>
            </a:r>
            <a:br>
              <a:rPr lang="de-DE" dirty="0"/>
            </a:br>
            <a:r>
              <a:rPr lang="de-DE" u="sng" dirty="0"/>
              <a:t>In Abs. 2 des § 1825 BGB werden einige Bereiche aufgezählt, auf die sich der EV nicht erstrecken darf</a:t>
            </a:r>
            <a:r>
              <a:rPr lang="de-DE" dirty="0"/>
              <a:t>. Zum Beispiel die Willenserklärung zur Eingehung der Ehe und der Verfügung von Todes wegen.</a:t>
            </a:r>
            <a:br>
              <a:rPr lang="de-DE" dirty="0"/>
            </a:br>
            <a:endParaRPr lang="de-DE" dirty="0"/>
          </a:p>
        </p:txBody>
      </p:sp>
    </p:spTree>
    <p:extLst>
      <p:ext uri="{BB962C8B-B14F-4D97-AF65-F5344CB8AC3E}">
        <p14:creationId xmlns:p14="http://schemas.microsoft.com/office/powerpoint/2010/main" val="867508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84078-48DE-4EBC-9BF9-F43FF13BB71D}"/>
              </a:ext>
            </a:extLst>
          </p:cNvPr>
          <p:cNvSpPr>
            <a:spLocks noGrp="1"/>
          </p:cNvSpPr>
          <p:nvPr>
            <p:ph type="title"/>
          </p:nvPr>
        </p:nvSpPr>
        <p:spPr/>
        <p:txBody>
          <a:bodyPr/>
          <a:lstStyle/>
          <a:p>
            <a:r>
              <a:rPr lang="de-DE" dirty="0"/>
              <a:t>3.2. Die Bekanntgabe des Beschlusses</a:t>
            </a:r>
          </a:p>
        </p:txBody>
      </p:sp>
      <p:sp>
        <p:nvSpPr>
          <p:cNvPr id="3" name="Inhaltsplatzhalter 2">
            <a:extLst>
              <a:ext uri="{FF2B5EF4-FFF2-40B4-BE49-F238E27FC236}">
                <a16:creationId xmlns:a16="http://schemas.microsoft.com/office/drawing/2014/main" id="{CE43456A-49F4-4920-AEFB-A2D7FC8C7519}"/>
              </a:ext>
            </a:extLst>
          </p:cNvPr>
          <p:cNvSpPr>
            <a:spLocks noGrp="1"/>
          </p:cNvSpPr>
          <p:nvPr>
            <p:ph idx="1"/>
          </p:nvPr>
        </p:nvSpPr>
        <p:spPr>
          <a:xfrm>
            <a:off x="838200" y="1295401"/>
            <a:ext cx="10515600" cy="4881562"/>
          </a:xfrm>
        </p:spPr>
        <p:txBody>
          <a:bodyPr>
            <a:normAutofit/>
          </a:bodyPr>
          <a:lstStyle/>
          <a:p>
            <a:pPr marL="0" indent="0">
              <a:buNone/>
            </a:pPr>
            <a:r>
              <a:rPr lang="de-DE" b="0" i="0" dirty="0">
                <a:solidFill>
                  <a:srgbClr val="000000"/>
                </a:solidFill>
                <a:effectLst/>
              </a:rPr>
              <a:t>Dokumente, deren Inhalt eine Termins- oder Fristbestimmung enthält oder den Lauf einer Frist auslöst, sind den Beteiligten bekannt zu geben (§ 15 </a:t>
            </a:r>
            <a:r>
              <a:rPr lang="de-DE" b="0" i="0" dirty="0" err="1">
                <a:solidFill>
                  <a:srgbClr val="000000"/>
                </a:solidFill>
                <a:effectLst/>
              </a:rPr>
              <a:t>FamFG</a:t>
            </a:r>
            <a:r>
              <a:rPr lang="de-DE" b="0" i="0" dirty="0">
                <a:solidFill>
                  <a:srgbClr val="000000"/>
                </a:solidFill>
                <a:effectLst/>
              </a:rPr>
              <a:t>)</a:t>
            </a:r>
            <a:br>
              <a:rPr lang="de-DE" b="0" i="0" dirty="0">
                <a:solidFill>
                  <a:srgbClr val="000000"/>
                </a:solidFill>
                <a:effectLst/>
              </a:rPr>
            </a:br>
            <a:br>
              <a:rPr lang="de-DE" u="sng" dirty="0"/>
            </a:br>
            <a:r>
              <a:rPr lang="de-DE" u="sng" dirty="0"/>
              <a:t>Arten der Zustellung:</a:t>
            </a:r>
            <a:br>
              <a:rPr lang="de-DE" dirty="0"/>
            </a:br>
            <a:br>
              <a:rPr lang="de-DE" dirty="0"/>
            </a:br>
            <a:r>
              <a:rPr lang="de-DE" dirty="0"/>
              <a:t>Empfangsbekenntnis / EB	</a:t>
            </a:r>
            <a:r>
              <a:rPr lang="de-DE" i="1" dirty="0"/>
              <a:t>an den </a:t>
            </a:r>
            <a:r>
              <a:rPr lang="de-DE" b="1" i="1" dirty="0"/>
              <a:t>Berufsbetreuer </a:t>
            </a:r>
            <a:r>
              <a:rPr lang="de-DE" i="1" dirty="0"/>
              <a:t>oder Rechtsanwalt, Notar</a:t>
            </a:r>
            <a:br>
              <a:rPr lang="de-DE" dirty="0"/>
            </a:br>
            <a:endParaRPr lang="de-DE" dirty="0"/>
          </a:p>
          <a:p>
            <a:pPr marL="0" indent="0">
              <a:buNone/>
            </a:pPr>
            <a:r>
              <a:rPr lang="de-DE" dirty="0"/>
              <a:t>Aufgabe zur Post / AVR 45 	</a:t>
            </a:r>
            <a:r>
              <a:rPr lang="de-DE" i="1" dirty="0"/>
              <a:t>an </a:t>
            </a:r>
            <a:r>
              <a:rPr lang="de-DE" b="1" i="1" dirty="0"/>
              <a:t>den ehrenamtlichen Betreuer, </a:t>
            </a:r>
            <a:r>
              <a:rPr lang="de-DE" i="1" dirty="0"/>
              <a:t>Betroffenen</a:t>
            </a:r>
            <a:br>
              <a:rPr lang="de-DE" i="1" dirty="0"/>
            </a:br>
            <a:br>
              <a:rPr lang="de-DE" i="1" dirty="0"/>
            </a:br>
            <a:r>
              <a:rPr lang="de-DE" dirty="0"/>
              <a:t>per Fax 			</a:t>
            </a:r>
            <a:r>
              <a:rPr lang="de-DE" i="1" dirty="0"/>
              <a:t>an den Sachverständigen, das Krankenhaus, Betreuer</a:t>
            </a:r>
            <a:br>
              <a:rPr lang="de-DE" dirty="0"/>
            </a:br>
            <a:br>
              <a:rPr lang="de-DE" dirty="0"/>
            </a:br>
            <a:r>
              <a:rPr lang="de-DE" dirty="0"/>
              <a:t>formlos			</a:t>
            </a:r>
            <a:r>
              <a:rPr lang="de-DE" i="1" dirty="0"/>
              <a:t>an den Antragsteller, die Betreuungsbehörde</a:t>
            </a:r>
            <a:br>
              <a:rPr lang="de-DE" dirty="0"/>
            </a:br>
            <a:endParaRPr lang="de-DE" dirty="0"/>
          </a:p>
          <a:p>
            <a:pPr marL="0" indent="0">
              <a:buNone/>
            </a:pPr>
            <a:endParaRPr lang="de-DE" dirty="0"/>
          </a:p>
        </p:txBody>
      </p:sp>
    </p:spTree>
    <p:extLst>
      <p:ext uri="{BB962C8B-B14F-4D97-AF65-F5344CB8AC3E}">
        <p14:creationId xmlns:p14="http://schemas.microsoft.com/office/powerpoint/2010/main" val="24659509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205B4-4E2A-4A4C-9758-7B91C1FE17A7}"/>
              </a:ext>
            </a:extLst>
          </p:cNvPr>
          <p:cNvSpPr>
            <a:spLocks noGrp="1"/>
          </p:cNvSpPr>
          <p:nvPr>
            <p:ph type="title"/>
          </p:nvPr>
        </p:nvSpPr>
        <p:spPr/>
        <p:txBody>
          <a:bodyPr>
            <a:normAutofit fontScale="90000"/>
          </a:bodyPr>
          <a:lstStyle/>
          <a:p>
            <a:r>
              <a:rPr lang="de-DE" u="sng" dirty="0"/>
              <a:t>AVR 45 </a:t>
            </a:r>
            <a:r>
              <a:rPr lang="de-DE" dirty="0"/>
              <a:t> (</a:t>
            </a:r>
            <a:r>
              <a:rPr lang="de-DE" sz="2700" b="1" dirty="0">
                <a:solidFill>
                  <a:srgbClr val="111111"/>
                </a:solidFill>
                <a:effectLst/>
                <a:latin typeface="arial" panose="020B0604020202020204" pitchFamily="34" charset="0"/>
              </a:rPr>
              <a:t>Allgemeine Vordruck Reihe)</a:t>
            </a:r>
            <a:br>
              <a:rPr lang="de-DE" dirty="0"/>
            </a:br>
            <a:r>
              <a:rPr lang="de-DE" sz="3100" u="sng" dirty="0"/>
              <a:t>vereinfachte Zustellung: </a:t>
            </a:r>
            <a:r>
              <a:rPr lang="de-DE" sz="3100" dirty="0"/>
              <a:t>mit Aufgabe des Beschlusses zur Post,</a:t>
            </a:r>
            <a:br>
              <a:rPr lang="de-DE" sz="3100" dirty="0"/>
            </a:br>
            <a:r>
              <a:rPr lang="de-DE" sz="2700" dirty="0">
                <a:solidFill>
                  <a:srgbClr val="111111"/>
                </a:solidFill>
              </a:rPr>
              <a:t>Vermerk über die Zustellung durch Aufgabe zur Post, § 184 Abs. 2 ZPO</a:t>
            </a:r>
            <a:endParaRPr lang="de-DE" sz="2700" dirty="0"/>
          </a:p>
        </p:txBody>
      </p:sp>
      <p:sp>
        <p:nvSpPr>
          <p:cNvPr id="3" name="Inhaltsplatzhalter 2">
            <a:extLst>
              <a:ext uri="{FF2B5EF4-FFF2-40B4-BE49-F238E27FC236}">
                <a16:creationId xmlns:a16="http://schemas.microsoft.com/office/drawing/2014/main" id="{564E3B1C-59DA-4723-97BD-6DD899678511}"/>
              </a:ext>
            </a:extLst>
          </p:cNvPr>
          <p:cNvSpPr>
            <a:spLocks noGrp="1"/>
          </p:cNvSpPr>
          <p:nvPr>
            <p:ph idx="1"/>
          </p:nvPr>
        </p:nvSpPr>
        <p:spPr>
          <a:xfrm>
            <a:off x="838200" y="1825624"/>
            <a:ext cx="10515600" cy="4803775"/>
          </a:xfrm>
        </p:spPr>
        <p:txBody>
          <a:bodyPr>
            <a:normAutofit fontScale="92500"/>
          </a:bodyPr>
          <a:lstStyle/>
          <a:p>
            <a:pPr marL="0" indent="0">
              <a:buNone/>
            </a:pPr>
            <a:r>
              <a:rPr lang="de-DE" b="0" i="1" dirty="0">
                <a:solidFill>
                  <a:srgbClr val="000000"/>
                </a:solidFill>
                <a:effectLst/>
              </a:rPr>
              <a:t>(1) Das Gericht kann bei der Zustellung nach § 183 Absatz 2 bis 5 ZPO anordnen, dass die Partei innerhalb einer angemessenen Frist einen Zustellungsbevollmächtigten benennt, der im Inland wohnt oder dort einen Geschäftsraum hat, falls sie nicht einen Prozessbevollmächtigten bestellt hat. Wird kein Zustellungsbevollmächtigter benannt, so können spätere Zustellungen bis zur nachträglichen Benennung dadurch bewirkt werden, dass das Schriftstück unter der Anschrift der Partei zur Post gegeben wird.</a:t>
            </a:r>
            <a:br>
              <a:rPr lang="de-DE" b="0" i="0" dirty="0">
                <a:solidFill>
                  <a:srgbClr val="000000"/>
                </a:solidFill>
                <a:effectLst/>
              </a:rPr>
            </a:br>
            <a:br>
              <a:rPr lang="de-DE" b="0" i="0" dirty="0">
                <a:solidFill>
                  <a:srgbClr val="111111"/>
                </a:solidFill>
                <a:effectLst/>
              </a:rPr>
            </a:br>
            <a:r>
              <a:rPr lang="de-DE" b="1" i="0" dirty="0">
                <a:solidFill>
                  <a:srgbClr val="000000"/>
                </a:solidFill>
                <a:effectLst/>
              </a:rPr>
              <a:t>(2) Das Schriftstück gilt zwei Wochen nach Aufgabe zur Post als zugestellt. Das Gericht kann eine längere Frist bestimmen. In der Anordnung nach Absatz 1 ist auf diese Rechtsfolgen hinzuweisen. </a:t>
            </a:r>
            <a:r>
              <a:rPr lang="de-DE" b="1" i="0" u="sng" dirty="0">
                <a:solidFill>
                  <a:srgbClr val="000000"/>
                </a:solidFill>
                <a:effectLst/>
              </a:rPr>
              <a:t>Zum Nachweis der Zustellung ist in den Akten zu vermerken, zu welcher Zeit und unter welcher Anschrift das Schriftstück zur Post gegeben wurde. </a:t>
            </a:r>
            <a:br>
              <a:rPr lang="de-DE" b="1" i="0" u="sng" dirty="0">
                <a:solidFill>
                  <a:srgbClr val="000000"/>
                </a:solidFill>
                <a:effectLst/>
              </a:rPr>
            </a:br>
            <a:br>
              <a:rPr lang="de-DE" b="1" i="0" u="sng" dirty="0">
                <a:solidFill>
                  <a:srgbClr val="000000"/>
                </a:solidFill>
                <a:effectLst/>
              </a:rPr>
            </a:br>
            <a:r>
              <a:rPr lang="de-DE" b="1" i="0" u="sng" dirty="0">
                <a:solidFill>
                  <a:srgbClr val="000000"/>
                </a:solidFill>
                <a:effectLst/>
              </a:rPr>
              <a:t>D</a:t>
            </a:r>
            <a:r>
              <a:rPr lang="de-DE" b="1" u="sng" dirty="0">
                <a:solidFill>
                  <a:srgbClr val="000000"/>
                </a:solidFill>
              </a:rPr>
              <a:t>as Schriftstück gilt  </a:t>
            </a:r>
            <a:r>
              <a:rPr lang="de-DE" b="1" i="0" u="sng" dirty="0">
                <a:solidFill>
                  <a:srgbClr val="000000"/>
                </a:solidFill>
                <a:effectLst/>
              </a:rPr>
              <a:t>drei Tage nach Aufgabe zur Post als bekannt gegeben.(§15 </a:t>
            </a:r>
            <a:r>
              <a:rPr lang="de-DE" b="1" i="0" u="sng" dirty="0" err="1">
                <a:solidFill>
                  <a:srgbClr val="000000"/>
                </a:solidFill>
                <a:effectLst/>
              </a:rPr>
              <a:t>FamFG</a:t>
            </a:r>
            <a:r>
              <a:rPr lang="de-DE" b="1" i="0" u="sng" dirty="0">
                <a:solidFill>
                  <a:srgbClr val="000000"/>
                </a:solidFill>
                <a:effectLst/>
              </a:rPr>
              <a:t>)</a:t>
            </a:r>
            <a:br>
              <a:rPr lang="de-DE" b="1" i="0" u="sng" dirty="0">
                <a:solidFill>
                  <a:srgbClr val="000000"/>
                </a:solidFill>
                <a:effectLst/>
              </a:rPr>
            </a:br>
            <a:br>
              <a:rPr lang="de-DE" b="1" i="0" u="sng" dirty="0">
                <a:solidFill>
                  <a:srgbClr val="000000"/>
                </a:solidFill>
                <a:effectLst/>
              </a:rPr>
            </a:br>
            <a:r>
              <a:rPr lang="de-DE" i="1" dirty="0">
                <a:solidFill>
                  <a:srgbClr val="FF0000"/>
                </a:solidFill>
                <a:effectLst/>
                <a:latin typeface="Bradley Hand ITC" panose="03070402050302030203" pitchFamily="66" charset="0"/>
              </a:rPr>
              <a:t>Bsp. </a:t>
            </a:r>
            <a:r>
              <a:rPr lang="de-DE" i="1" dirty="0">
                <a:solidFill>
                  <a:srgbClr val="FF0000"/>
                </a:solidFill>
                <a:latin typeface="Bradley Hand ITC" panose="03070402050302030203" pitchFamily="66" charset="0"/>
              </a:rPr>
              <a:t>Vordruck AVR 45 nebst Hinweiszettel</a:t>
            </a:r>
          </a:p>
        </p:txBody>
      </p:sp>
    </p:spTree>
    <p:extLst>
      <p:ext uri="{BB962C8B-B14F-4D97-AF65-F5344CB8AC3E}">
        <p14:creationId xmlns:p14="http://schemas.microsoft.com/office/powerpoint/2010/main" val="16785049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C9326-3D83-46C5-840E-718A558E22AD}"/>
              </a:ext>
            </a:extLst>
          </p:cNvPr>
          <p:cNvSpPr>
            <a:spLocks noGrp="1"/>
          </p:cNvSpPr>
          <p:nvPr>
            <p:ph type="title"/>
          </p:nvPr>
        </p:nvSpPr>
        <p:spPr/>
        <p:txBody>
          <a:bodyPr/>
          <a:lstStyle/>
          <a:p>
            <a:r>
              <a:rPr lang="de-DE" dirty="0"/>
              <a:t>Fristenberechnung nach dem </a:t>
            </a:r>
            <a:r>
              <a:rPr lang="de-DE" dirty="0" err="1"/>
              <a:t>FamFG</a:t>
            </a:r>
            <a:endParaRPr lang="de-DE" dirty="0"/>
          </a:p>
        </p:txBody>
      </p:sp>
      <p:sp>
        <p:nvSpPr>
          <p:cNvPr id="3" name="Inhaltsplatzhalter 2">
            <a:extLst>
              <a:ext uri="{FF2B5EF4-FFF2-40B4-BE49-F238E27FC236}">
                <a16:creationId xmlns:a16="http://schemas.microsoft.com/office/drawing/2014/main" id="{01B26C9D-C4B1-4640-8116-D49B360B2A41}"/>
              </a:ext>
            </a:extLst>
          </p:cNvPr>
          <p:cNvSpPr>
            <a:spLocks noGrp="1"/>
          </p:cNvSpPr>
          <p:nvPr>
            <p:ph idx="1"/>
          </p:nvPr>
        </p:nvSpPr>
        <p:spPr/>
        <p:txBody>
          <a:bodyPr>
            <a:normAutofit fontScale="92500"/>
          </a:bodyPr>
          <a:lstStyle/>
          <a:p>
            <a:pPr marL="0" indent="0">
              <a:buNone/>
            </a:pPr>
            <a:r>
              <a:rPr lang="de-DE" dirty="0"/>
              <a:t>Die förmliche Zustellung des Beschlusses gilt mit dem Datum auf der </a:t>
            </a:r>
            <a:r>
              <a:rPr lang="de-DE" b="1" dirty="0"/>
              <a:t>Zustellungsurkunde</a:t>
            </a:r>
            <a:r>
              <a:rPr lang="de-DE" dirty="0"/>
              <a:t> als bewirkt </a:t>
            </a:r>
            <a:r>
              <a:rPr lang="de-DE" i="1" dirty="0">
                <a:solidFill>
                  <a:srgbClr val="FF0000"/>
                </a:solidFill>
              </a:rPr>
              <a:t>(jedoch nicht: an einem Sonn- oder Feiertag)</a:t>
            </a:r>
            <a:br>
              <a:rPr lang="de-DE" dirty="0"/>
            </a:br>
            <a:r>
              <a:rPr lang="de-DE" b="1" dirty="0"/>
              <a:t>An einem Sonn- und Feiertag kann nicht zugestellt werden.</a:t>
            </a:r>
            <a:br>
              <a:rPr lang="de-DE" b="1" dirty="0"/>
            </a:br>
            <a:br>
              <a:rPr lang="de-DE" dirty="0"/>
            </a:br>
            <a:r>
              <a:rPr lang="de-DE" dirty="0"/>
              <a:t>oder </a:t>
            </a:r>
            <a:br>
              <a:rPr lang="de-DE" dirty="0"/>
            </a:br>
            <a:br>
              <a:rPr lang="de-DE" dirty="0"/>
            </a:br>
            <a:r>
              <a:rPr lang="de-DE" dirty="0"/>
              <a:t>bei der </a:t>
            </a:r>
            <a:r>
              <a:rPr lang="de-DE" b="1" dirty="0"/>
              <a:t>AVR 45 </a:t>
            </a:r>
            <a:r>
              <a:rPr lang="de-DE" dirty="0"/>
              <a:t>mit Ablauf des 3. Tages nach Aufgabe zur Post</a:t>
            </a:r>
            <a:br>
              <a:rPr lang="de-DE" dirty="0"/>
            </a:br>
            <a:r>
              <a:rPr lang="de-DE" b="1" i="1" dirty="0"/>
              <a:t>Das besondere dabei ist, dass man nicht auf ein tatsächliches Zustelldatum abstellt, sondern dieses automatisch nach Ablauf von 3 Tagen fingiert (sog. </a:t>
            </a:r>
            <a:r>
              <a:rPr lang="de-DE" b="1" i="1" dirty="0" err="1"/>
              <a:t>Zustellfikion</a:t>
            </a:r>
            <a:r>
              <a:rPr lang="de-DE" b="1" i="1" dirty="0"/>
              <a:t>). Dadurch ist es auch gleich ob das Zustelldatum auf einen Sonn oder Feiertag fällt.</a:t>
            </a:r>
            <a:br>
              <a:rPr lang="de-DE" b="1" i="1" dirty="0"/>
            </a:br>
            <a:br>
              <a:rPr lang="de-DE" dirty="0"/>
            </a:br>
            <a:r>
              <a:rPr lang="de-DE" dirty="0"/>
              <a:t>Das Schriftstück wird durch die tatsächliche Übergabe an den Postdienstleister zur Post aufgegeben. Dies erfolgt meistens auf Veranlassung der Geschäftsstelle durch die Justizhauptwachtmeister der Poststelle.</a:t>
            </a:r>
          </a:p>
        </p:txBody>
      </p:sp>
    </p:spTree>
    <p:extLst>
      <p:ext uri="{BB962C8B-B14F-4D97-AF65-F5344CB8AC3E}">
        <p14:creationId xmlns:p14="http://schemas.microsoft.com/office/powerpoint/2010/main" val="4275903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882AD35-7643-4D52-B448-0BA33EE59BCA}"/>
              </a:ext>
            </a:extLst>
          </p:cNvPr>
          <p:cNvSpPr>
            <a:spLocks noGrp="1"/>
          </p:cNvSpPr>
          <p:nvPr>
            <p:ph idx="1"/>
          </p:nvPr>
        </p:nvSpPr>
        <p:spPr>
          <a:xfrm>
            <a:off x="838200" y="927651"/>
            <a:ext cx="10515600" cy="5249311"/>
          </a:xfrm>
        </p:spPr>
        <p:txBody>
          <a:bodyPr/>
          <a:lstStyle/>
          <a:p>
            <a:pPr marL="0" indent="0">
              <a:buNone/>
            </a:pPr>
            <a:r>
              <a:rPr lang="de-DE" dirty="0"/>
              <a:t>	Tag 1, 	Aufgabe zur Post (AVR 45)</a:t>
            </a:r>
            <a:br>
              <a:rPr lang="de-DE" dirty="0"/>
            </a:br>
            <a:br>
              <a:rPr lang="de-DE" dirty="0"/>
            </a:br>
            <a:br>
              <a:rPr lang="de-DE" dirty="0"/>
            </a:br>
            <a:r>
              <a:rPr lang="de-DE" dirty="0"/>
              <a:t>	Tag 2 0:00, Fristbeginn</a:t>
            </a:r>
            <a:br>
              <a:rPr lang="de-DE" dirty="0"/>
            </a:br>
            <a:br>
              <a:rPr lang="de-DE" dirty="0"/>
            </a:br>
            <a:br>
              <a:rPr lang="de-DE" dirty="0"/>
            </a:br>
            <a:r>
              <a:rPr lang="de-DE" dirty="0"/>
              <a:t>	Tag 3, Fristlauf</a:t>
            </a:r>
            <a:br>
              <a:rPr lang="de-DE" dirty="0"/>
            </a:br>
            <a:br>
              <a:rPr lang="de-DE" dirty="0"/>
            </a:br>
            <a:br>
              <a:rPr lang="de-DE" dirty="0"/>
            </a:br>
            <a:r>
              <a:rPr lang="de-DE" dirty="0"/>
              <a:t>	Tag 4 24:00, Fristende</a:t>
            </a:r>
            <a:br>
              <a:rPr lang="de-DE" dirty="0"/>
            </a:br>
            <a:br>
              <a:rPr lang="de-DE" dirty="0"/>
            </a:br>
            <a:br>
              <a:rPr lang="de-DE" dirty="0"/>
            </a:br>
            <a:r>
              <a:rPr lang="de-DE" dirty="0"/>
              <a:t>	Tag 5 0:00, Zustellung bewirkt</a:t>
            </a:r>
            <a:br>
              <a:rPr lang="de-DE" dirty="0"/>
            </a:br>
            <a:br>
              <a:rPr lang="de-DE" dirty="0"/>
            </a:br>
            <a:endParaRPr lang="de-DE" dirty="0"/>
          </a:p>
        </p:txBody>
      </p:sp>
      <p:cxnSp>
        <p:nvCxnSpPr>
          <p:cNvPr id="5" name="Gerade Verbindung mit Pfeil 4">
            <a:extLst>
              <a:ext uri="{FF2B5EF4-FFF2-40B4-BE49-F238E27FC236}">
                <a16:creationId xmlns:a16="http://schemas.microsoft.com/office/drawing/2014/main" id="{12257F57-1778-4803-BAC9-6522FB527827}"/>
              </a:ext>
            </a:extLst>
          </p:cNvPr>
          <p:cNvCxnSpPr/>
          <p:nvPr/>
        </p:nvCxnSpPr>
        <p:spPr>
          <a:xfrm>
            <a:off x="2994991" y="1258957"/>
            <a:ext cx="0" cy="463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6EC2F8DB-C8B4-4442-8E33-72252808869D}"/>
              </a:ext>
            </a:extLst>
          </p:cNvPr>
          <p:cNvCxnSpPr/>
          <p:nvPr/>
        </p:nvCxnSpPr>
        <p:spPr>
          <a:xfrm>
            <a:off x="2994991" y="2266122"/>
            <a:ext cx="0" cy="569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196E75EA-0B09-4690-85BA-E1C1129DE8CA}"/>
              </a:ext>
            </a:extLst>
          </p:cNvPr>
          <p:cNvCxnSpPr/>
          <p:nvPr/>
        </p:nvCxnSpPr>
        <p:spPr>
          <a:xfrm>
            <a:off x="2994991" y="3246783"/>
            <a:ext cx="0" cy="4903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Gerade Verbindung mit Pfeil 10">
            <a:extLst>
              <a:ext uri="{FF2B5EF4-FFF2-40B4-BE49-F238E27FC236}">
                <a16:creationId xmlns:a16="http://schemas.microsoft.com/office/drawing/2014/main" id="{FC6E1AC8-C90C-4628-9B57-27845087A6D4}"/>
              </a:ext>
            </a:extLst>
          </p:cNvPr>
          <p:cNvCxnSpPr/>
          <p:nvPr/>
        </p:nvCxnSpPr>
        <p:spPr>
          <a:xfrm>
            <a:off x="2994991" y="4267200"/>
            <a:ext cx="0" cy="569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31675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D0121-58F3-44A2-AC08-E37CBDA5FA5C}"/>
              </a:ext>
            </a:extLst>
          </p:cNvPr>
          <p:cNvSpPr>
            <a:spLocks noGrp="1"/>
          </p:cNvSpPr>
          <p:nvPr>
            <p:ph type="title"/>
          </p:nvPr>
        </p:nvSpPr>
        <p:spPr>
          <a:xfrm>
            <a:off x="838200" y="365125"/>
            <a:ext cx="10515600" cy="1325563"/>
          </a:xfrm>
        </p:spPr>
        <p:txBody>
          <a:bodyPr/>
          <a:lstStyle/>
          <a:p>
            <a:r>
              <a:rPr lang="de-DE" dirty="0"/>
              <a:t>Wirksamwerden des Beschlusses zur Anordnung der Betreuung, § 287 Abs. 1 </a:t>
            </a:r>
            <a:r>
              <a:rPr lang="de-DE" dirty="0" err="1"/>
              <a:t>FamFG</a:t>
            </a:r>
            <a:endParaRPr lang="de-DE" dirty="0"/>
          </a:p>
        </p:txBody>
      </p:sp>
      <p:sp>
        <p:nvSpPr>
          <p:cNvPr id="14" name="Textfeld 13">
            <a:extLst>
              <a:ext uri="{FF2B5EF4-FFF2-40B4-BE49-F238E27FC236}">
                <a16:creationId xmlns:a16="http://schemas.microsoft.com/office/drawing/2014/main" id="{AB7F91F4-46F6-4CD1-B44F-C9C9A6B33AE8}"/>
              </a:ext>
            </a:extLst>
          </p:cNvPr>
          <p:cNvSpPr txBox="1"/>
          <p:nvPr/>
        </p:nvSpPr>
        <p:spPr>
          <a:xfrm>
            <a:off x="838200" y="1587500"/>
            <a:ext cx="10388600" cy="7232749"/>
          </a:xfrm>
          <a:prstGeom prst="rect">
            <a:avLst/>
          </a:prstGeom>
          <a:noFill/>
        </p:spPr>
        <p:txBody>
          <a:bodyPr wrap="square">
            <a:spAutoFit/>
          </a:bodyPr>
          <a:lstStyle/>
          <a:p>
            <a:r>
              <a:rPr lang="de-DE" sz="2000" b="1" dirty="0"/>
              <a:t>(1)Beschlüsse über Umfang, Inhalt oder Bestand der Bestellung eines Betreuers, über die Anordnung eines Einwilligungsvorbehalts oder</a:t>
            </a:r>
            <a:br>
              <a:rPr lang="de-DE" sz="2000" b="1" dirty="0"/>
            </a:br>
            <a:r>
              <a:rPr lang="de-DE" sz="2000" b="1" dirty="0"/>
              <a:t>über den Erlass einer einstweiligen Anordnung nach § 300 </a:t>
            </a:r>
            <a:r>
              <a:rPr lang="de-DE" sz="2000" b="1" dirty="0" err="1"/>
              <a:t>FamFG</a:t>
            </a:r>
            <a:r>
              <a:rPr lang="de-DE" sz="2000" b="1" dirty="0"/>
              <a:t> </a:t>
            </a:r>
            <a:br>
              <a:rPr lang="de-DE" sz="2000" b="1" dirty="0"/>
            </a:br>
            <a:r>
              <a:rPr lang="de-DE" sz="2000" b="1" dirty="0"/>
              <a:t>werden mit der Bekanntgabe an den Betreuer wirksam.</a:t>
            </a:r>
            <a:br>
              <a:rPr lang="de-DE" sz="2000" dirty="0"/>
            </a:br>
            <a:endParaRPr lang="de-DE" sz="2000" dirty="0"/>
          </a:p>
          <a:p>
            <a:pPr fontAlgn="t"/>
            <a:r>
              <a:rPr lang="de-DE" sz="2000" dirty="0">
                <a:solidFill>
                  <a:srgbClr val="333333"/>
                </a:solidFill>
              </a:rPr>
              <a:t>(2)</a:t>
            </a:r>
            <a:r>
              <a:rPr lang="de-DE" sz="2000" b="0" i="0" dirty="0">
                <a:solidFill>
                  <a:srgbClr val="333333"/>
                </a:solidFill>
                <a:effectLst/>
              </a:rPr>
              <a:t>Ist die Bekanntgabe an den Betreuer nicht möglich oder ist Gefahr im Verzug,  </a:t>
            </a:r>
            <a:br>
              <a:rPr lang="de-DE" sz="2000" b="0" i="0" dirty="0">
                <a:solidFill>
                  <a:srgbClr val="333333"/>
                </a:solidFill>
                <a:effectLst/>
              </a:rPr>
            </a:br>
            <a:r>
              <a:rPr lang="de-DE" sz="2000" b="0" i="0" dirty="0">
                <a:solidFill>
                  <a:srgbClr val="333333"/>
                </a:solidFill>
                <a:effectLst/>
              </a:rPr>
              <a:t>kann das Gericht die sofortige Wirksamkeit des Beschlusses    </a:t>
            </a:r>
            <a:br>
              <a:rPr lang="de-DE" sz="2000" b="0" i="0" dirty="0">
                <a:solidFill>
                  <a:srgbClr val="333333"/>
                </a:solidFill>
                <a:effectLst/>
              </a:rPr>
            </a:br>
            <a:r>
              <a:rPr lang="de-DE" sz="2000" b="0" i="0" dirty="0">
                <a:solidFill>
                  <a:srgbClr val="333333"/>
                </a:solidFill>
                <a:effectLst/>
              </a:rPr>
              <a:t>anordnen. </a:t>
            </a:r>
            <a:br>
              <a:rPr lang="de-DE" sz="2000" b="0" i="0" dirty="0">
                <a:solidFill>
                  <a:srgbClr val="333333"/>
                </a:solidFill>
                <a:effectLst/>
              </a:rPr>
            </a:br>
            <a:r>
              <a:rPr lang="de-DE" sz="2000" b="0" i="0" dirty="0">
                <a:solidFill>
                  <a:srgbClr val="333333"/>
                </a:solidFill>
                <a:effectLst/>
              </a:rPr>
              <a:t>In diesem Fall wird er wirksam, wenn der Beschluss und die Anordnung seiner </a:t>
            </a:r>
            <a:br>
              <a:rPr lang="de-DE" sz="2000" b="0" i="0" dirty="0">
                <a:solidFill>
                  <a:srgbClr val="333333"/>
                </a:solidFill>
                <a:effectLst/>
              </a:rPr>
            </a:br>
            <a:r>
              <a:rPr lang="de-DE" sz="2000" b="0" i="0" dirty="0">
                <a:solidFill>
                  <a:srgbClr val="333333"/>
                </a:solidFill>
                <a:effectLst/>
              </a:rPr>
              <a:t>sofortigen Wirksamkeit </a:t>
            </a:r>
            <a:br>
              <a:rPr lang="de-DE" sz="2000" b="0" i="0" dirty="0">
                <a:solidFill>
                  <a:srgbClr val="333333"/>
                </a:solidFill>
                <a:effectLst/>
              </a:rPr>
            </a:br>
            <a:br>
              <a:rPr lang="de-DE" sz="2000" b="0" i="0" u="none" strike="noStrike" kern="1200" dirty="0">
                <a:solidFill>
                  <a:srgbClr val="000000"/>
                </a:solidFill>
                <a:effectLst/>
              </a:rPr>
            </a:br>
            <a:r>
              <a:rPr lang="de-DE" sz="2000" b="0" i="0" u="none" strike="noStrike" kern="1200" dirty="0">
                <a:solidFill>
                  <a:srgbClr val="000000"/>
                </a:solidFill>
                <a:effectLst/>
              </a:rPr>
              <a:t>	</a:t>
            </a:r>
            <a:r>
              <a:rPr lang="de-DE" sz="2000" dirty="0">
                <a:solidFill>
                  <a:srgbClr val="000000"/>
                </a:solidFill>
              </a:rPr>
              <a:t>1. dem Betroffenen oder dem Verfahrenspfleger bekannt gegeben werden oder</a:t>
            </a:r>
            <a:br>
              <a:rPr lang="de-DE" sz="2000" dirty="0"/>
            </a:br>
            <a:r>
              <a:rPr lang="de-DE" sz="2000" dirty="0"/>
              <a:t> 	</a:t>
            </a:r>
            <a:r>
              <a:rPr lang="de-DE" sz="2000" dirty="0">
                <a:solidFill>
                  <a:srgbClr val="000000"/>
                </a:solidFill>
              </a:rPr>
              <a:t>2. der Geschäftsstelle zum Zweck der Bekanntgabe nach Nummer 1 übergeben werden.</a:t>
            </a:r>
            <a:endParaRPr lang="de-DE" sz="2000" dirty="0"/>
          </a:p>
          <a:p>
            <a:pPr fontAlgn="t"/>
            <a:endParaRPr lang="de-DE" sz="2000" b="0" i="0" u="none" strike="noStrike" dirty="0">
              <a:effectLst/>
            </a:endParaRPr>
          </a:p>
          <a:p>
            <a:pPr marL="0" algn="l" rtl="0" eaLnBrk="1" fontAlgn="t" latinLnBrk="0" hangingPunct="1">
              <a:spcBef>
                <a:spcPts val="0"/>
              </a:spcBef>
              <a:spcAft>
                <a:spcPts val="0"/>
              </a:spcAft>
            </a:pPr>
            <a:r>
              <a:rPr lang="de-DE" sz="2000" b="0" i="0" dirty="0">
                <a:solidFill>
                  <a:srgbClr val="333333"/>
                </a:solidFill>
                <a:effectLst/>
              </a:rPr>
              <a:t>Der Zeitpunkt der sofortigen Wirksamkeit ist auf dem Beschluss zu vermerken. </a:t>
            </a:r>
            <a:br>
              <a:rPr lang="de-DE" sz="2000" b="0" i="0" dirty="0">
                <a:solidFill>
                  <a:srgbClr val="333333"/>
                </a:solidFill>
                <a:effectLst/>
              </a:rPr>
            </a:br>
            <a:r>
              <a:rPr lang="de-DE" sz="2000" b="0" i="1" dirty="0">
                <a:solidFill>
                  <a:srgbClr val="333333"/>
                </a:solidFill>
                <a:effectLst/>
              </a:rPr>
              <a:t>(das </a:t>
            </a:r>
            <a:r>
              <a:rPr lang="de-DE" sz="2000" b="0" i="1" dirty="0" err="1">
                <a:solidFill>
                  <a:srgbClr val="333333"/>
                </a:solidFill>
                <a:effectLst/>
              </a:rPr>
              <a:t>Präsentat</a:t>
            </a:r>
            <a:r>
              <a:rPr lang="de-DE" sz="2000" b="0" i="1" dirty="0">
                <a:solidFill>
                  <a:srgbClr val="333333"/>
                </a:solidFill>
                <a:effectLst/>
              </a:rPr>
              <a:t> durch den </a:t>
            </a:r>
            <a:r>
              <a:rPr lang="de-DE" sz="2000" b="0" i="1" dirty="0" err="1">
                <a:solidFill>
                  <a:srgbClr val="333333"/>
                </a:solidFill>
                <a:effectLst/>
              </a:rPr>
              <a:t>UdG</a:t>
            </a:r>
            <a:r>
              <a:rPr lang="de-DE" sz="2000" b="0" i="1" dirty="0">
                <a:solidFill>
                  <a:srgbClr val="333333"/>
                </a:solidFill>
                <a:effectLst/>
              </a:rPr>
              <a:t> auf der </a:t>
            </a:r>
            <a:r>
              <a:rPr lang="de-DE" sz="2000" b="0" i="1" dirty="0" err="1">
                <a:solidFill>
                  <a:srgbClr val="333333"/>
                </a:solidFill>
                <a:effectLst/>
              </a:rPr>
              <a:t>Gst</a:t>
            </a:r>
            <a:r>
              <a:rPr lang="de-DE" sz="2000" b="0" i="1" dirty="0">
                <a:solidFill>
                  <a:srgbClr val="333333"/>
                </a:solidFill>
                <a:effectLst/>
              </a:rPr>
              <a:t>.)</a:t>
            </a:r>
            <a:endParaRPr lang="de-DE" sz="2000" b="0" i="1" u="none" strike="noStrike" dirty="0">
              <a:effectLst/>
            </a:endParaRPr>
          </a:p>
          <a:p>
            <a:endParaRPr lang="de-DE" sz="2400" dirty="0"/>
          </a:p>
          <a:p>
            <a:pPr marL="457200" indent="-457200">
              <a:buAutoNum type="arabicParenBoth"/>
            </a:pPr>
            <a:endParaRPr lang="de-DE" sz="2400" dirty="0"/>
          </a:p>
          <a:p>
            <a:pPr marL="457200" indent="-457200">
              <a:buAutoNum type="arabicParenBoth"/>
            </a:pPr>
            <a:endParaRPr lang="de-DE" sz="2400" dirty="0"/>
          </a:p>
          <a:p>
            <a:pPr marL="457200" indent="-457200">
              <a:buAutoNum type="arabicParenBoth"/>
            </a:pPr>
            <a:endParaRPr lang="de-DE" sz="2400" dirty="0"/>
          </a:p>
          <a:p>
            <a:pPr marL="457200" indent="-457200">
              <a:buAutoNum type="arabicParenBoth"/>
            </a:pPr>
            <a:endParaRPr lang="de-DE" sz="2400" dirty="0"/>
          </a:p>
          <a:p>
            <a:endParaRPr lang="de-DE" sz="2400" dirty="0"/>
          </a:p>
        </p:txBody>
      </p:sp>
    </p:spTree>
    <p:extLst>
      <p:ext uri="{BB962C8B-B14F-4D97-AF65-F5344CB8AC3E}">
        <p14:creationId xmlns:p14="http://schemas.microsoft.com/office/powerpoint/2010/main" val="16327336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DE20E-5F63-4336-A446-E28A3CBF9497}"/>
              </a:ext>
            </a:extLst>
          </p:cNvPr>
          <p:cNvSpPr>
            <a:spLocks noGrp="1"/>
          </p:cNvSpPr>
          <p:nvPr>
            <p:ph type="title"/>
          </p:nvPr>
        </p:nvSpPr>
        <p:spPr/>
        <p:txBody>
          <a:bodyPr>
            <a:normAutofit/>
          </a:bodyPr>
          <a:lstStyle/>
          <a:p>
            <a:r>
              <a:rPr lang="de-DE" sz="3200" dirty="0"/>
              <a:t>3.3 Rechtsmittel gegen den Beschluss zur Anordnung der Betreuung </a:t>
            </a:r>
          </a:p>
        </p:txBody>
      </p:sp>
      <p:sp>
        <p:nvSpPr>
          <p:cNvPr id="3" name="Inhaltsplatzhalter 2">
            <a:extLst>
              <a:ext uri="{FF2B5EF4-FFF2-40B4-BE49-F238E27FC236}">
                <a16:creationId xmlns:a16="http://schemas.microsoft.com/office/drawing/2014/main" id="{DC744855-7B06-41BA-8697-11F25FA81D2F}"/>
              </a:ext>
            </a:extLst>
          </p:cNvPr>
          <p:cNvSpPr>
            <a:spLocks noGrp="1"/>
          </p:cNvSpPr>
          <p:nvPr>
            <p:ph idx="1"/>
          </p:nvPr>
        </p:nvSpPr>
        <p:spPr/>
        <p:txBody>
          <a:bodyPr>
            <a:normAutofit fontScale="92500" lnSpcReduction="20000"/>
          </a:bodyPr>
          <a:lstStyle/>
          <a:p>
            <a:pPr marL="0" indent="0">
              <a:buNone/>
            </a:pPr>
            <a:r>
              <a:rPr lang="de-DE" dirty="0"/>
              <a:t>Gegen die Entscheidung des Richters ist die </a:t>
            </a:r>
            <a:r>
              <a:rPr lang="de-DE" dirty="0">
                <a:solidFill>
                  <a:srgbClr val="FF0000"/>
                </a:solidFill>
              </a:rPr>
              <a:t>Beschwerde</a:t>
            </a:r>
            <a:r>
              <a:rPr lang="de-DE" dirty="0"/>
              <a:t> statthaft. </a:t>
            </a:r>
            <a:br>
              <a:rPr lang="de-DE" dirty="0"/>
            </a:br>
            <a:r>
              <a:rPr lang="de-DE" dirty="0"/>
              <a:t>§§ 58, 303 </a:t>
            </a:r>
            <a:r>
              <a:rPr lang="de-DE" dirty="0" err="1"/>
              <a:t>FamFG</a:t>
            </a:r>
            <a:br>
              <a:rPr lang="de-DE" dirty="0"/>
            </a:br>
            <a:br>
              <a:rPr lang="de-DE" dirty="0"/>
            </a:br>
            <a:r>
              <a:rPr lang="de-DE" dirty="0"/>
              <a:t>§ 63 </a:t>
            </a:r>
            <a:r>
              <a:rPr lang="de-DE" dirty="0" err="1">
                <a:solidFill>
                  <a:srgbClr val="333333"/>
                </a:solidFill>
              </a:rPr>
              <a:t>FamFG</a:t>
            </a:r>
            <a:r>
              <a:rPr lang="de-DE" dirty="0">
                <a:solidFill>
                  <a:srgbClr val="333333"/>
                </a:solidFill>
              </a:rPr>
              <a:t> (1</a:t>
            </a:r>
            <a:r>
              <a:rPr lang="de-DE" b="0" i="0" dirty="0">
                <a:solidFill>
                  <a:srgbClr val="333333"/>
                </a:solidFill>
                <a:effectLst/>
              </a:rPr>
              <a:t>) Die Beschwerde ist, soweit gesetzlich keine andere Frist bestimmt ist, binnen einer </a:t>
            </a:r>
            <a:r>
              <a:rPr lang="de-DE" b="0" i="0" dirty="0">
                <a:solidFill>
                  <a:srgbClr val="FF0000"/>
                </a:solidFill>
                <a:effectLst/>
              </a:rPr>
              <a:t>Frist von einem Monat </a:t>
            </a:r>
            <a:r>
              <a:rPr lang="de-DE" b="0" i="0" dirty="0">
                <a:solidFill>
                  <a:srgbClr val="333333"/>
                </a:solidFill>
                <a:effectLst/>
              </a:rPr>
              <a:t>einzulegen.</a:t>
            </a:r>
            <a:br>
              <a:rPr lang="de-DE" b="0" i="0" dirty="0">
                <a:solidFill>
                  <a:srgbClr val="333333"/>
                </a:solidFill>
                <a:effectLst/>
              </a:rPr>
            </a:br>
            <a:br>
              <a:rPr lang="de-DE" b="0" i="0" dirty="0">
                <a:solidFill>
                  <a:srgbClr val="333333"/>
                </a:solidFill>
                <a:effectLst/>
              </a:rPr>
            </a:br>
            <a:r>
              <a:rPr lang="de-DE" b="0" i="0" dirty="0">
                <a:solidFill>
                  <a:srgbClr val="333333"/>
                </a:solidFill>
                <a:effectLst/>
              </a:rPr>
              <a:t>§ 63 </a:t>
            </a:r>
            <a:r>
              <a:rPr lang="de-DE" b="0" i="0" dirty="0" err="1">
                <a:solidFill>
                  <a:srgbClr val="333333"/>
                </a:solidFill>
                <a:effectLst/>
              </a:rPr>
              <a:t>FamFG</a:t>
            </a:r>
            <a:r>
              <a:rPr lang="de-DE" b="0" i="0" dirty="0">
                <a:solidFill>
                  <a:srgbClr val="333333"/>
                </a:solidFill>
                <a:effectLst/>
              </a:rPr>
              <a:t> (2) Die Beschwerde ist binnen einer </a:t>
            </a:r>
            <a:r>
              <a:rPr lang="de-DE" b="0" i="0" dirty="0">
                <a:solidFill>
                  <a:srgbClr val="FF0000"/>
                </a:solidFill>
                <a:effectLst/>
              </a:rPr>
              <a:t>Frist von 2 Wochen </a:t>
            </a:r>
            <a:r>
              <a:rPr lang="de-DE" b="0" i="0" dirty="0">
                <a:solidFill>
                  <a:srgbClr val="333333"/>
                </a:solidFill>
                <a:effectLst/>
              </a:rPr>
              <a:t>einzulegen, wenn sie sich gegen folgende Entscheidung richtet: </a:t>
            </a:r>
            <a:br>
              <a:rPr lang="de-DE" b="0" i="0" dirty="0">
                <a:solidFill>
                  <a:srgbClr val="333333"/>
                </a:solidFill>
                <a:effectLst/>
              </a:rPr>
            </a:br>
            <a:r>
              <a:rPr lang="de-DE" b="0" i="0" dirty="0">
                <a:solidFill>
                  <a:srgbClr val="333333"/>
                </a:solidFill>
                <a:effectLst/>
              </a:rPr>
              <a:t>1. Endentscheidungen im Verfahren der </a:t>
            </a:r>
            <a:r>
              <a:rPr lang="de-DE" b="0" i="0" dirty="0">
                <a:solidFill>
                  <a:srgbClr val="FF0000"/>
                </a:solidFill>
                <a:effectLst/>
              </a:rPr>
              <a:t>einstweiligen Anordnung </a:t>
            </a:r>
            <a:r>
              <a:rPr lang="de-DE" b="0" i="0" dirty="0">
                <a:solidFill>
                  <a:srgbClr val="333333"/>
                </a:solidFill>
                <a:effectLst/>
              </a:rPr>
              <a:t>oder</a:t>
            </a:r>
            <a:br>
              <a:rPr lang="de-DE" b="0" i="0" dirty="0">
                <a:solidFill>
                  <a:srgbClr val="333333"/>
                </a:solidFill>
                <a:effectLst/>
              </a:rPr>
            </a:br>
            <a:r>
              <a:rPr lang="de-DE" b="0" i="0" dirty="0">
                <a:solidFill>
                  <a:srgbClr val="333333"/>
                </a:solidFill>
                <a:effectLst/>
              </a:rPr>
              <a:t>2. </a:t>
            </a:r>
            <a:r>
              <a:rPr lang="de-DE" dirty="0">
                <a:solidFill>
                  <a:srgbClr val="333333"/>
                </a:solidFill>
              </a:rPr>
              <a:t>Entscheidungen über Anträge auf </a:t>
            </a:r>
            <a:r>
              <a:rPr lang="de-DE" dirty="0">
                <a:solidFill>
                  <a:srgbClr val="FF0000"/>
                </a:solidFill>
              </a:rPr>
              <a:t>Genehmigung eines Rechtsgeschäfts</a:t>
            </a:r>
            <a:br>
              <a:rPr lang="de-DE" dirty="0">
                <a:solidFill>
                  <a:srgbClr val="333333"/>
                </a:solidFill>
              </a:rPr>
            </a:br>
            <a:br>
              <a:rPr lang="de-DE" b="0" i="0" dirty="0">
                <a:solidFill>
                  <a:srgbClr val="333333"/>
                </a:solidFill>
                <a:effectLst/>
              </a:rPr>
            </a:br>
            <a:r>
              <a:rPr lang="de-DE" b="1" i="0" dirty="0">
                <a:solidFill>
                  <a:srgbClr val="333333"/>
                </a:solidFill>
                <a:effectLst/>
              </a:rPr>
              <a:t>Das Beschwerdegericht ist das Landgericht.</a:t>
            </a:r>
            <a:r>
              <a:rPr lang="de-DE" dirty="0">
                <a:solidFill>
                  <a:srgbClr val="333333"/>
                </a:solidFill>
              </a:rPr>
              <a:t> </a:t>
            </a:r>
            <a:r>
              <a:rPr lang="de-DE" b="1" dirty="0">
                <a:solidFill>
                  <a:srgbClr val="333333"/>
                </a:solidFill>
              </a:rPr>
              <a:t>§ 72 I 2 GVG: </a:t>
            </a:r>
            <a:br>
              <a:rPr lang="de-DE" dirty="0">
                <a:solidFill>
                  <a:srgbClr val="333333"/>
                </a:solidFill>
              </a:rPr>
            </a:br>
            <a:r>
              <a:rPr lang="de-DE" b="0" i="0" dirty="0">
                <a:solidFill>
                  <a:srgbClr val="333333"/>
                </a:solidFill>
                <a:effectLst/>
              </a:rPr>
              <a:t>Die Landgerichte sind ferner die Beschwerdegerichte in Freiheitsentziehungssachen </a:t>
            </a:r>
            <a:r>
              <a:rPr lang="de-DE" b="1" i="0" dirty="0">
                <a:solidFill>
                  <a:srgbClr val="333333"/>
                </a:solidFill>
                <a:effectLst/>
              </a:rPr>
              <a:t>und in den von den Betreuungsgerichten entschiedenen Sachen</a:t>
            </a:r>
            <a:r>
              <a:rPr lang="de-DE" b="0" i="0" dirty="0">
                <a:solidFill>
                  <a:srgbClr val="333333"/>
                </a:solidFill>
                <a:effectLst/>
              </a:rPr>
              <a:t>.</a:t>
            </a:r>
            <a:br>
              <a:rPr lang="de-DE" b="0" i="0" dirty="0">
                <a:solidFill>
                  <a:srgbClr val="333333"/>
                </a:solidFill>
                <a:effectLst/>
              </a:rPr>
            </a:br>
            <a:br>
              <a:rPr lang="de-DE" b="0" i="0" dirty="0">
                <a:solidFill>
                  <a:srgbClr val="333333"/>
                </a:solidFill>
                <a:effectLst/>
              </a:rPr>
            </a:br>
            <a:r>
              <a:rPr lang="de-DE" i="1" dirty="0">
                <a:solidFill>
                  <a:srgbClr val="FF0000"/>
                </a:solidFill>
                <a:latin typeface="Bradley Hand ITC" panose="03070402050302030203" pitchFamily="66" charset="0"/>
              </a:rPr>
              <a:t>- §§ 58, 63,  303 </a:t>
            </a:r>
            <a:r>
              <a:rPr lang="de-DE" i="1" dirty="0" err="1">
                <a:solidFill>
                  <a:srgbClr val="FF0000"/>
                </a:solidFill>
                <a:latin typeface="Bradley Hand ITC" panose="03070402050302030203" pitchFamily="66" charset="0"/>
              </a:rPr>
              <a:t>FamFG</a:t>
            </a:r>
            <a:r>
              <a:rPr lang="de-DE" i="1" dirty="0">
                <a:solidFill>
                  <a:srgbClr val="FF0000"/>
                </a:solidFill>
                <a:latin typeface="Bradley Hand ITC" panose="03070402050302030203" pitchFamily="66" charset="0"/>
              </a:rPr>
              <a:t> lesen</a:t>
            </a:r>
          </a:p>
        </p:txBody>
      </p:sp>
    </p:spTree>
    <p:extLst>
      <p:ext uri="{BB962C8B-B14F-4D97-AF65-F5344CB8AC3E}">
        <p14:creationId xmlns:p14="http://schemas.microsoft.com/office/powerpoint/2010/main" val="3475838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5C6F4-D263-4651-ACDE-0F7B9A5D2417}"/>
              </a:ext>
            </a:extLst>
          </p:cNvPr>
          <p:cNvSpPr>
            <a:spLocks noGrp="1"/>
          </p:cNvSpPr>
          <p:nvPr>
            <p:ph type="title"/>
          </p:nvPr>
        </p:nvSpPr>
        <p:spPr/>
        <p:txBody>
          <a:bodyPr/>
          <a:lstStyle/>
          <a:p>
            <a:r>
              <a:rPr lang="de-DE" dirty="0"/>
              <a:t>Form der Beschwerde, § 64 </a:t>
            </a:r>
            <a:r>
              <a:rPr lang="de-DE" dirty="0" err="1"/>
              <a:t>FamFG</a:t>
            </a:r>
            <a:endParaRPr lang="de-DE" dirty="0"/>
          </a:p>
        </p:txBody>
      </p:sp>
      <p:sp>
        <p:nvSpPr>
          <p:cNvPr id="3" name="Inhaltsplatzhalter 2">
            <a:extLst>
              <a:ext uri="{FF2B5EF4-FFF2-40B4-BE49-F238E27FC236}">
                <a16:creationId xmlns:a16="http://schemas.microsoft.com/office/drawing/2014/main" id="{1F23B77C-A83D-4007-8792-F9851F880C49}"/>
              </a:ext>
            </a:extLst>
          </p:cNvPr>
          <p:cNvSpPr>
            <a:spLocks noGrp="1"/>
          </p:cNvSpPr>
          <p:nvPr>
            <p:ph idx="1"/>
          </p:nvPr>
        </p:nvSpPr>
        <p:spPr/>
        <p:txBody>
          <a:bodyPr>
            <a:normAutofit/>
          </a:bodyPr>
          <a:lstStyle/>
          <a:p>
            <a:r>
              <a:rPr lang="de-DE" dirty="0"/>
              <a:t>Sie ist bei dem Gericht einzureichen, dessen Beschluss angefochten wird,</a:t>
            </a:r>
            <a:br>
              <a:rPr lang="de-DE" dirty="0"/>
            </a:br>
            <a:endParaRPr lang="de-DE" dirty="0"/>
          </a:p>
          <a:p>
            <a:r>
              <a:rPr lang="de-DE" dirty="0"/>
              <a:t>Einreichung einer Beschwerdeschrift,</a:t>
            </a:r>
            <a:br>
              <a:rPr lang="de-DE" dirty="0"/>
            </a:br>
            <a:endParaRPr lang="de-DE" dirty="0"/>
          </a:p>
          <a:p>
            <a:r>
              <a:rPr lang="de-DE" b="0" i="0" dirty="0">
                <a:solidFill>
                  <a:srgbClr val="333333"/>
                </a:solidFill>
                <a:effectLst/>
              </a:rPr>
              <a:t>Die Beschwerde muss die Bezeichnung des angefochtenen Beschlusses sowie die Erklärung enthalten, dass Beschwerde gegen diesen Beschluss eingelegt wird,</a:t>
            </a:r>
            <a:br>
              <a:rPr lang="de-DE" b="0" i="0" dirty="0">
                <a:solidFill>
                  <a:srgbClr val="333333"/>
                </a:solidFill>
                <a:effectLst/>
              </a:rPr>
            </a:br>
            <a:endParaRPr lang="de-DE" b="0" i="0" dirty="0">
              <a:solidFill>
                <a:srgbClr val="333333"/>
              </a:solidFill>
              <a:effectLst/>
            </a:endParaRPr>
          </a:p>
          <a:p>
            <a:r>
              <a:rPr lang="de-DE" b="0" i="0" dirty="0">
                <a:solidFill>
                  <a:srgbClr val="333333"/>
                </a:solidFill>
                <a:effectLst/>
              </a:rPr>
              <a:t>Sie ist von dem Beschwerdeführer oder seinem Bevollmächtigten zu unterzeichnen.</a:t>
            </a:r>
            <a:endParaRPr lang="de-DE" dirty="0"/>
          </a:p>
        </p:txBody>
      </p:sp>
    </p:spTree>
    <p:extLst>
      <p:ext uri="{BB962C8B-B14F-4D97-AF65-F5344CB8AC3E}">
        <p14:creationId xmlns:p14="http://schemas.microsoft.com/office/powerpoint/2010/main" val="390996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 Grundbegriffe der Betreuung</a:t>
            </a:r>
            <a:endParaRPr lang="de-DE" dirty="0"/>
          </a:p>
        </p:txBody>
      </p:sp>
      <p:sp>
        <p:nvSpPr>
          <p:cNvPr id="3" name="Untertitel 2">
            <a:extLst>
              <a:ext uri="{FF2B5EF4-FFF2-40B4-BE49-F238E27FC236}">
                <a16:creationId xmlns:a16="http://schemas.microsoft.com/office/drawing/2014/main" id="{6270D4CD-9C99-45DF-987E-CA6DDC076509}"/>
              </a:ext>
            </a:extLst>
          </p:cNvPr>
          <p:cNvSpPr>
            <a:spLocks noGrp="1"/>
          </p:cNvSpPr>
          <p:nvPr>
            <p:ph type="subTitle" idx="1"/>
          </p:nvPr>
        </p:nvSpPr>
        <p:spPr/>
        <p:txBody>
          <a:bodyPr/>
          <a:lstStyle/>
          <a:p>
            <a:r>
              <a:rPr lang="de-DE" dirty="0">
                <a:solidFill>
                  <a:schemeClr val="accent6">
                    <a:lumMod val="75000"/>
                  </a:schemeClr>
                </a:solidFill>
              </a:rPr>
              <a:t>im BGB, der ZPO, dem </a:t>
            </a:r>
            <a:r>
              <a:rPr lang="de-DE" dirty="0" err="1">
                <a:solidFill>
                  <a:schemeClr val="accent6">
                    <a:lumMod val="75000"/>
                  </a:schemeClr>
                </a:solidFill>
              </a:rPr>
              <a:t>FamFG</a:t>
            </a:r>
            <a:r>
              <a:rPr lang="de-DE" dirty="0">
                <a:solidFill>
                  <a:schemeClr val="accent6">
                    <a:lumMod val="75000"/>
                  </a:schemeClr>
                </a:solidFill>
              </a:rPr>
              <a:t>, </a:t>
            </a:r>
          </a:p>
        </p:txBody>
      </p:sp>
    </p:spTree>
    <p:extLst>
      <p:ext uri="{BB962C8B-B14F-4D97-AF65-F5344CB8AC3E}">
        <p14:creationId xmlns:p14="http://schemas.microsoft.com/office/powerpoint/2010/main" val="19160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E4D04-38A2-4A49-B1B0-6D056F57A686}"/>
              </a:ext>
            </a:extLst>
          </p:cNvPr>
          <p:cNvSpPr>
            <a:spLocks noGrp="1"/>
          </p:cNvSpPr>
          <p:nvPr>
            <p:ph type="title"/>
          </p:nvPr>
        </p:nvSpPr>
        <p:spPr/>
        <p:txBody>
          <a:bodyPr>
            <a:normAutofit/>
          </a:bodyPr>
          <a:lstStyle/>
          <a:p>
            <a:r>
              <a:rPr lang="de-DE" sz="3200" dirty="0"/>
              <a:t>Weitere Rechtsmittel für Beschlüsse im Betreuungsverfahren</a:t>
            </a:r>
          </a:p>
        </p:txBody>
      </p:sp>
      <p:sp>
        <p:nvSpPr>
          <p:cNvPr id="3" name="Inhaltsplatzhalter 2">
            <a:extLst>
              <a:ext uri="{FF2B5EF4-FFF2-40B4-BE49-F238E27FC236}">
                <a16:creationId xmlns:a16="http://schemas.microsoft.com/office/drawing/2014/main" id="{DF4847BF-A01B-49A3-AB88-92234DA2669D}"/>
              </a:ext>
            </a:extLst>
          </p:cNvPr>
          <p:cNvSpPr>
            <a:spLocks noGrp="1"/>
          </p:cNvSpPr>
          <p:nvPr>
            <p:ph idx="1"/>
          </p:nvPr>
        </p:nvSpPr>
        <p:spPr/>
        <p:txBody>
          <a:bodyPr>
            <a:normAutofit/>
          </a:bodyPr>
          <a:lstStyle/>
          <a:p>
            <a:pPr marL="0" indent="0">
              <a:buNone/>
            </a:pPr>
            <a:r>
              <a:rPr lang="de-DE" b="0" i="0" dirty="0">
                <a:solidFill>
                  <a:srgbClr val="000000"/>
                </a:solidFill>
                <a:effectLst/>
              </a:rPr>
              <a:t>Mit Hilfe der </a:t>
            </a:r>
            <a:r>
              <a:rPr lang="de-DE" b="1" i="0" dirty="0">
                <a:solidFill>
                  <a:srgbClr val="000000"/>
                </a:solidFill>
                <a:effectLst/>
              </a:rPr>
              <a:t>einstweiligen Anordnung (§§ 300, 49ff </a:t>
            </a:r>
            <a:r>
              <a:rPr lang="de-DE" b="1" i="0" dirty="0" err="1">
                <a:solidFill>
                  <a:srgbClr val="000000"/>
                </a:solidFill>
                <a:effectLst/>
              </a:rPr>
              <a:t>FamFG</a:t>
            </a:r>
            <a:r>
              <a:rPr lang="de-DE" b="1" i="0" dirty="0">
                <a:solidFill>
                  <a:srgbClr val="000000"/>
                </a:solidFill>
                <a:effectLst/>
              </a:rPr>
              <a:t> , § 1825 BGB)  </a:t>
            </a:r>
            <a:r>
              <a:rPr lang="de-DE" b="0" i="0" dirty="0">
                <a:solidFill>
                  <a:srgbClr val="000000"/>
                </a:solidFill>
                <a:effectLst/>
              </a:rPr>
              <a:t>können z.B. vorläufige  Betreuerbestellungen oder vorläufige Einwilligungsvorbehalte angeordnet werden </a:t>
            </a:r>
            <a:br>
              <a:rPr lang="de-DE" b="0" i="0" dirty="0">
                <a:solidFill>
                  <a:srgbClr val="000000"/>
                </a:solidFill>
                <a:effectLst/>
              </a:rPr>
            </a:br>
            <a:r>
              <a:rPr lang="de-DE" b="1" i="0" dirty="0">
                <a:solidFill>
                  <a:srgbClr val="000000"/>
                </a:solidFill>
                <a:effectLst/>
              </a:rPr>
              <a:t>- hier gilt eine 2-Wochenfrist für die Beschwerde</a:t>
            </a:r>
            <a:br>
              <a:rPr lang="de-DE" b="1" i="0" dirty="0">
                <a:solidFill>
                  <a:srgbClr val="000000"/>
                </a:solidFill>
                <a:effectLst/>
              </a:rPr>
            </a:br>
            <a:br>
              <a:rPr lang="de-DE" b="1" i="0" dirty="0">
                <a:solidFill>
                  <a:srgbClr val="000000"/>
                </a:solidFill>
                <a:effectLst/>
              </a:rPr>
            </a:br>
            <a:r>
              <a:rPr lang="de-DE" i="0" dirty="0">
                <a:solidFill>
                  <a:srgbClr val="000000"/>
                </a:solidFill>
                <a:effectLst/>
              </a:rPr>
              <a:t>Bei </a:t>
            </a:r>
            <a:r>
              <a:rPr lang="de-DE" i="0" dirty="0" err="1">
                <a:solidFill>
                  <a:srgbClr val="000000"/>
                </a:solidFill>
                <a:effectLst/>
              </a:rPr>
              <a:t>Rechtspflegerentscheidungen</a:t>
            </a:r>
            <a:r>
              <a:rPr lang="de-DE" i="0" dirty="0">
                <a:solidFill>
                  <a:srgbClr val="000000"/>
                </a:solidFill>
                <a:effectLst/>
              </a:rPr>
              <a:t> (§ 11 II </a:t>
            </a:r>
            <a:r>
              <a:rPr lang="de-DE" dirty="0" err="1">
                <a:solidFill>
                  <a:srgbClr val="000000"/>
                </a:solidFill>
              </a:rPr>
              <a:t>R</a:t>
            </a:r>
            <a:r>
              <a:rPr lang="de-DE" i="0" dirty="0" err="1">
                <a:solidFill>
                  <a:srgbClr val="000000"/>
                </a:solidFill>
                <a:effectLst/>
              </a:rPr>
              <a:t>pflG</a:t>
            </a:r>
            <a:r>
              <a:rPr lang="de-DE" i="0" dirty="0">
                <a:solidFill>
                  <a:srgbClr val="000000"/>
                </a:solidFill>
                <a:effectLst/>
              </a:rPr>
              <a:t>)  kann </a:t>
            </a:r>
            <a:r>
              <a:rPr lang="de-DE" b="1" i="0" dirty="0">
                <a:solidFill>
                  <a:srgbClr val="000000"/>
                </a:solidFill>
                <a:effectLst/>
              </a:rPr>
              <a:t>Erinnerung</a:t>
            </a:r>
            <a:r>
              <a:rPr lang="de-DE" i="0" dirty="0">
                <a:solidFill>
                  <a:srgbClr val="000000"/>
                </a:solidFill>
                <a:effectLst/>
              </a:rPr>
              <a:t> eingelegt werden </a:t>
            </a:r>
            <a:r>
              <a:rPr lang="de-DE" b="1" i="0" dirty="0">
                <a:solidFill>
                  <a:srgbClr val="000000"/>
                </a:solidFill>
                <a:effectLst/>
              </a:rPr>
              <a:t>binne</a:t>
            </a:r>
            <a:r>
              <a:rPr lang="de-DE" b="1" dirty="0">
                <a:solidFill>
                  <a:srgbClr val="000000"/>
                </a:solidFill>
              </a:rPr>
              <a:t>n einer 2-Wochenfrist </a:t>
            </a:r>
            <a:r>
              <a:rPr lang="de-DE" dirty="0">
                <a:solidFill>
                  <a:srgbClr val="000000"/>
                </a:solidFill>
              </a:rPr>
              <a:t>( z.B. bei Genehmigungsbeschlüssen zur Wohnungskündigung oder bei Vergütungsbeschlüssen )</a:t>
            </a:r>
            <a:br>
              <a:rPr lang="de-DE" i="0" dirty="0">
                <a:solidFill>
                  <a:srgbClr val="000000"/>
                </a:solidFill>
                <a:effectLst/>
              </a:rPr>
            </a:br>
            <a:br>
              <a:rPr lang="de-DE" b="0" i="0" dirty="0">
                <a:solidFill>
                  <a:srgbClr val="000000"/>
                </a:solidFill>
                <a:effectLst/>
              </a:rPr>
            </a:br>
            <a:r>
              <a:rPr lang="de-DE" b="0" i="0" dirty="0">
                <a:effectLst/>
              </a:rPr>
              <a:t>Ist eine Bekanntgabe nicht möglich, beginnt die Rechtsmittelfrist 5 Monate nach der Beschlussfassung.</a:t>
            </a:r>
            <a:endParaRPr lang="de-DE" dirty="0"/>
          </a:p>
        </p:txBody>
      </p:sp>
    </p:spTree>
    <p:extLst>
      <p:ext uri="{BB962C8B-B14F-4D97-AF65-F5344CB8AC3E}">
        <p14:creationId xmlns:p14="http://schemas.microsoft.com/office/powerpoint/2010/main" val="3541672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AA13B-76E3-42AD-9434-4700646080A2}"/>
              </a:ext>
            </a:extLst>
          </p:cNvPr>
          <p:cNvSpPr>
            <a:spLocks noGrp="1"/>
          </p:cNvSpPr>
          <p:nvPr>
            <p:ph type="title"/>
          </p:nvPr>
        </p:nvSpPr>
        <p:spPr/>
        <p:txBody>
          <a:bodyPr/>
          <a:lstStyle/>
          <a:p>
            <a:r>
              <a:rPr lang="de-DE" dirty="0"/>
              <a:t>4. Die Person des Betreuers</a:t>
            </a:r>
            <a:br>
              <a:rPr lang="de-DE" dirty="0"/>
            </a:br>
            <a:r>
              <a:rPr lang="de-DE" dirty="0"/>
              <a:t>4.1. Grundsätze zur Betreuerbestellung</a:t>
            </a:r>
          </a:p>
        </p:txBody>
      </p:sp>
      <p:sp>
        <p:nvSpPr>
          <p:cNvPr id="3" name="Inhaltsplatzhalter 2">
            <a:extLst>
              <a:ext uri="{FF2B5EF4-FFF2-40B4-BE49-F238E27FC236}">
                <a16:creationId xmlns:a16="http://schemas.microsoft.com/office/drawing/2014/main" id="{BD9C8000-1E91-4014-82EE-464E6774FF65}"/>
              </a:ext>
            </a:extLst>
          </p:cNvPr>
          <p:cNvSpPr>
            <a:spLocks noGrp="1"/>
          </p:cNvSpPr>
          <p:nvPr>
            <p:ph idx="1"/>
          </p:nvPr>
        </p:nvSpPr>
        <p:spPr>
          <a:xfrm>
            <a:off x="838200" y="1825625"/>
            <a:ext cx="10515600" cy="4899640"/>
          </a:xfrm>
        </p:spPr>
        <p:txBody>
          <a:bodyPr>
            <a:normAutofit/>
          </a:bodyPr>
          <a:lstStyle/>
          <a:p>
            <a:pPr marL="0" indent="0">
              <a:buNone/>
            </a:pPr>
            <a:r>
              <a:rPr lang="de-DE" dirty="0"/>
              <a:t>Der Betreuer muss geeignet und bereit sein, das Amt zu übernehmen, § 1819 BGB.</a:t>
            </a:r>
            <a:br>
              <a:rPr lang="de-DE" dirty="0"/>
            </a:br>
            <a:r>
              <a:rPr lang="de-DE" b="0" i="0" dirty="0">
                <a:solidFill>
                  <a:srgbClr val="33332E"/>
                </a:solidFill>
                <a:effectLst/>
              </a:rPr>
              <a:t>Gesetzlicher Regelfall ist die Bestellung einer natürlichen Person zum Betreuer (§ 1816 BGB).</a:t>
            </a:r>
            <a:endParaRPr lang="de-DE" dirty="0"/>
          </a:p>
          <a:p>
            <a:pPr marL="0" indent="0">
              <a:buNone/>
            </a:pPr>
            <a:br>
              <a:rPr lang="de-DE" dirty="0"/>
            </a:br>
            <a:r>
              <a:rPr lang="de-DE" dirty="0"/>
              <a:t>§ 1816 II BGB</a:t>
            </a:r>
            <a:r>
              <a:rPr lang="de-DE" b="0" i="0" dirty="0">
                <a:solidFill>
                  <a:srgbClr val="333333"/>
                </a:solidFill>
                <a:effectLst/>
              </a:rPr>
              <a:t> 1Wünscht der Volljährige eine Person als Betreuer , </a:t>
            </a:r>
            <a:r>
              <a:rPr lang="de-DE" dirty="0">
                <a:solidFill>
                  <a:srgbClr val="333333"/>
                </a:solidFill>
              </a:rPr>
              <a:t>so ist diesem Wunsch </a:t>
            </a:r>
            <a:r>
              <a:rPr lang="de-DE" b="0" i="0" dirty="0">
                <a:solidFill>
                  <a:srgbClr val="333333"/>
                </a:solidFill>
                <a:effectLst/>
              </a:rPr>
              <a:t>zu entsprechen</a:t>
            </a:r>
            <a:r>
              <a:rPr lang="de-DE" dirty="0"/>
              <a:t>, es sei denn, die gewünschte Person ist zur Führung der Betreuung nach Absatz 1 nicht geeignet. 2 Lehnt der Volljährige eine bestimmte Person als Betreuer ab, so ist diesem Wunsch zu entsprechen, es sei denn, die Ablehnung bezieht sich nicht auf die Person des Betreuers, sondern auf die Bestellung eines Betreuers als solche. </a:t>
            </a:r>
            <a:br>
              <a:rPr lang="de-DE" b="0" i="0" dirty="0">
                <a:solidFill>
                  <a:srgbClr val="333333"/>
                </a:solidFill>
                <a:effectLst/>
              </a:rPr>
            </a:br>
            <a:r>
              <a:rPr lang="de-DE" b="0" i="0" dirty="0">
                <a:solidFill>
                  <a:srgbClr val="333333"/>
                </a:solidFill>
                <a:effectLst/>
              </a:rPr>
              <a:t>Zum Betreuer sollen nur Personen bestellt werden, die persönlich und fachlich dazu geeignet sind, die der Übernahme zugestimmt haben., denen </a:t>
            </a:r>
            <a:r>
              <a:rPr lang="de-DE" dirty="0">
                <a:solidFill>
                  <a:srgbClr val="333333"/>
                </a:solidFill>
              </a:rPr>
              <a:t>d</a:t>
            </a:r>
            <a:r>
              <a:rPr lang="de-DE" b="0" i="0" dirty="0">
                <a:solidFill>
                  <a:srgbClr val="333333"/>
                </a:solidFill>
                <a:effectLst/>
              </a:rPr>
              <a:t>ie Übernahme nach ihren familiären, beruflichen und sonstigen  Verhältnissen zuzumuten ist.</a:t>
            </a:r>
          </a:p>
        </p:txBody>
      </p:sp>
    </p:spTree>
    <p:extLst>
      <p:ext uri="{BB962C8B-B14F-4D97-AF65-F5344CB8AC3E}">
        <p14:creationId xmlns:p14="http://schemas.microsoft.com/office/powerpoint/2010/main" val="29996102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22894B7-BC0C-4BFF-920A-ACC723DC979B}"/>
              </a:ext>
            </a:extLst>
          </p:cNvPr>
          <p:cNvSpPr>
            <a:spLocks noGrp="1"/>
          </p:cNvSpPr>
          <p:nvPr>
            <p:ph idx="1"/>
          </p:nvPr>
        </p:nvSpPr>
        <p:spPr>
          <a:xfrm>
            <a:off x="838200" y="381000"/>
            <a:ext cx="10515600" cy="6299200"/>
          </a:xfrm>
        </p:spPr>
        <p:txBody>
          <a:bodyPr/>
          <a:lstStyle/>
          <a:p>
            <a:pPr marL="0" indent="0">
              <a:buNone/>
            </a:pPr>
            <a:r>
              <a:rPr lang="de-DE" dirty="0"/>
              <a:t>Ist ein Wunsch des Betroffenen nicht bekannt, erfolgt die Ermittlung einer geeigneten Person ( § 1816 III).</a:t>
            </a:r>
          </a:p>
          <a:p>
            <a:pPr marL="0" indent="0">
              <a:buNone/>
            </a:pPr>
            <a:r>
              <a:rPr lang="de-DE" dirty="0"/>
              <a:t>Kann für den Betroffenen im familiären bzw. persönlichen Umfeld kein Betreuer bestellt werden, erfolgt der Betreuervorschlag durch die Betreuungsbehörde   - </a:t>
            </a:r>
            <a:br>
              <a:rPr lang="de-DE" dirty="0"/>
            </a:br>
            <a:r>
              <a:rPr lang="de-DE" dirty="0"/>
              <a:t>die Betreuungsbehörde ist dann für eine Eignungsprüfung im persönlichen Gespräch zuständig.</a:t>
            </a:r>
          </a:p>
          <a:p>
            <a:pPr marL="0" indent="0" algn="l">
              <a:buNone/>
            </a:pPr>
            <a:r>
              <a:rPr lang="de-DE" b="0" i="0" dirty="0">
                <a:solidFill>
                  <a:srgbClr val="33332E"/>
                </a:solidFill>
                <a:effectLst/>
              </a:rPr>
              <a:t>Ein Berufsbetreuer ist nur zu bestellen, wenn kein geeigneter ehrenamtlicher Betreuer zur Verfügung steht (§ 1816 V BGB).</a:t>
            </a:r>
          </a:p>
          <a:p>
            <a:pPr marL="0" indent="0" algn="l">
              <a:buNone/>
            </a:pPr>
            <a:r>
              <a:rPr lang="de-DE" b="0" i="0" dirty="0">
                <a:solidFill>
                  <a:srgbClr val="33332E"/>
                </a:solidFill>
                <a:effectLst/>
              </a:rPr>
              <a:t>Die Betreuung durch einen Verein oder durch eine Behörde (§ 1818 BGB) ist subsidiär gegenüber allen Formen der Einzelbetreuung.</a:t>
            </a:r>
          </a:p>
          <a:p>
            <a:pPr marL="0" indent="0">
              <a:buNone/>
            </a:pPr>
            <a:r>
              <a:rPr lang="de-DE" b="1" i="0" dirty="0">
                <a:solidFill>
                  <a:srgbClr val="33332E"/>
                </a:solidFill>
                <a:effectLst/>
              </a:rPr>
              <a:t>Wichtig: </a:t>
            </a:r>
            <a:r>
              <a:rPr lang="de-DE" b="0" i="0" dirty="0">
                <a:solidFill>
                  <a:srgbClr val="33332E"/>
                </a:solidFill>
                <a:effectLst/>
              </a:rPr>
              <a:t>Nicht zum Betreuer bestellt werden darf eine Person, die zu einer Anstalt, einem Heim oder einer sonstigen Einrichtung, in welcher der Volljährige untergebracht ist oder wohnt, in einem Abhängigkeitsverhältnis oder in einer anderen engen Beziehung steht (§ 1816 Abs. 6 BGB). </a:t>
            </a:r>
            <a:br>
              <a:rPr lang="de-DE" b="0" i="0" dirty="0">
                <a:solidFill>
                  <a:srgbClr val="33332E"/>
                </a:solidFill>
                <a:effectLst/>
              </a:rPr>
            </a:br>
            <a:r>
              <a:rPr lang="de-DE" b="0" i="0" dirty="0">
                <a:solidFill>
                  <a:srgbClr val="33332E"/>
                </a:solidFill>
                <a:effectLst/>
              </a:rPr>
              <a:t>Hier besteht die Gefahr von Interessenkollisionen!</a:t>
            </a:r>
            <a:br>
              <a:rPr lang="de-DE" b="0" i="0" dirty="0">
                <a:solidFill>
                  <a:srgbClr val="33332E"/>
                </a:solidFill>
                <a:effectLst/>
              </a:rPr>
            </a:br>
            <a:r>
              <a:rPr lang="de-DE" b="0" i="1" dirty="0">
                <a:solidFill>
                  <a:srgbClr val="33332E"/>
                </a:solidFill>
                <a:effectLst/>
              </a:rPr>
              <a:t>(Dies gilt nicht, wenn im Einzelfall die konkrete Gefahr einer Interessenkollision nicht besteht)</a:t>
            </a:r>
            <a:endParaRPr lang="de-DE" i="1" dirty="0"/>
          </a:p>
        </p:txBody>
      </p:sp>
    </p:spTree>
    <p:extLst>
      <p:ext uri="{BB962C8B-B14F-4D97-AF65-F5344CB8AC3E}">
        <p14:creationId xmlns:p14="http://schemas.microsoft.com/office/powerpoint/2010/main" val="19157078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902EC-EA6D-48BB-9611-848E56CA777B}"/>
              </a:ext>
            </a:extLst>
          </p:cNvPr>
          <p:cNvSpPr>
            <a:spLocks noGrp="1"/>
          </p:cNvSpPr>
          <p:nvPr>
            <p:ph type="title"/>
          </p:nvPr>
        </p:nvSpPr>
        <p:spPr>
          <a:xfrm>
            <a:off x="838200" y="365125"/>
            <a:ext cx="10515600" cy="1057275"/>
          </a:xfrm>
        </p:spPr>
        <p:txBody>
          <a:bodyPr/>
          <a:lstStyle/>
          <a:p>
            <a:r>
              <a:rPr lang="de-DE" dirty="0"/>
              <a:t>4.2 Arten von Betreuern</a:t>
            </a:r>
          </a:p>
        </p:txBody>
      </p:sp>
      <p:sp>
        <p:nvSpPr>
          <p:cNvPr id="3" name="Inhaltsplatzhalter 2">
            <a:extLst>
              <a:ext uri="{FF2B5EF4-FFF2-40B4-BE49-F238E27FC236}">
                <a16:creationId xmlns:a16="http://schemas.microsoft.com/office/drawing/2014/main" id="{0FA29FA3-B132-415A-9FE9-CAB944BB7D63}"/>
              </a:ext>
            </a:extLst>
          </p:cNvPr>
          <p:cNvSpPr>
            <a:spLocks noGrp="1"/>
          </p:cNvSpPr>
          <p:nvPr>
            <p:ph idx="1"/>
          </p:nvPr>
        </p:nvSpPr>
        <p:spPr>
          <a:xfrm>
            <a:off x="838200" y="1422400"/>
            <a:ext cx="10515600" cy="5155381"/>
          </a:xfrm>
        </p:spPr>
        <p:txBody>
          <a:bodyPr>
            <a:normAutofit lnSpcReduction="10000"/>
          </a:bodyPr>
          <a:lstStyle/>
          <a:p>
            <a:pPr marL="0" indent="0">
              <a:buNone/>
            </a:pPr>
            <a:r>
              <a:rPr lang="de-DE" u="sng" dirty="0"/>
              <a:t>Rangfolge bei der Betreuerbestellung</a:t>
            </a:r>
            <a:br>
              <a:rPr lang="de-DE" u="sng" dirty="0"/>
            </a:br>
            <a:br>
              <a:rPr lang="de-DE" u="sng" dirty="0"/>
            </a:br>
            <a:r>
              <a:rPr lang="de-DE" dirty="0"/>
              <a:t>vorrangig werden gem. § 1816 BGB geeignete Personen bestellt:</a:t>
            </a:r>
            <a:br>
              <a:rPr lang="de-DE" dirty="0"/>
            </a:br>
            <a:r>
              <a:rPr lang="de-DE" dirty="0"/>
              <a:t>- </a:t>
            </a:r>
            <a:r>
              <a:rPr lang="de-DE" i="1" dirty="0"/>
              <a:t>ehrenamtliche Betreuer: </a:t>
            </a:r>
            <a:r>
              <a:rPr lang="de-DE" dirty="0"/>
              <a:t>wie Familienangehörige, Bekanntschaften,    </a:t>
            </a:r>
            <a:br>
              <a:rPr lang="de-DE" dirty="0"/>
            </a:br>
            <a:r>
              <a:rPr lang="de-DE" dirty="0"/>
              <a:t>  Berufsbetreuer</a:t>
            </a:r>
            <a:br>
              <a:rPr lang="de-DE" dirty="0"/>
            </a:br>
            <a:br>
              <a:rPr lang="de-DE" dirty="0"/>
            </a:br>
            <a:r>
              <a:rPr lang="de-DE" dirty="0"/>
              <a:t>nachrangig werden juristische Personen gem. § 1818 BGB bestellt</a:t>
            </a:r>
            <a:br>
              <a:rPr lang="de-DE" dirty="0"/>
            </a:br>
            <a:r>
              <a:rPr lang="de-DE" dirty="0"/>
              <a:t>- Betreuungsvereine und Betreuungsbehörden</a:t>
            </a:r>
            <a:br>
              <a:rPr lang="de-DE" dirty="0"/>
            </a:br>
            <a:br>
              <a:rPr lang="de-DE" dirty="0"/>
            </a:br>
            <a:r>
              <a:rPr lang="de-DE" u="sng" dirty="0"/>
              <a:t>Rangfolge: </a:t>
            </a:r>
            <a:br>
              <a:rPr lang="de-DE" u="sng" dirty="0"/>
            </a:br>
            <a:br>
              <a:rPr lang="de-DE" dirty="0"/>
            </a:br>
            <a:r>
              <a:rPr lang="de-DE" dirty="0"/>
              <a:t>1.	ehrenamtliche Betreuer</a:t>
            </a:r>
            <a:br>
              <a:rPr lang="de-DE" dirty="0"/>
            </a:br>
            <a:r>
              <a:rPr lang="de-DE" dirty="0"/>
              <a:t>2. 	Berufsbetreuer ( 1816 V BGB)</a:t>
            </a:r>
            <a:br>
              <a:rPr lang="de-DE" dirty="0"/>
            </a:br>
            <a:r>
              <a:rPr lang="de-DE" dirty="0"/>
              <a:t>3.	Vereinsbetreuer</a:t>
            </a:r>
            <a:br>
              <a:rPr lang="de-DE" dirty="0"/>
            </a:br>
            <a:r>
              <a:rPr lang="de-DE" dirty="0"/>
              <a:t>4.	Behördenbetreuer</a:t>
            </a:r>
            <a:br>
              <a:rPr lang="de-DE" dirty="0"/>
            </a:br>
            <a:endParaRPr lang="de-DE" u="sng" dirty="0"/>
          </a:p>
          <a:p>
            <a:pPr marL="0" indent="0">
              <a:buNone/>
            </a:pPr>
            <a:endParaRPr lang="de-DE" dirty="0"/>
          </a:p>
        </p:txBody>
      </p:sp>
    </p:spTree>
    <p:extLst>
      <p:ext uri="{BB962C8B-B14F-4D97-AF65-F5344CB8AC3E}">
        <p14:creationId xmlns:p14="http://schemas.microsoft.com/office/powerpoint/2010/main" val="18939638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650E4C2-793A-4DCB-B0B3-446D429E26B3}"/>
              </a:ext>
            </a:extLst>
          </p:cNvPr>
          <p:cNvSpPr>
            <a:spLocks noGrp="1"/>
          </p:cNvSpPr>
          <p:nvPr>
            <p:ph type="title"/>
          </p:nvPr>
        </p:nvSpPr>
        <p:spPr>
          <a:xfrm>
            <a:off x="838200" y="365125"/>
            <a:ext cx="10515600" cy="1031875"/>
          </a:xfrm>
        </p:spPr>
        <p:txBody>
          <a:bodyPr/>
          <a:lstStyle/>
          <a:p>
            <a:r>
              <a:rPr lang="de-DE" u="sng" dirty="0"/>
              <a:t>Der ehrenamtliche Betreuer</a:t>
            </a:r>
          </a:p>
        </p:txBody>
      </p:sp>
      <p:sp>
        <p:nvSpPr>
          <p:cNvPr id="3" name="Inhaltsplatzhalter 2">
            <a:extLst>
              <a:ext uri="{FF2B5EF4-FFF2-40B4-BE49-F238E27FC236}">
                <a16:creationId xmlns:a16="http://schemas.microsoft.com/office/drawing/2014/main" id="{6265FBC4-639B-4670-8057-6FD9EBCE3AC6}"/>
              </a:ext>
            </a:extLst>
          </p:cNvPr>
          <p:cNvSpPr>
            <a:spLocks noGrp="1"/>
          </p:cNvSpPr>
          <p:nvPr>
            <p:ph idx="1"/>
          </p:nvPr>
        </p:nvSpPr>
        <p:spPr>
          <a:xfrm>
            <a:off x="838200" y="1397000"/>
            <a:ext cx="10515600" cy="4351338"/>
          </a:xfrm>
        </p:spPr>
        <p:txBody>
          <a:bodyPr>
            <a:noAutofit/>
          </a:bodyPr>
          <a:lstStyle/>
          <a:p>
            <a:pPr marL="0" indent="0">
              <a:buNone/>
            </a:pPr>
            <a:r>
              <a:rPr lang="de-DE" sz="2800" b="0" i="0" dirty="0">
                <a:solidFill>
                  <a:srgbClr val="000000"/>
                </a:solidFill>
                <a:effectLst/>
              </a:rPr>
              <a:t>Es handelt sich dabei vielfach um Angehörige, Freunde, Nachbarn oder Berufskollegen von Betroffenen, teilweise aber auch um Mitbürger und Mitbürgerinnen, die diesen menschlich überaus wertvollen Dienst für Personen übernehmen, zu denen sie zuvor keine Kontakte hatten. </a:t>
            </a:r>
            <a:br>
              <a:rPr lang="de-DE" sz="2800" dirty="0">
                <a:solidFill>
                  <a:srgbClr val="000000"/>
                </a:solidFill>
              </a:rPr>
            </a:br>
            <a:br>
              <a:rPr lang="de-DE" sz="2800" b="0" i="0" dirty="0">
                <a:solidFill>
                  <a:srgbClr val="000000"/>
                </a:solidFill>
                <a:effectLst/>
              </a:rPr>
            </a:br>
            <a:r>
              <a:rPr lang="de-DE" sz="2800" b="0" i="0" dirty="0">
                <a:solidFill>
                  <a:srgbClr val="000000"/>
                </a:solidFill>
                <a:effectLst/>
              </a:rPr>
              <a:t>Rund 60 % aller Betreuungen werden ehrenamtlich geführt. Davon wiederum sind ca. 85 % Familienangehörige des Betreuten. </a:t>
            </a:r>
            <a:br>
              <a:rPr lang="de-DE" sz="2800" b="0" i="0" dirty="0">
                <a:solidFill>
                  <a:srgbClr val="000000"/>
                </a:solidFill>
                <a:effectLst/>
              </a:rPr>
            </a:br>
            <a:br>
              <a:rPr lang="de-DE" sz="2800" dirty="0">
                <a:solidFill>
                  <a:srgbClr val="112611"/>
                </a:solidFill>
              </a:rPr>
            </a:br>
            <a:r>
              <a:rPr lang="de-DE" sz="2800" i="1" dirty="0">
                <a:solidFill>
                  <a:srgbClr val="112611"/>
                </a:solidFill>
              </a:rPr>
              <a:t>Der Begriff "rechtliche Betreuung" bedeutet, dass die Betreuerin oder der Betreuer selbst keine tatsächliche Hilfe leisten muss, sondern dafür zuständig ist, diese zu organisieren.</a:t>
            </a:r>
            <a:br>
              <a:rPr lang="de-DE" sz="2800" dirty="0">
                <a:solidFill>
                  <a:srgbClr val="112611"/>
                </a:solidFill>
              </a:rPr>
            </a:br>
            <a:br>
              <a:rPr lang="de-DE" dirty="0">
                <a:solidFill>
                  <a:srgbClr val="112611"/>
                </a:solidFill>
              </a:rPr>
            </a:br>
            <a:br>
              <a:rPr lang="de-DE" dirty="0">
                <a:solidFill>
                  <a:srgbClr val="112611"/>
                </a:solidFill>
              </a:rPr>
            </a:br>
            <a:endParaRPr lang="de-DE" dirty="0"/>
          </a:p>
        </p:txBody>
      </p:sp>
    </p:spTree>
    <p:extLst>
      <p:ext uri="{BB962C8B-B14F-4D97-AF65-F5344CB8AC3E}">
        <p14:creationId xmlns:p14="http://schemas.microsoft.com/office/powerpoint/2010/main" val="26666770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E9038-4C1B-4747-B509-C654B2BD94F7}"/>
              </a:ext>
            </a:extLst>
          </p:cNvPr>
          <p:cNvSpPr>
            <a:spLocks noGrp="1"/>
          </p:cNvSpPr>
          <p:nvPr>
            <p:ph type="title"/>
          </p:nvPr>
        </p:nvSpPr>
        <p:spPr/>
        <p:txBody>
          <a:bodyPr/>
          <a:lstStyle/>
          <a:p>
            <a:r>
              <a:rPr lang="de-DE" u="sng" dirty="0"/>
              <a:t>Der Berufsbetreuer</a:t>
            </a:r>
          </a:p>
        </p:txBody>
      </p:sp>
      <p:sp>
        <p:nvSpPr>
          <p:cNvPr id="3" name="Inhaltsplatzhalter 2">
            <a:extLst>
              <a:ext uri="{FF2B5EF4-FFF2-40B4-BE49-F238E27FC236}">
                <a16:creationId xmlns:a16="http://schemas.microsoft.com/office/drawing/2014/main" id="{CEDA19B9-A6BF-494E-9C01-A413EA3C574B}"/>
              </a:ext>
            </a:extLst>
          </p:cNvPr>
          <p:cNvSpPr>
            <a:spLocks noGrp="1"/>
          </p:cNvSpPr>
          <p:nvPr>
            <p:ph idx="1"/>
          </p:nvPr>
        </p:nvSpPr>
        <p:spPr>
          <a:xfrm>
            <a:off x="834887" y="1262269"/>
            <a:ext cx="10515600" cy="5477743"/>
          </a:xfrm>
        </p:spPr>
        <p:txBody>
          <a:bodyPr>
            <a:normAutofit fontScale="77500" lnSpcReduction="20000"/>
          </a:bodyPr>
          <a:lstStyle/>
          <a:p>
            <a:pPr marL="0" indent="0">
              <a:buNone/>
            </a:pPr>
            <a:br>
              <a:rPr lang="de-DE" sz="3300" dirty="0"/>
            </a:br>
            <a:r>
              <a:rPr lang="de-DE" sz="3300" b="0" i="0" dirty="0">
                <a:solidFill>
                  <a:srgbClr val="000000"/>
                </a:solidFill>
                <a:effectLst/>
              </a:rPr>
              <a:t>Ein </a:t>
            </a:r>
            <a:r>
              <a:rPr lang="de-DE" sz="3300" i="0" dirty="0">
                <a:solidFill>
                  <a:srgbClr val="000000"/>
                </a:solidFill>
                <a:effectLst/>
              </a:rPr>
              <a:t>Berufsbetreuer</a:t>
            </a:r>
            <a:r>
              <a:rPr lang="de-DE" sz="3300" b="0" i="0" dirty="0">
                <a:solidFill>
                  <a:srgbClr val="000000"/>
                </a:solidFill>
                <a:effectLst/>
              </a:rPr>
              <a:t> ist jemand, der in der Bundesrepublik Deutschland eine rechtliche Betreuungen (§ 1814 ff. </a:t>
            </a:r>
            <a:r>
              <a:rPr lang="de-DE" sz="3300" b="0" i="0" u="none" strike="noStrike" dirty="0">
                <a:effectLst/>
              </a:rPr>
              <a:t>BGB</a:t>
            </a:r>
            <a:r>
              <a:rPr lang="de-DE" sz="3300" b="0" i="0" dirty="0">
                <a:solidFill>
                  <a:srgbClr val="000000"/>
                </a:solidFill>
                <a:effectLst/>
              </a:rPr>
              <a:t>) im Rahmen einer selbständigen Tätigkeit ausübt.</a:t>
            </a:r>
            <a:br>
              <a:rPr lang="de-DE" sz="3300" b="0" i="0" dirty="0">
                <a:solidFill>
                  <a:srgbClr val="000000"/>
                </a:solidFill>
                <a:effectLst/>
              </a:rPr>
            </a:br>
            <a:br>
              <a:rPr lang="de-DE" sz="3300" b="0" i="0" dirty="0">
                <a:solidFill>
                  <a:srgbClr val="000000"/>
                </a:solidFill>
                <a:effectLst/>
              </a:rPr>
            </a:br>
            <a:r>
              <a:rPr lang="de-DE" sz="3300" b="0" i="0" dirty="0">
                <a:solidFill>
                  <a:srgbClr val="000000"/>
                </a:solidFill>
                <a:effectLst/>
              </a:rPr>
              <a:t>Es handelt sich dabei nicht um einen </a:t>
            </a:r>
            <a:r>
              <a:rPr lang="de-DE" sz="3300" b="0" i="0" u="none" strike="noStrike" dirty="0">
                <a:effectLst/>
              </a:rPr>
              <a:t>Ausbildungsberuf </a:t>
            </a:r>
            <a:r>
              <a:rPr lang="de-DE" sz="3300" b="0" i="0" dirty="0">
                <a:solidFill>
                  <a:srgbClr val="000000"/>
                </a:solidFill>
                <a:effectLst/>
              </a:rPr>
              <a:t>im Sinne des </a:t>
            </a:r>
            <a:r>
              <a:rPr lang="de-DE" sz="3300" b="0" i="0" u="none" strike="noStrike" dirty="0">
                <a:effectLst/>
              </a:rPr>
              <a:t>Berufsbildungsgesetzes</a:t>
            </a:r>
            <a:r>
              <a:rPr lang="de-DE" sz="3300" b="0" i="0" dirty="0">
                <a:solidFill>
                  <a:srgbClr val="000000"/>
                </a:solidFill>
                <a:effectLst/>
              </a:rPr>
              <a:t> oder eines </a:t>
            </a:r>
            <a:r>
              <a:rPr lang="de-DE" sz="3300" dirty="0">
                <a:solidFill>
                  <a:srgbClr val="000000"/>
                </a:solidFill>
              </a:rPr>
              <a:t>S</a:t>
            </a:r>
            <a:r>
              <a:rPr lang="de-DE" sz="3300" b="0" i="0" u="none" strike="noStrike" dirty="0">
                <a:effectLst/>
              </a:rPr>
              <a:t>tudium</a:t>
            </a:r>
            <a:r>
              <a:rPr lang="de-DE" sz="3300" b="0" i="0" dirty="0">
                <a:solidFill>
                  <a:srgbClr val="000000"/>
                </a:solidFill>
                <a:effectLst/>
              </a:rPr>
              <a:t>, sondern eine Tätigkeit, die sich in den letzten Jahrzehnten (insbesondere seit der Ablösung der </a:t>
            </a:r>
            <a:r>
              <a:rPr lang="de-DE" sz="3300" b="0" i="0" u="none" strike="noStrike" dirty="0">
                <a:effectLst/>
              </a:rPr>
              <a:t>Vormundschaft</a:t>
            </a:r>
            <a:r>
              <a:rPr lang="de-DE" sz="3300" b="0" i="0" dirty="0">
                <a:solidFill>
                  <a:srgbClr val="000000"/>
                </a:solidFill>
                <a:effectLst/>
              </a:rPr>
              <a:t> für Erwachsene durch die Betreuung 1992) entwickelt hat.</a:t>
            </a:r>
            <a:br>
              <a:rPr lang="de-DE" sz="3300" b="0" i="0" dirty="0">
                <a:solidFill>
                  <a:srgbClr val="000000"/>
                </a:solidFill>
                <a:effectLst/>
              </a:rPr>
            </a:br>
            <a:br>
              <a:rPr lang="de-DE" sz="3300" b="0" i="0" dirty="0">
                <a:solidFill>
                  <a:srgbClr val="000000"/>
                </a:solidFill>
                <a:effectLst/>
              </a:rPr>
            </a:br>
            <a:r>
              <a:rPr lang="de-DE" sz="3300" b="0" i="0" dirty="0">
                <a:solidFill>
                  <a:srgbClr val="000000"/>
                </a:solidFill>
                <a:effectLst/>
              </a:rPr>
              <a:t>Hauptsächlich </a:t>
            </a:r>
            <a:r>
              <a:rPr lang="de-DE" sz="3300" b="1" i="0" dirty="0">
                <a:solidFill>
                  <a:srgbClr val="000000"/>
                </a:solidFill>
                <a:effectLst/>
              </a:rPr>
              <a:t>Rechtsanwälte</a:t>
            </a:r>
            <a:r>
              <a:rPr lang="de-DE" sz="3300" b="0" i="0" dirty="0">
                <a:solidFill>
                  <a:srgbClr val="000000"/>
                </a:solidFill>
                <a:effectLst/>
              </a:rPr>
              <a:t> aber auch viele Menschen aus anderen Berufsgruppen schwerpunktmäßig </a:t>
            </a:r>
            <a:r>
              <a:rPr lang="de-DE" sz="3300" b="1" dirty="0">
                <a:solidFill>
                  <a:srgbClr val="000000"/>
                </a:solidFill>
              </a:rPr>
              <a:t>Sozialarbeiter</a:t>
            </a:r>
            <a:r>
              <a:rPr lang="de-DE" sz="3300" b="1" i="0" dirty="0">
                <a:solidFill>
                  <a:srgbClr val="000000"/>
                </a:solidFill>
                <a:effectLst/>
              </a:rPr>
              <a:t>/-pädagogen, </a:t>
            </a:r>
            <a:br>
              <a:rPr lang="de-DE" sz="3300" b="1" i="0" dirty="0">
                <a:solidFill>
                  <a:srgbClr val="000000"/>
                </a:solidFill>
                <a:effectLst/>
              </a:rPr>
            </a:br>
            <a:r>
              <a:rPr lang="de-DE" sz="3300" b="1" i="0" u="none" strike="noStrike" dirty="0">
                <a:effectLst/>
              </a:rPr>
              <a:t>Alten-</a:t>
            </a:r>
            <a:r>
              <a:rPr lang="de-DE" sz="3300" b="1" i="0" dirty="0">
                <a:solidFill>
                  <a:srgbClr val="000000"/>
                </a:solidFill>
                <a:effectLst/>
              </a:rPr>
              <a:t> und </a:t>
            </a:r>
            <a:r>
              <a:rPr lang="de-DE" sz="3300" b="1" i="0" u="none" strike="noStrike" dirty="0">
                <a:effectLst/>
              </a:rPr>
              <a:t>Krankenpfleger</a:t>
            </a:r>
            <a:r>
              <a:rPr lang="de-DE" sz="3300" b="1" i="0" dirty="0">
                <a:solidFill>
                  <a:srgbClr val="000000"/>
                </a:solidFill>
                <a:effectLst/>
              </a:rPr>
              <a:t>, auch </a:t>
            </a:r>
            <a:r>
              <a:rPr lang="de-DE" sz="3300" b="1" i="0" u="none" strike="noStrike" dirty="0">
                <a:effectLst/>
              </a:rPr>
              <a:t>Verwaltungsfachkräfte</a:t>
            </a:r>
            <a:r>
              <a:rPr lang="de-DE" sz="3300" b="1" i="0" dirty="0">
                <a:solidFill>
                  <a:srgbClr val="000000"/>
                </a:solidFill>
                <a:effectLst/>
              </a:rPr>
              <a:t> und Kaufleute.</a:t>
            </a:r>
            <a:br>
              <a:rPr lang="de-DE" sz="3300" b="1" i="0" dirty="0">
                <a:solidFill>
                  <a:srgbClr val="000000"/>
                </a:solidFill>
                <a:effectLst/>
              </a:rPr>
            </a:br>
            <a:br>
              <a:rPr lang="de-DE" sz="3300" b="1" i="0" dirty="0">
                <a:solidFill>
                  <a:srgbClr val="000000"/>
                </a:solidFill>
                <a:effectLst/>
              </a:rPr>
            </a:br>
            <a:r>
              <a:rPr lang="de-DE" sz="3300" b="0" i="1" dirty="0">
                <a:solidFill>
                  <a:srgbClr val="000000"/>
                </a:solidFill>
                <a:effectLst/>
              </a:rPr>
              <a:t>Im weiteren (Wort-)Sinne werden als Berufsbetreuer nicht nur selbständige Personen bezeichnet, sondern auch </a:t>
            </a:r>
            <a:r>
              <a:rPr lang="de-DE" sz="3300" b="0" i="1" u="none" strike="noStrike" dirty="0">
                <a:effectLst/>
              </a:rPr>
              <a:t>Vereinsbetreuer</a:t>
            </a:r>
            <a:r>
              <a:rPr lang="de-DE" sz="3300" b="0" i="1" dirty="0">
                <a:solidFill>
                  <a:srgbClr val="000000"/>
                </a:solidFill>
                <a:effectLst/>
              </a:rPr>
              <a:t> und </a:t>
            </a:r>
            <a:r>
              <a:rPr lang="de-DE" sz="3300" b="0" i="1" u="none" strike="noStrike" dirty="0">
                <a:effectLst/>
              </a:rPr>
              <a:t>Behördenbetreuer.</a:t>
            </a:r>
            <a:br>
              <a:rPr lang="de-DE" sz="3300" b="0" i="1" dirty="0">
                <a:solidFill>
                  <a:srgbClr val="000000"/>
                </a:solidFill>
                <a:effectLst/>
              </a:rPr>
            </a:br>
            <a:br>
              <a:rPr lang="de-DE" b="0" i="0" dirty="0">
                <a:solidFill>
                  <a:srgbClr val="000000"/>
                </a:solidFill>
                <a:effectLst/>
              </a:rPr>
            </a:br>
            <a:br>
              <a:rPr lang="de-DE" b="0" i="0" dirty="0">
                <a:solidFill>
                  <a:srgbClr val="000000"/>
                </a:solidFill>
                <a:effectLst/>
              </a:rPr>
            </a:br>
            <a:endParaRPr lang="de-DE" dirty="0"/>
          </a:p>
        </p:txBody>
      </p:sp>
    </p:spTree>
    <p:extLst>
      <p:ext uri="{BB962C8B-B14F-4D97-AF65-F5344CB8AC3E}">
        <p14:creationId xmlns:p14="http://schemas.microsoft.com/office/powerpoint/2010/main" val="30232330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D26DC-D65F-4F91-A694-204D24EFB118}"/>
              </a:ext>
            </a:extLst>
          </p:cNvPr>
          <p:cNvSpPr>
            <a:spLocks noGrp="1"/>
          </p:cNvSpPr>
          <p:nvPr>
            <p:ph type="title"/>
          </p:nvPr>
        </p:nvSpPr>
        <p:spPr>
          <a:xfrm>
            <a:off x="838200" y="365125"/>
            <a:ext cx="10515600" cy="721553"/>
          </a:xfrm>
        </p:spPr>
        <p:txBody>
          <a:bodyPr/>
          <a:lstStyle/>
          <a:p>
            <a:r>
              <a:rPr lang="de-DE" u="sng" dirty="0"/>
              <a:t>Der Vereinsbetreuer</a:t>
            </a:r>
          </a:p>
        </p:txBody>
      </p:sp>
      <p:sp>
        <p:nvSpPr>
          <p:cNvPr id="3" name="Inhaltsplatzhalter 2">
            <a:extLst>
              <a:ext uri="{FF2B5EF4-FFF2-40B4-BE49-F238E27FC236}">
                <a16:creationId xmlns:a16="http://schemas.microsoft.com/office/drawing/2014/main" id="{5D616683-7C5B-4A55-B7C5-5D645BE34159}"/>
              </a:ext>
            </a:extLst>
          </p:cNvPr>
          <p:cNvSpPr>
            <a:spLocks noGrp="1"/>
          </p:cNvSpPr>
          <p:nvPr>
            <p:ph idx="1"/>
          </p:nvPr>
        </p:nvSpPr>
        <p:spPr>
          <a:xfrm>
            <a:off x="838200" y="1325217"/>
            <a:ext cx="10515600" cy="4851746"/>
          </a:xfrm>
        </p:spPr>
        <p:txBody>
          <a:bodyPr/>
          <a:lstStyle/>
          <a:p>
            <a:pPr marL="0" indent="0">
              <a:buNone/>
            </a:pPr>
            <a:r>
              <a:rPr lang="de-DE" sz="2800" b="0" i="0" dirty="0">
                <a:solidFill>
                  <a:srgbClr val="000000"/>
                </a:solidFill>
                <a:effectLst/>
              </a:rPr>
              <a:t>Vereinsbetreuer kann nur sein, wer in einem </a:t>
            </a:r>
            <a:r>
              <a:rPr lang="de-DE" sz="2800" b="0" i="0" u="none" strike="noStrike" dirty="0">
                <a:effectLst/>
              </a:rPr>
              <a:t>Arbeitsverhältnis</a:t>
            </a:r>
            <a:r>
              <a:rPr lang="de-DE" sz="2800" b="0" i="0" dirty="0">
                <a:solidFill>
                  <a:srgbClr val="000000"/>
                </a:solidFill>
                <a:effectLst/>
              </a:rPr>
              <a:t> zu einem Betreuungsverein steht.</a:t>
            </a:r>
            <a:br>
              <a:rPr lang="de-DE" sz="2800" b="0" i="0" dirty="0">
                <a:solidFill>
                  <a:srgbClr val="000000"/>
                </a:solidFill>
                <a:effectLst/>
              </a:rPr>
            </a:br>
            <a:r>
              <a:rPr lang="de-DE" sz="2800" b="0" i="0" dirty="0">
                <a:solidFill>
                  <a:srgbClr val="000000"/>
                </a:solidFill>
                <a:effectLst/>
              </a:rPr>
              <a:t>Der Betreuungsverein ist verpflichtet, qualifizierte Mitarbeiter vorzuhalten, diese zu beaufsichtigen, weiterzubilden und im Rahmen der</a:t>
            </a:r>
            <a:r>
              <a:rPr lang="de-DE" sz="2800" b="0" i="0" dirty="0">
                <a:effectLst/>
              </a:rPr>
              <a:t> </a:t>
            </a:r>
            <a:r>
              <a:rPr lang="de-DE" sz="2800" b="0" i="0" u="none" strike="noStrike" dirty="0">
                <a:effectLst/>
              </a:rPr>
              <a:t>Betreuerhaftung</a:t>
            </a:r>
            <a:r>
              <a:rPr lang="de-DE" sz="2800" b="0" i="0" dirty="0">
                <a:effectLst/>
              </a:rPr>
              <a:t> </a:t>
            </a:r>
            <a:r>
              <a:rPr lang="de-DE" sz="2800" b="0" i="0" dirty="0">
                <a:solidFill>
                  <a:srgbClr val="000000"/>
                </a:solidFill>
                <a:effectLst/>
              </a:rPr>
              <a:t>gegen Schäden, die diese im Rahmen der Betreuertätigkeit anrichten könnten, zu versichern.</a:t>
            </a:r>
            <a:br>
              <a:rPr lang="de-DE" sz="2800" b="0" i="0" dirty="0">
                <a:solidFill>
                  <a:srgbClr val="000000"/>
                </a:solidFill>
                <a:effectLst/>
              </a:rPr>
            </a:br>
            <a:br>
              <a:rPr lang="de-DE" sz="2800" b="0" i="0" dirty="0">
                <a:solidFill>
                  <a:srgbClr val="000000"/>
                </a:solidFill>
                <a:effectLst/>
              </a:rPr>
            </a:br>
            <a:r>
              <a:rPr lang="de-DE" sz="2800" b="0" i="0" dirty="0">
                <a:effectLst/>
              </a:rPr>
              <a:t>Grundsätzlich gelten für Vereinsbetreuer die gleichen </a:t>
            </a:r>
            <a:r>
              <a:rPr lang="de-DE" sz="2800" b="0" i="0" u="none" strike="noStrike" dirty="0">
                <a:effectLst/>
              </a:rPr>
              <a:t>rechtlichen Bedingungen </a:t>
            </a:r>
            <a:r>
              <a:rPr lang="de-DE" sz="2800" b="0" i="0" dirty="0">
                <a:effectLst/>
              </a:rPr>
              <a:t>wie für andere Betreuer. In dem </a:t>
            </a:r>
            <a:r>
              <a:rPr lang="de-DE" sz="2800" b="0" i="0" u="none" strike="noStrike" dirty="0">
                <a:effectLst/>
              </a:rPr>
              <a:t>Bestellungsbeschluss</a:t>
            </a:r>
            <a:r>
              <a:rPr lang="de-DE" sz="2800" b="0" i="0" dirty="0">
                <a:effectLst/>
              </a:rPr>
              <a:t> muss ausdrücklich vermerkt werden, dass der Betreuer als Mitarbeiter des Betreuungsvereins bestellt wird.</a:t>
            </a:r>
            <a:br>
              <a:rPr lang="de-DE" b="0" i="0" dirty="0">
                <a:effectLst/>
              </a:rPr>
            </a:br>
            <a:endParaRPr lang="de-DE" dirty="0"/>
          </a:p>
        </p:txBody>
      </p:sp>
    </p:spTree>
    <p:extLst>
      <p:ext uri="{BB962C8B-B14F-4D97-AF65-F5344CB8AC3E}">
        <p14:creationId xmlns:p14="http://schemas.microsoft.com/office/powerpoint/2010/main" val="24203973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3805C-4A15-4EF7-98D6-9DF7EEE67752}"/>
              </a:ext>
            </a:extLst>
          </p:cNvPr>
          <p:cNvSpPr>
            <a:spLocks noGrp="1"/>
          </p:cNvSpPr>
          <p:nvPr>
            <p:ph type="title"/>
          </p:nvPr>
        </p:nvSpPr>
        <p:spPr/>
        <p:txBody>
          <a:bodyPr/>
          <a:lstStyle/>
          <a:p>
            <a:r>
              <a:rPr lang="de-DE" u="sng" dirty="0"/>
              <a:t>Der Behördenbetreuer</a:t>
            </a:r>
          </a:p>
        </p:txBody>
      </p:sp>
      <p:sp>
        <p:nvSpPr>
          <p:cNvPr id="3" name="Inhaltsplatzhalter 2">
            <a:extLst>
              <a:ext uri="{FF2B5EF4-FFF2-40B4-BE49-F238E27FC236}">
                <a16:creationId xmlns:a16="http://schemas.microsoft.com/office/drawing/2014/main" id="{610034AC-2502-4CEE-9B65-38D278562945}"/>
              </a:ext>
            </a:extLst>
          </p:cNvPr>
          <p:cNvSpPr>
            <a:spLocks noGrp="1"/>
          </p:cNvSpPr>
          <p:nvPr>
            <p:ph idx="1"/>
          </p:nvPr>
        </p:nvSpPr>
        <p:spPr>
          <a:xfrm>
            <a:off x="838200" y="1431235"/>
            <a:ext cx="10515600" cy="5220288"/>
          </a:xfrm>
        </p:spPr>
        <p:txBody>
          <a:bodyPr>
            <a:normAutofit/>
          </a:bodyPr>
          <a:lstStyle/>
          <a:p>
            <a:pPr marL="0" indent="0">
              <a:buNone/>
            </a:pPr>
            <a:r>
              <a:rPr lang="de-DE" sz="2800" b="0" i="0" dirty="0">
                <a:solidFill>
                  <a:srgbClr val="202122"/>
                </a:solidFill>
                <a:effectLst/>
              </a:rPr>
              <a:t>Beschäftigte von Betreuungsbehörden können zum Behördenbetreuer bestellt werden (§ 1816 Abs. 4 BGB).</a:t>
            </a:r>
            <a:br>
              <a:rPr lang="de-DE" sz="2800" b="0" i="0" dirty="0">
                <a:solidFill>
                  <a:srgbClr val="202122"/>
                </a:solidFill>
                <a:effectLst/>
              </a:rPr>
            </a:br>
            <a:br>
              <a:rPr lang="de-DE" sz="2800" b="0" i="0" dirty="0">
                <a:solidFill>
                  <a:srgbClr val="202122"/>
                </a:solidFill>
                <a:effectLst/>
              </a:rPr>
            </a:br>
            <a:r>
              <a:rPr lang="de-DE" sz="2800" b="0" i="0" dirty="0">
                <a:solidFill>
                  <a:srgbClr val="202122"/>
                </a:solidFill>
                <a:effectLst/>
              </a:rPr>
              <a:t>Behördenbetreuer kann nur sein, wer in einem Dienst oder </a:t>
            </a:r>
            <a:br>
              <a:rPr lang="de-DE" sz="2800" b="0" i="0" dirty="0">
                <a:solidFill>
                  <a:srgbClr val="202122"/>
                </a:solidFill>
                <a:effectLst/>
              </a:rPr>
            </a:br>
            <a:r>
              <a:rPr lang="de-DE" sz="2800" b="0" i="0" u="none" strike="noStrike" dirty="0">
                <a:effectLst/>
              </a:rPr>
              <a:t>Arbeitsverhältnis </a:t>
            </a:r>
            <a:r>
              <a:rPr lang="de-DE" sz="2800" b="0" i="0" dirty="0">
                <a:solidFill>
                  <a:srgbClr val="202122"/>
                </a:solidFill>
                <a:effectLst/>
              </a:rPr>
              <a:t>zu einer Betreuungsbehörde bzw. deren Trägerkörperschaft (meist Kommune) steht.</a:t>
            </a:r>
            <a:br>
              <a:rPr lang="de-DE" sz="2800" b="0" i="0" dirty="0">
                <a:solidFill>
                  <a:srgbClr val="202122"/>
                </a:solidFill>
                <a:effectLst/>
              </a:rPr>
            </a:br>
            <a:br>
              <a:rPr lang="de-DE" sz="2800" b="0" i="0" dirty="0">
                <a:solidFill>
                  <a:srgbClr val="202122"/>
                </a:solidFill>
                <a:effectLst/>
              </a:rPr>
            </a:br>
            <a:r>
              <a:rPr lang="de-DE" sz="2800" b="0" i="0" dirty="0">
                <a:effectLst/>
              </a:rPr>
              <a:t>Grundsätzlich gelten für Behördenbetreuer die gleichen rechtlichen</a:t>
            </a:r>
            <a:r>
              <a:rPr lang="de-DE" sz="2800" b="0" i="0" u="none" strike="noStrike" dirty="0">
                <a:effectLst/>
                <a:hlinkClick r:id="rId2" tooltip="Betreuerpflichten">
                  <a:extLst>
                    <a:ext uri="{A12FA001-AC4F-418D-AE19-62706E023703}">
                      <ahyp:hlinkClr xmlns:ahyp="http://schemas.microsoft.com/office/drawing/2018/hyperlinkcolor" val="tx"/>
                    </a:ext>
                  </a:extLst>
                </a:hlinkClick>
              </a:rPr>
              <a:t> </a:t>
            </a:r>
            <a:r>
              <a:rPr lang="de-DE" sz="2800" b="0" i="0" u="none" strike="noStrike" dirty="0">
                <a:effectLst/>
              </a:rPr>
              <a:t>Bedingungen</a:t>
            </a:r>
            <a:r>
              <a:rPr lang="de-DE" sz="2800" b="0" i="0" dirty="0">
                <a:effectLst/>
              </a:rPr>
              <a:t> wie für andere Betreuer. Allerdings wird bei Behördenbetreuern kein Verpflichtungsgespräch beim </a:t>
            </a:r>
            <a:r>
              <a:rPr lang="de-DE" sz="2800" b="0" i="0" u="none" strike="noStrike" dirty="0">
                <a:effectLst/>
              </a:rPr>
              <a:t>Betreuungsgericht</a:t>
            </a:r>
            <a:r>
              <a:rPr lang="de-DE" sz="2800" b="0" i="0" dirty="0">
                <a:effectLst/>
              </a:rPr>
              <a:t> geführt </a:t>
            </a:r>
            <a:r>
              <a:rPr lang="de-DE" sz="2800" b="0" i="0" dirty="0">
                <a:solidFill>
                  <a:schemeClr val="accent6">
                    <a:lumMod val="75000"/>
                  </a:schemeClr>
                </a:solidFill>
                <a:effectLst/>
              </a:rPr>
              <a:t>(neu: </a:t>
            </a:r>
            <a:r>
              <a:rPr lang="de-DE" sz="2800" b="0" i="1" dirty="0">
                <a:solidFill>
                  <a:schemeClr val="accent6">
                    <a:lumMod val="75000"/>
                  </a:schemeClr>
                </a:solidFill>
                <a:effectLst/>
              </a:rPr>
              <a:t>§ 1861 BGB lesen</a:t>
            </a:r>
            <a:r>
              <a:rPr lang="de-DE" sz="2800" b="0" i="0" dirty="0">
                <a:solidFill>
                  <a:schemeClr val="accent6">
                    <a:lumMod val="75000"/>
                  </a:schemeClr>
                </a:solidFill>
                <a:effectLst/>
              </a:rPr>
              <a:t>).</a:t>
            </a:r>
            <a:br>
              <a:rPr lang="de-DE" sz="2800" b="0" i="0" dirty="0">
                <a:effectLst/>
              </a:rPr>
            </a:br>
            <a:br>
              <a:rPr lang="de-DE" sz="2800" b="0" i="0" dirty="0">
                <a:effectLst/>
              </a:rPr>
            </a:br>
            <a:r>
              <a:rPr lang="de-DE" sz="2800" b="0" i="1" dirty="0">
                <a:solidFill>
                  <a:srgbClr val="202122"/>
                </a:solidFill>
                <a:effectLst/>
              </a:rPr>
              <a:t>Gegen Behördenbetreuer kann kein </a:t>
            </a:r>
            <a:r>
              <a:rPr lang="de-DE" sz="2800" b="0" i="1" u="none" strike="noStrike" dirty="0">
                <a:effectLst/>
              </a:rPr>
              <a:t>Zwangsgeld</a:t>
            </a:r>
            <a:r>
              <a:rPr lang="de-DE" sz="2800" b="0" i="1" dirty="0">
                <a:solidFill>
                  <a:srgbClr val="202122"/>
                </a:solidFill>
                <a:effectLst/>
              </a:rPr>
              <a:t> festgelegt werden</a:t>
            </a:r>
            <a:r>
              <a:rPr lang="de-DE" b="0" i="1" dirty="0">
                <a:solidFill>
                  <a:srgbClr val="202122"/>
                </a:solidFill>
                <a:effectLst/>
              </a:rPr>
              <a:t>.</a:t>
            </a:r>
            <a:endParaRPr lang="de-DE" i="1" dirty="0"/>
          </a:p>
        </p:txBody>
      </p:sp>
    </p:spTree>
    <p:extLst>
      <p:ext uri="{BB962C8B-B14F-4D97-AF65-F5344CB8AC3E}">
        <p14:creationId xmlns:p14="http://schemas.microsoft.com/office/powerpoint/2010/main" val="9856892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B3DAD-4384-42BD-9848-C875EA1EEBC4}"/>
              </a:ext>
            </a:extLst>
          </p:cNvPr>
          <p:cNvSpPr>
            <a:spLocks noGrp="1"/>
          </p:cNvSpPr>
          <p:nvPr>
            <p:ph type="title"/>
          </p:nvPr>
        </p:nvSpPr>
        <p:spPr>
          <a:xfrm>
            <a:off x="838200" y="365125"/>
            <a:ext cx="10515600" cy="1039605"/>
          </a:xfrm>
        </p:spPr>
        <p:txBody>
          <a:bodyPr/>
          <a:lstStyle/>
          <a:p>
            <a:r>
              <a:rPr lang="de-DE" u="sng" dirty="0"/>
              <a:t>Die Rechtsstellung des Betreuers</a:t>
            </a:r>
          </a:p>
        </p:txBody>
      </p:sp>
      <p:sp>
        <p:nvSpPr>
          <p:cNvPr id="3" name="Inhaltsplatzhalter 2">
            <a:extLst>
              <a:ext uri="{FF2B5EF4-FFF2-40B4-BE49-F238E27FC236}">
                <a16:creationId xmlns:a16="http://schemas.microsoft.com/office/drawing/2014/main" id="{03092D79-0C53-4D6C-A3A5-104AC11157D8}"/>
              </a:ext>
            </a:extLst>
          </p:cNvPr>
          <p:cNvSpPr>
            <a:spLocks noGrp="1"/>
          </p:cNvSpPr>
          <p:nvPr>
            <p:ph idx="1"/>
          </p:nvPr>
        </p:nvSpPr>
        <p:spPr>
          <a:xfrm>
            <a:off x="838200" y="1404730"/>
            <a:ext cx="10515600" cy="4772233"/>
          </a:xfrm>
        </p:spPr>
        <p:txBody>
          <a:bodyPr/>
          <a:lstStyle/>
          <a:p>
            <a:pPr marL="0" indent="0">
              <a:buNone/>
            </a:pPr>
            <a:r>
              <a:rPr lang="de-DE" dirty="0"/>
              <a:t>Der Betreuer vertritt den Betroffenen / Betreuten gerichtlich und außergerichtlich unbeschränkt</a:t>
            </a:r>
            <a:br>
              <a:rPr lang="de-DE" dirty="0"/>
            </a:br>
            <a:br>
              <a:rPr lang="de-DE" dirty="0"/>
            </a:br>
            <a:r>
              <a:rPr lang="de-DE" dirty="0"/>
              <a:t>Der Betreuer hat sich vom Wohl des Betroffenen leiten zu lassen und die Wünsche bestmöglich zu berücksichtigen und wichtige Angelegenheiten mit dem Betroffenen möglichst in persönlichen Gesprächen zu klären.</a:t>
            </a:r>
            <a:br>
              <a:rPr lang="de-DE" dirty="0"/>
            </a:br>
            <a:br>
              <a:rPr lang="de-DE" dirty="0"/>
            </a:br>
            <a:r>
              <a:rPr lang="de-DE" dirty="0">
                <a:solidFill>
                  <a:srgbClr val="FF0000"/>
                </a:solidFill>
              </a:rPr>
              <a:t>§ 1821 BGB lesen</a:t>
            </a:r>
            <a:br>
              <a:rPr lang="de-DE" dirty="0"/>
            </a:br>
            <a:br>
              <a:rPr lang="de-DE" dirty="0"/>
            </a:br>
            <a:r>
              <a:rPr lang="de-DE" b="0" i="0" dirty="0">
                <a:effectLst/>
              </a:rPr>
              <a:t>Der Betreuer ist der gesetzliche Vertreter des Betroffenen im Rahmen des ihm vom Gericht übertragenen Aufgabenkreises.</a:t>
            </a:r>
            <a:br>
              <a:rPr lang="de-DE" b="0" i="0" dirty="0">
                <a:effectLst/>
              </a:rPr>
            </a:br>
            <a:r>
              <a:rPr lang="de-DE" b="0" i="0" dirty="0">
                <a:effectLst/>
              </a:rPr>
              <a:t>Stellt sich heraus, dass der Betroffene auch in anderen Bereichen Hilfe bedarf, so muss der Betreuer beim Betreuungsgericht die Erweiterung der Betreuung anregen.</a:t>
            </a:r>
            <a:endParaRPr lang="de-DE" dirty="0"/>
          </a:p>
        </p:txBody>
      </p:sp>
    </p:spTree>
    <p:extLst>
      <p:ext uri="{BB962C8B-B14F-4D97-AF65-F5344CB8AC3E}">
        <p14:creationId xmlns:p14="http://schemas.microsoft.com/office/powerpoint/2010/main" val="2191815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CEE62-62CD-4DB2-8810-0B7DC3CDC1B3}"/>
              </a:ext>
            </a:extLst>
          </p:cNvPr>
          <p:cNvSpPr>
            <a:spLocks noGrp="1"/>
          </p:cNvSpPr>
          <p:nvPr>
            <p:ph type="title"/>
          </p:nvPr>
        </p:nvSpPr>
        <p:spPr/>
        <p:txBody>
          <a:bodyPr/>
          <a:lstStyle/>
          <a:p>
            <a:r>
              <a:rPr lang="de-DE" dirty="0"/>
              <a:t>Aufgabenkreise des Betreuers</a:t>
            </a:r>
          </a:p>
        </p:txBody>
      </p:sp>
      <p:sp>
        <p:nvSpPr>
          <p:cNvPr id="3" name="Inhaltsplatzhalter 2">
            <a:extLst>
              <a:ext uri="{FF2B5EF4-FFF2-40B4-BE49-F238E27FC236}">
                <a16:creationId xmlns:a16="http://schemas.microsoft.com/office/drawing/2014/main" id="{2831A8BC-15C6-4D7C-BDED-03BB8BC320D9}"/>
              </a:ext>
            </a:extLst>
          </p:cNvPr>
          <p:cNvSpPr>
            <a:spLocks noGrp="1"/>
          </p:cNvSpPr>
          <p:nvPr>
            <p:ph idx="1"/>
          </p:nvPr>
        </p:nvSpPr>
        <p:spPr>
          <a:xfrm>
            <a:off x="838200" y="1457739"/>
            <a:ext cx="10515600" cy="4719224"/>
          </a:xfrm>
        </p:spPr>
        <p:txBody>
          <a:bodyPr>
            <a:normAutofit lnSpcReduction="10000"/>
          </a:bodyPr>
          <a:lstStyle/>
          <a:p>
            <a:pPr marL="0" indent="0">
              <a:buNone/>
            </a:pPr>
            <a:r>
              <a:rPr lang="de-DE" dirty="0"/>
              <a:t>Gemäß § 1815 BGB wird der Betreuer für die Bereiche bestellt, die für den Betroffenen erforderlich sind.</a:t>
            </a:r>
            <a:br>
              <a:rPr lang="de-DE" dirty="0"/>
            </a:br>
            <a:br>
              <a:rPr lang="de-DE" dirty="0"/>
            </a:br>
            <a:r>
              <a:rPr lang="de-DE" dirty="0"/>
              <a:t>Es werden die </a:t>
            </a:r>
            <a:r>
              <a:rPr lang="de-DE" b="1" i="0" dirty="0">
                <a:solidFill>
                  <a:srgbClr val="202124"/>
                </a:solidFill>
                <a:effectLst/>
              </a:rPr>
              <a:t>Aufgabenkreise</a:t>
            </a:r>
            <a:r>
              <a:rPr lang="de-DE" b="0" i="0" dirty="0">
                <a:solidFill>
                  <a:srgbClr val="202124"/>
                </a:solidFill>
                <a:effectLst/>
              </a:rPr>
              <a:t> vom Betreuungsgericht angeordnet, in denen der Betroffene betreuungsbedürftig ist, d.h. nur für solche Aufgaben, die tatsächlich anfallen und die der Betroffene nicht ohne gesetzlichen Vertreter ausüben kann. </a:t>
            </a:r>
            <a:br>
              <a:rPr lang="de-DE" b="0" i="0" dirty="0">
                <a:solidFill>
                  <a:srgbClr val="202124"/>
                </a:solidFill>
                <a:effectLst/>
              </a:rPr>
            </a:br>
            <a:br>
              <a:rPr lang="de-DE" b="0" i="0" dirty="0">
                <a:solidFill>
                  <a:srgbClr val="202124"/>
                </a:solidFill>
                <a:effectLst/>
              </a:rPr>
            </a:br>
            <a:r>
              <a:rPr lang="de-DE" b="0" i="0" dirty="0">
                <a:solidFill>
                  <a:srgbClr val="202124"/>
                </a:solidFill>
                <a:effectLst/>
              </a:rPr>
              <a:t>Aus den </a:t>
            </a:r>
            <a:r>
              <a:rPr lang="de-DE" b="1" i="0" dirty="0">
                <a:solidFill>
                  <a:srgbClr val="202124"/>
                </a:solidFill>
                <a:effectLst/>
              </a:rPr>
              <a:t>Aufgabenkreisen</a:t>
            </a:r>
            <a:r>
              <a:rPr lang="de-DE" b="0" i="0" dirty="0">
                <a:solidFill>
                  <a:srgbClr val="202124"/>
                </a:solidFill>
                <a:effectLst/>
              </a:rPr>
              <a:t> ergeben sich die konkreten Betreuerpflichten.</a:t>
            </a:r>
            <a:br>
              <a:rPr lang="de-DE" b="0" i="0" dirty="0">
                <a:solidFill>
                  <a:srgbClr val="202124"/>
                </a:solidFill>
                <a:effectLst/>
              </a:rPr>
            </a:br>
            <a:br>
              <a:rPr lang="de-DE" b="0" i="0" dirty="0">
                <a:solidFill>
                  <a:srgbClr val="202124"/>
                </a:solidFill>
                <a:effectLst/>
              </a:rPr>
            </a:br>
            <a:r>
              <a:rPr lang="de-DE" b="1" i="0" u="sng" dirty="0">
                <a:solidFill>
                  <a:srgbClr val="202124"/>
                </a:solidFill>
                <a:effectLst/>
              </a:rPr>
              <a:t>Diese Aufgabenkreise können lauten:</a:t>
            </a:r>
            <a:br>
              <a:rPr lang="de-DE" b="0" i="0" dirty="0">
                <a:solidFill>
                  <a:srgbClr val="202124"/>
                </a:solidFill>
                <a:effectLst/>
              </a:rPr>
            </a:br>
            <a:r>
              <a:rPr lang="de-DE" b="0" i="0" dirty="0">
                <a:solidFill>
                  <a:srgbClr val="202124"/>
                </a:solidFill>
                <a:effectLst/>
              </a:rPr>
              <a:t>Aufenthaltsbestimmung, Gesundheitssorge, Vermögensangelegenheiten, Wohnungsangelegenheiten, Vertretung vor Behörden und Gerichten, Postangelegenheiten, Zustimmung zu ärztl. Maßnahmen etc. …</a:t>
            </a:r>
            <a:br>
              <a:rPr lang="de-DE" b="0" i="0" dirty="0">
                <a:solidFill>
                  <a:srgbClr val="202124"/>
                </a:solidFill>
                <a:effectLst/>
              </a:rPr>
            </a:br>
            <a:br>
              <a:rPr lang="de-DE" b="0" i="0" dirty="0">
                <a:solidFill>
                  <a:srgbClr val="202124"/>
                </a:solidFill>
                <a:effectLst/>
              </a:rPr>
            </a:br>
            <a:endParaRPr lang="de-DE" dirty="0"/>
          </a:p>
        </p:txBody>
      </p:sp>
    </p:spTree>
    <p:extLst>
      <p:ext uri="{BB962C8B-B14F-4D97-AF65-F5344CB8AC3E}">
        <p14:creationId xmlns:p14="http://schemas.microsoft.com/office/powerpoint/2010/main" val="22486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79698D-8998-4C91-B943-AF1AA652B462}"/>
              </a:ext>
            </a:extLst>
          </p:cNvPr>
          <p:cNvSpPr>
            <a:spLocks noGrp="1"/>
          </p:cNvSpPr>
          <p:nvPr>
            <p:ph idx="1"/>
          </p:nvPr>
        </p:nvSpPr>
        <p:spPr>
          <a:xfrm>
            <a:off x="838200" y="559179"/>
            <a:ext cx="10515600" cy="5739641"/>
          </a:xfrm>
        </p:spPr>
        <p:txBody>
          <a:bodyPr/>
          <a:lstStyle/>
          <a:p>
            <a:pPr marL="0" indent="0">
              <a:buNone/>
            </a:pPr>
            <a:r>
              <a:rPr lang="de-DE" dirty="0">
                <a:solidFill>
                  <a:schemeClr val="accent6">
                    <a:lumMod val="75000"/>
                  </a:schemeClr>
                </a:solidFill>
              </a:rPr>
              <a:t>Das Betreuungsverfahren ist ein Verfahren des </a:t>
            </a:r>
            <a:r>
              <a:rPr lang="de-DE" dirty="0" err="1">
                <a:solidFill>
                  <a:schemeClr val="accent6">
                    <a:lumMod val="75000"/>
                  </a:schemeClr>
                </a:solidFill>
              </a:rPr>
              <a:t>FamFG</a:t>
            </a:r>
            <a:r>
              <a:rPr lang="de-DE" dirty="0">
                <a:solidFill>
                  <a:schemeClr val="accent6">
                    <a:lumMod val="75000"/>
                  </a:schemeClr>
                </a:solidFill>
              </a:rPr>
              <a:t> und wir dort zu den Verfahren der freiwilligen Gerichtsbarkeit gezählt.</a:t>
            </a:r>
          </a:p>
          <a:p>
            <a:pPr marL="0" indent="0">
              <a:buNone/>
            </a:pPr>
            <a:br>
              <a:rPr lang="de-DE" dirty="0"/>
            </a:br>
            <a:r>
              <a:rPr lang="de-DE" dirty="0"/>
              <a:t>Vor Einführung des </a:t>
            </a:r>
            <a:r>
              <a:rPr lang="de-DE" dirty="0" err="1"/>
              <a:t>FamFG</a:t>
            </a:r>
            <a:r>
              <a:rPr lang="de-DE" dirty="0"/>
              <a:t> wurden die Familiensachen als Prozess nach der ZPO geführt.</a:t>
            </a:r>
            <a:br>
              <a:rPr lang="de-DE" dirty="0"/>
            </a:br>
            <a:r>
              <a:rPr lang="de-DE" dirty="0"/>
              <a:t>So war etwa die Scheidung ein streitiger Prozess der ZPO. </a:t>
            </a:r>
            <a:br>
              <a:rPr lang="de-DE" dirty="0"/>
            </a:br>
            <a:r>
              <a:rPr lang="de-DE" dirty="0"/>
              <a:t>Geschieden wurde durch Urteil. </a:t>
            </a:r>
          </a:p>
          <a:p>
            <a:pPr marL="0" indent="0">
              <a:buNone/>
            </a:pPr>
            <a:br>
              <a:rPr lang="de-DE" dirty="0"/>
            </a:br>
            <a:r>
              <a:rPr lang="de-DE" dirty="0"/>
              <a:t>Mit Inkrafttreten des </a:t>
            </a:r>
            <a:r>
              <a:rPr lang="de-DE" dirty="0" err="1"/>
              <a:t>FamFG</a:t>
            </a:r>
            <a:r>
              <a:rPr lang="de-DE" dirty="0"/>
              <a:t> haben sich auch die Begrifflichkeiten geändert. So wird nach dem </a:t>
            </a:r>
            <a:r>
              <a:rPr lang="de-DE" dirty="0" err="1"/>
              <a:t>FamFG</a:t>
            </a:r>
            <a:r>
              <a:rPr lang="de-DE" dirty="0"/>
              <a:t> nun einheitlich durch Beschluss entschieden, welcher einheitlich mit dem Rechtsmittel der Beschwerde anfechtbar ist.</a:t>
            </a:r>
            <a:br>
              <a:rPr lang="de-DE" dirty="0"/>
            </a:br>
            <a:br>
              <a:rPr lang="de-DE" dirty="0"/>
            </a:br>
            <a:endParaRPr lang="de-DE" dirty="0"/>
          </a:p>
        </p:txBody>
      </p:sp>
    </p:spTree>
    <p:extLst>
      <p:ext uri="{BB962C8B-B14F-4D97-AF65-F5344CB8AC3E}">
        <p14:creationId xmlns:p14="http://schemas.microsoft.com/office/powerpoint/2010/main" val="39993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6DDE2-CFDF-4B78-8648-AD3F03CDFDF0}"/>
              </a:ext>
            </a:extLst>
          </p:cNvPr>
          <p:cNvSpPr>
            <a:spLocks noGrp="1"/>
          </p:cNvSpPr>
          <p:nvPr>
            <p:ph type="title"/>
          </p:nvPr>
        </p:nvSpPr>
        <p:spPr/>
        <p:txBody>
          <a:bodyPr/>
          <a:lstStyle/>
          <a:p>
            <a:r>
              <a:rPr lang="de-DE" u="sng" dirty="0"/>
              <a:t>Mehrere Betreuer</a:t>
            </a:r>
          </a:p>
        </p:txBody>
      </p:sp>
      <p:sp>
        <p:nvSpPr>
          <p:cNvPr id="3" name="Inhaltsplatzhalter 2">
            <a:extLst>
              <a:ext uri="{FF2B5EF4-FFF2-40B4-BE49-F238E27FC236}">
                <a16:creationId xmlns:a16="http://schemas.microsoft.com/office/drawing/2014/main" id="{67AF2445-349E-4BE9-894C-21A662F5374E}"/>
              </a:ext>
            </a:extLst>
          </p:cNvPr>
          <p:cNvSpPr>
            <a:spLocks noGrp="1"/>
          </p:cNvSpPr>
          <p:nvPr>
            <p:ph idx="1"/>
          </p:nvPr>
        </p:nvSpPr>
        <p:spPr>
          <a:xfrm>
            <a:off x="838200" y="1497496"/>
            <a:ext cx="10515600" cy="4679467"/>
          </a:xfrm>
        </p:spPr>
        <p:txBody>
          <a:bodyPr/>
          <a:lstStyle/>
          <a:p>
            <a:endParaRPr lang="de-DE" dirty="0"/>
          </a:p>
          <a:p>
            <a:pPr marL="0" indent="0">
              <a:buNone/>
            </a:pPr>
            <a:r>
              <a:rPr lang="de-DE" b="0" i="0" dirty="0">
                <a:solidFill>
                  <a:srgbClr val="333333"/>
                </a:solidFill>
                <a:effectLst/>
              </a:rPr>
              <a:t>Das Betreuungsgericht kann mehrere Betreuer bestellen, wenn die Angelegenheiten des Betreuten hierdurch besser besorgt werden können.</a:t>
            </a:r>
            <a:br>
              <a:rPr lang="de-DE" b="0" i="0" dirty="0">
                <a:solidFill>
                  <a:srgbClr val="333333"/>
                </a:solidFill>
                <a:effectLst/>
              </a:rPr>
            </a:br>
            <a:endParaRPr lang="de-DE" dirty="0"/>
          </a:p>
          <a:p>
            <a:r>
              <a:rPr lang="de-DE" dirty="0"/>
              <a:t>es können also auch mehrere Betreuer bestellt werden (§ 1817 BGB),</a:t>
            </a:r>
          </a:p>
          <a:p>
            <a:r>
              <a:rPr lang="de-DE" dirty="0"/>
              <a:t>es können zwei Betreuer mit den gleichen Aufgabenkreisen bestellt werden,</a:t>
            </a:r>
          </a:p>
          <a:p>
            <a:r>
              <a:rPr lang="de-DE" dirty="0"/>
              <a:t>mehrere Betreuer können sich gemeinschaftlich oder auch einzeln vertreten,</a:t>
            </a:r>
          </a:p>
          <a:p>
            <a:r>
              <a:rPr lang="de-DE" dirty="0"/>
              <a:t>es können auch zwei Betreuer mit unterschiedliche Aufgabekreisen bestellt werden</a:t>
            </a:r>
          </a:p>
          <a:p>
            <a:endParaRPr lang="de-DE" dirty="0"/>
          </a:p>
        </p:txBody>
      </p:sp>
    </p:spTree>
    <p:extLst>
      <p:ext uri="{BB962C8B-B14F-4D97-AF65-F5344CB8AC3E}">
        <p14:creationId xmlns:p14="http://schemas.microsoft.com/office/powerpoint/2010/main" val="1662662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43268-27A0-4096-B121-6DF1B42B978D}"/>
              </a:ext>
            </a:extLst>
          </p:cNvPr>
          <p:cNvSpPr>
            <a:spLocks noGrp="1"/>
          </p:cNvSpPr>
          <p:nvPr>
            <p:ph type="title"/>
          </p:nvPr>
        </p:nvSpPr>
        <p:spPr/>
        <p:txBody>
          <a:bodyPr/>
          <a:lstStyle/>
          <a:p>
            <a:r>
              <a:rPr lang="de-DE" dirty="0"/>
              <a:t>Der Verhinderungs-, bzw. Ergänzungsbetreuer</a:t>
            </a:r>
          </a:p>
        </p:txBody>
      </p:sp>
      <p:sp>
        <p:nvSpPr>
          <p:cNvPr id="3" name="Inhaltsplatzhalter 2">
            <a:extLst>
              <a:ext uri="{FF2B5EF4-FFF2-40B4-BE49-F238E27FC236}">
                <a16:creationId xmlns:a16="http://schemas.microsoft.com/office/drawing/2014/main" id="{7D849913-4C84-4920-B131-6702AA7C39B9}"/>
              </a:ext>
            </a:extLst>
          </p:cNvPr>
          <p:cNvSpPr>
            <a:spLocks noGrp="1"/>
          </p:cNvSpPr>
          <p:nvPr>
            <p:ph idx="1"/>
          </p:nvPr>
        </p:nvSpPr>
        <p:spPr/>
        <p:txBody>
          <a:bodyPr/>
          <a:lstStyle/>
          <a:p>
            <a:r>
              <a:rPr lang="de-DE" dirty="0"/>
              <a:t>wird neben dem Hauptbetreuer bestellt,</a:t>
            </a:r>
            <a:br>
              <a:rPr lang="de-DE" dirty="0"/>
            </a:br>
            <a:endParaRPr lang="de-DE" dirty="0"/>
          </a:p>
          <a:p>
            <a:r>
              <a:rPr lang="de-DE" dirty="0"/>
              <a:t>Der Hauptbetreuer ist grundsätzlich für den Betroffenen zuständig,</a:t>
            </a:r>
            <a:br>
              <a:rPr lang="de-DE" dirty="0"/>
            </a:br>
            <a:endParaRPr lang="de-DE" dirty="0"/>
          </a:p>
          <a:p>
            <a:r>
              <a:rPr lang="de-DE" dirty="0"/>
              <a:t>Ist der Hauptbetreuer verhindert, übt der Verhinderungs-, bzw. Ergänzungsbetreuer für den konkreten Zeitpunkt der Verhinderung die Betreuung aus. ( § 1817 IV, V BGB)</a:t>
            </a:r>
          </a:p>
        </p:txBody>
      </p:sp>
    </p:spTree>
    <p:extLst>
      <p:ext uri="{BB962C8B-B14F-4D97-AF65-F5344CB8AC3E}">
        <p14:creationId xmlns:p14="http://schemas.microsoft.com/office/powerpoint/2010/main" val="32882158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3DAEA-B1E6-4367-8014-39FAEBA43083}"/>
              </a:ext>
            </a:extLst>
          </p:cNvPr>
          <p:cNvSpPr>
            <a:spLocks noGrp="1"/>
          </p:cNvSpPr>
          <p:nvPr>
            <p:ph type="title"/>
          </p:nvPr>
        </p:nvSpPr>
        <p:spPr/>
        <p:txBody>
          <a:bodyPr/>
          <a:lstStyle/>
          <a:p>
            <a:r>
              <a:rPr lang="de-DE" u="sng" dirty="0"/>
              <a:t>Der Sterilisationsbetreuer</a:t>
            </a:r>
          </a:p>
        </p:txBody>
      </p:sp>
      <p:sp>
        <p:nvSpPr>
          <p:cNvPr id="3" name="Inhaltsplatzhalter 2">
            <a:extLst>
              <a:ext uri="{FF2B5EF4-FFF2-40B4-BE49-F238E27FC236}">
                <a16:creationId xmlns:a16="http://schemas.microsoft.com/office/drawing/2014/main" id="{7DBD7738-FDDC-407C-8F6F-89D887D44699}"/>
              </a:ext>
            </a:extLst>
          </p:cNvPr>
          <p:cNvSpPr>
            <a:spLocks noGrp="1"/>
          </p:cNvSpPr>
          <p:nvPr>
            <p:ph idx="1"/>
          </p:nvPr>
        </p:nvSpPr>
        <p:spPr>
          <a:xfrm>
            <a:off x="838200" y="1470992"/>
            <a:ext cx="10515600" cy="4705972"/>
          </a:xfrm>
        </p:spPr>
        <p:txBody>
          <a:bodyPr>
            <a:normAutofit/>
          </a:bodyPr>
          <a:lstStyle/>
          <a:p>
            <a:pPr marL="0" indent="0">
              <a:buNone/>
            </a:pPr>
            <a:r>
              <a:rPr lang="de-DE" dirty="0"/>
              <a:t>Die Sterilisation ist ein besonders schwerer und unwiderruflicher Persönlichkeitseingriff. </a:t>
            </a:r>
            <a:br>
              <a:rPr lang="de-DE" dirty="0"/>
            </a:br>
            <a:br>
              <a:rPr lang="de-DE" dirty="0"/>
            </a:br>
            <a:r>
              <a:rPr lang="de-DE" dirty="0"/>
              <a:t>Wenn die Frage der Sterilisation im Raum steht, wird neben dem Hauptbetreuer ein Sterilisationsbetreuer bestellt (§ 1817 II BGB), da dieser einen neutraleren Standpunkt hat.</a:t>
            </a:r>
            <a:br>
              <a:rPr lang="de-DE" dirty="0"/>
            </a:br>
            <a:br>
              <a:rPr lang="de-DE" dirty="0"/>
            </a:br>
            <a:r>
              <a:rPr lang="de-DE" dirty="0"/>
              <a:t>Es muss anzunehmen sein, dass es zu einer Schwangerschaft der Betreuten oder der Partnerin des Betreuten kommen könnte und das die Schwangerschaft eine schwere körperliche oder seelische Gefährdung der Betroffenen erwarten lässt.</a:t>
            </a:r>
            <a:br>
              <a:rPr lang="de-DE" dirty="0"/>
            </a:br>
            <a:r>
              <a:rPr lang="de-DE" dirty="0"/>
              <a:t>Auch Maßnahmen im Rahmen eines Sorgerechtsentzugs nach § 1666 BGB </a:t>
            </a:r>
            <a:br>
              <a:rPr lang="de-DE" dirty="0"/>
            </a:br>
            <a:r>
              <a:rPr lang="de-DE" dirty="0"/>
              <a:t>( Kindeswohlgefährdung ) nach Geburt des Kindes zählen hierzu.</a:t>
            </a:r>
            <a:br>
              <a:rPr lang="de-DE" dirty="0"/>
            </a:br>
            <a:r>
              <a:rPr lang="de-DE" dirty="0"/>
              <a:t>Die Sterilisation ist nachrangig gegenüber allen anderen Methoden der Empfängnisverhütung.</a:t>
            </a:r>
          </a:p>
        </p:txBody>
      </p:sp>
    </p:spTree>
    <p:extLst>
      <p:ext uri="{BB962C8B-B14F-4D97-AF65-F5344CB8AC3E}">
        <p14:creationId xmlns:p14="http://schemas.microsoft.com/office/powerpoint/2010/main" val="38757297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75E8889-7E40-4538-B564-8C5E0577F786}"/>
              </a:ext>
            </a:extLst>
          </p:cNvPr>
          <p:cNvSpPr>
            <a:spLocks noGrp="1"/>
          </p:cNvSpPr>
          <p:nvPr>
            <p:ph idx="1"/>
          </p:nvPr>
        </p:nvSpPr>
        <p:spPr>
          <a:xfrm>
            <a:off x="838200" y="728869"/>
            <a:ext cx="10515600" cy="5448093"/>
          </a:xfrm>
        </p:spPr>
        <p:txBody>
          <a:bodyPr/>
          <a:lstStyle/>
          <a:p>
            <a:pPr marL="0" indent="0">
              <a:buNone/>
            </a:pPr>
            <a:br>
              <a:rPr lang="de-DE" dirty="0"/>
            </a:br>
            <a:br>
              <a:rPr lang="de-DE" dirty="0"/>
            </a:br>
            <a:r>
              <a:rPr lang="de-DE" dirty="0"/>
              <a:t>Ein einwilligungsfähiger Betroffener kann in seine Sterilisation nur selbst einwilligen, die fehlende Einwilligung ist nicht ersetzbar; ein Sterilisationsbetreuer kann daher nur entscheiden, wenn eine dauerhafte Einwilligungsunfähigkeit besteht.</a:t>
            </a:r>
            <a:br>
              <a:rPr lang="de-DE" dirty="0"/>
            </a:br>
            <a:br>
              <a:rPr lang="de-DE" dirty="0"/>
            </a:br>
            <a:r>
              <a:rPr lang="de-DE" dirty="0"/>
              <a:t>Bei der Einwilligung zur Sterilisation hat der Sterilisationsbetreuer </a:t>
            </a:r>
            <a:r>
              <a:rPr lang="de-DE" b="1" dirty="0"/>
              <a:t>§ 1830 BGB </a:t>
            </a:r>
            <a:r>
              <a:rPr lang="de-DE" dirty="0"/>
              <a:t>zu beachten.</a:t>
            </a:r>
            <a:br>
              <a:rPr lang="de-DE" dirty="0"/>
            </a:br>
            <a:endParaRPr lang="de-DE" dirty="0"/>
          </a:p>
          <a:p>
            <a:pPr marL="0" indent="0">
              <a:buNone/>
            </a:pPr>
            <a:r>
              <a:rPr lang="de-DE" i="1" dirty="0"/>
              <a:t>- Der Verfahrensablauf ist in § 297 </a:t>
            </a:r>
            <a:r>
              <a:rPr lang="de-DE" i="1" dirty="0" err="1"/>
              <a:t>FamFG</a:t>
            </a:r>
            <a:r>
              <a:rPr lang="de-DE" i="1" dirty="0"/>
              <a:t> geregelt</a:t>
            </a:r>
          </a:p>
        </p:txBody>
      </p:sp>
    </p:spTree>
    <p:extLst>
      <p:ext uri="{BB962C8B-B14F-4D97-AF65-F5344CB8AC3E}">
        <p14:creationId xmlns:p14="http://schemas.microsoft.com/office/powerpoint/2010/main" val="8990012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A2DE2-6FAD-4CC0-B27E-646FA2CD1AB2}"/>
              </a:ext>
            </a:extLst>
          </p:cNvPr>
          <p:cNvSpPr>
            <a:spLocks noGrp="1"/>
          </p:cNvSpPr>
          <p:nvPr>
            <p:ph type="title"/>
          </p:nvPr>
        </p:nvSpPr>
        <p:spPr/>
        <p:txBody>
          <a:bodyPr/>
          <a:lstStyle/>
          <a:p>
            <a:r>
              <a:rPr lang="de-DE" u="sng" dirty="0"/>
              <a:t>Der Gegenbetreuer / Kontrollbetreuer</a:t>
            </a:r>
          </a:p>
        </p:txBody>
      </p:sp>
      <p:sp>
        <p:nvSpPr>
          <p:cNvPr id="3" name="Inhaltsplatzhalter 2">
            <a:extLst>
              <a:ext uri="{FF2B5EF4-FFF2-40B4-BE49-F238E27FC236}">
                <a16:creationId xmlns:a16="http://schemas.microsoft.com/office/drawing/2014/main" id="{1602A19A-5BB1-48CF-B7CF-5CB8912FCEDE}"/>
              </a:ext>
            </a:extLst>
          </p:cNvPr>
          <p:cNvSpPr>
            <a:spLocks noGrp="1"/>
          </p:cNvSpPr>
          <p:nvPr>
            <p:ph idx="1"/>
          </p:nvPr>
        </p:nvSpPr>
        <p:spPr/>
        <p:txBody>
          <a:bodyPr>
            <a:normAutofit lnSpcReduction="10000"/>
          </a:bodyPr>
          <a:lstStyle/>
          <a:p>
            <a:pPr marL="0" indent="0">
              <a:buNone/>
            </a:pPr>
            <a:r>
              <a:rPr lang="de-DE" b="0" i="0" dirty="0">
                <a:solidFill>
                  <a:srgbClr val="202122"/>
                </a:solidFill>
                <a:effectLst/>
              </a:rPr>
              <a:t>Der </a:t>
            </a:r>
            <a:r>
              <a:rPr lang="de-DE" b="1" i="0" dirty="0">
                <a:solidFill>
                  <a:srgbClr val="202122"/>
                </a:solidFill>
                <a:effectLst/>
              </a:rPr>
              <a:t>Gegenbetreuer</a:t>
            </a:r>
            <a:r>
              <a:rPr lang="de-DE" b="0" i="0" dirty="0">
                <a:solidFill>
                  <a:srgbClr val="202122"/>
                </a:solidFill>
                <a:effectLst/>
              </a:rPr>
              <a:t> ist eine spezielle Form der gesetzlichen Vertretung, die der Kontrolle des eigentlich bestellten Betreuers oder Bevollmächtigten im Bereich der Vermögenssorge dient </a:t>
            </a:r>
            <a:r>
              <a:rPr lang="de-DE" b="0" i="0" dirty="0">
                <a:effectLst/>
              </a:rPr>
              <a:t>(§ 1820 BGB</a:t>
            </a:r>
            <a:r>
              <a:rPr lang="de-DE" b="0" i="0" dirty="0">
                <a:solidFill>
                  <a:srgbClr val="202122"/>
                </a:solidFill>
                <a:effectLst/>
              </a:rPr>
              <a:t>).</a:t>
            </a:r>
            <a:br>
              <a:rPr lang="de-DE" b="0" i="0" dirty="0">
                <a:solidFill>
                  <a:srgbClr val="202122"/>
                </a:solidFill>
                <a:effectLst/>
              </a:rPr>
            </a:br>
            <a:r>
              <a:rPr lang="de-DE" b="0" i="0" dirty="0">
                <a:solidFill>
                  <a:srgbClr val="202122"/>
                </a:solidFill>
                <a:effectLst/>
              </a:rPr>
              <a:t>Der Gegenbetreuer hat Kontroll- und Überwachungspflichten und entlastet dadurch das </a:t>
            </a:r>
            <a:r>
              <a:rPr lang="de-DE" b="0" i="0" u="none" strike="noStrike" dirty="0">
                <a:effectLst/>
              </a:rPr>
              <a:t>Betreuungsgericht.</a:t>
            </a:r>
            <a:br>
              <a:rPr lang="de-DE" u="none" strike="noStrike" dirty="0">
                <a:solidFill>
                  <a:srgbClr val="202122"/>
                </a:solidFill>
              </a:rPr>
            </a:br>
            <a:br>
              <a:rPr lang="de-DE" b="0" i="0" dirty="0">
                <a:solidFill>
                  <a:srgbClr val="202122"/>
                </a:solidFill>
                <a:effectLst/>
              </a:rPr>
            </a:br>
            <a:br>
              <a:rPr lang="de-DE" b="0" i="0" dirty="0">
                <a:solidFill>
                  <a:srgbClr val="202122"/>
                </a:solidFill>
                <a:effectLst/>
              </a:rPr>
            </a:br>
            <a:r>
              <a:rPr lang="de-DE" b="0" i="0" dirty="0">
                <a:solidFill>
                  <a:srgbClr val="202122"/>
                </a:solidFill>
                <a:effectLst/>
              </a:rPr>
              <a:t>Es können Zweifel bezüglich des Betreuers dahingehend auftreten, dass er seinem Amt nicht gerecht wird un</a:t>
            </a:r>
            <a:r>
              <a:rPr lang="de-DE" dirty="0">
                <a:solidFill>
                  <a:srgbClr val="202122"/>
                </a:solidFill>
              </a:rPr>
              <a:t>d beispielsweise das Vermögen des Betroffenen verschleudert.</a:t>
            </a:r>
            <a:br>
              <a:rPr lang="de-DE" dirty="0">
                <a:solidFill>
                  <a:srgbClr val="202122"/>
                </a:solidFill>
              </a:rPr>
            </a:br>
            <a:br>
              <a:rPr lang="de-DE" dirty="0">
                <a:solidFill>
                  <a:srgbClr val="202122"/>
                </a:solidFill>
              </a:rPr>
            </a:br>
            <a:r>
              <a:rPr lang="de-DE" dirty="0">
                <a:solidFill>
                  <a:srgbClr val="202122"/>
                </a:solidFill>
              </a:rPr>
              <a:t>Der Kontrollbetreuer überwacht sämtliche Ausübungen des Bevollmächtigten bezüglich der Vermögensverwaltung,</a:t>
            </a:r>
            <a:endParaRPr lang="de-DE" dirty="0"/>
          </a:p>
        </p:txBody>
      </p:sp>
    </p:spTree>
    <p:extLst>
      <p:ext uri="{BB962C8B-B14F-4D97-AF65-F5344CB8AC3E}">
        <p14:creationId xmlns:p14="http://schemas.microsoft.com/office/powerpoint/2010/main" val="2731254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74F5F-2A83-4C76-85BB-416CDE5F0B6D}"/>
              </a:ext>
            </a:extLst>
          </p:cNvPr>
          <p:cNvSpPr>
            <a:spLocks noGrp="1"/>
          </p:cNvSpPr>
          <p:nvPr>
            <p:ph type="title"/>
          </p:nvPr>
        </p:nvSpPr>
        <p:spPr>
          <a:xfrm>
            <a:off x="838200" y="99392"/>
            <a:ext cx="10515600" cy="894522"/>
          </a:xfrm>
        </p:spPr>
        <p:txBody>
          <a:bodyPr/>
          <a:lstStyle/>
          <a:p>
            <a:r>
              <a:rPr lang="de-DE" u="sng" dirty="0"/>
              <a:t>Der befreite Betreuer</a:t>
            </a:r>
          </a:p>
        </p:txBody>
      </p:sp>
      <p:sp>
        <p:nvSpPr>
          <p:cNvPr id="3" name="Inhaltsplatzhalter 2">
            <a:extLst>
              <a:ext uri="{FF2B5EF4-FFF2-40B4-BE49-F238E27FC236}">
                <a16:creationId xmlns:a16="http://schemas.microsoft.com/office/drawing/2014/main" id="{582E5656-4315-47A7-A5D4-27351A865327}"/>
              </a:ext>
            </a:extLst>
          </p:cNvPr>
          <p:cNvSpPr>
            <a:spLocks noGrp="1"/>
          </p:cNvSpPr>
          <p:nvPr>
            <p:ph idx="1"/>
          </p:nvPr>
        </p:nvSpPr>
        <p:spPr>
          <a:xfrm>
            <a:off x="838200" y="834888"/>
            <a:ext cx="10515600" cy="5923722"/>
          </a:xfrm>
        </p:spPr>
        <p:txBody>
          <a:bodyPr>
            <a:noAutofit/>
          </a:bodyPr>
          <a:lstStyle/>
          <a:p>
            <a:pPr marL="0" indent="0">
              <a:buNone/>
            </a:pPr>
            <a:r>
              <a:rPr lang="de-DE" sz="2800" dirty="0"/>
              <a:t>Der befreite Betreuer genießt gegenüber den anderen Betreuern einige Erleichterungen bei der Führung der Betreuung (§§ 1859, 1860 ff BGB).</a:t>
            </a:r>
            <a:br>
              <a:rPr lang="de-DE" sz="2800" dirty="0"/>
            </a:br>
            <a:endParaRPr lang="de-DE" sz="2800" dirty="0"/>
          </a:p>
          <a:p>
            <a:pPr marL="0" indent="0">
              <a:buNone/>
            </a:pPr>
            <a:br>
              <a:rPr lang="de-DE" sz="2800" dirty="0"/>
            </a:br>
            <a:r>
              <a:rPr lang="de-DE" sz="2800" dirty="0"/>
              <a:t>z.B.:	Befreiung von der Pflicht zur versperrten Anlegung des </a:t>
            </a:r>
            <a:br>
              <a:rPr lang="de-DE" sz="2800" dirty="0"/>
            </a:br>
            <a:r>
              <a:rPr lang="de-DE" sz="2800" dirty="0"/>
              <a:t>	Betroffenen-vermögens ( §§ 1845 ff BGB)</a:t>
            </a:r>
          </a:p>
          <a:p>
            <a:pPr marL="0" indent="0">
              <a:buNone/>
            </a:pPr>
            <a:br>
              <a:rPr lang="de-DE" sz="2800" dirty="0"/>
            </a:br>
            <a:r>
              <a:rPr lang="de-DE" sz="2800" dirty="0"/>
              <a:t> 	Befreiung von den Genehmigungspflichten nach § 1849 ff BGB</a:t>
            </a:r>
          </a:p>
          <a:p>
            <a:pPr marL="0" indent="0">
              <a:buNone/>
            </a:pPr>
            <a:br>
              <a:rPr lang="de-DE" sz="2800" dirty="0"/>
            </a:br>
            <a:r>
              <a:rPr lang="de-DE" sz="2800" dirty="0"/>
              <a:t> 	Befreiung von der Hinterlegungspflicht nach § 1844 ff BGB</a:t>
            </a:r>
          </a:p>
          <a:p>
            <a:pPr marL="0" indent="0">
              <a:buNone/>
            </a:pPr>
            <a:br>
              <a:rPr lang="de-DE" sz="2800" dirty="0"/>
            </a:br>
            <a:r>
              <a:rPr lang="de-DE" sz="2800" dirty="0"/>
              <a:t> 	Befreiung von der Rechnungslegung nach § 1865 ff BGB</a:t>
            </a:r>
            <a:br>
              <a:rPr lang="de-DE" sz="2000" dirty="0"/>
            </a:br>
            <a:br>
              <a:rPr lang="de-DE" sz="2000" dirty="0"/>
            </a:br>
            <a:br>
              <a:rPr lang="de-DE" sz="2000" dirty="0"/>
            </a:br>
            <a:br>
              <a:rPr lang="de-DE" sz="2000" dirty="0"/>
            </a:br>
            <a:br>
              <a:rPr lang="de-DE" sz="2000" dirty="0"/>
            </a:br>
            <a:r>
              <a:rPr lang="de-DE" sz="2000" dirty="0"/>
              <a:t>	</a:t>
            </a:r>
          </a:p>
        </p:txBody>
      </p:sp>
    </p:spTree>
    <p:extLst>
      <p:ext uri="{BB962C8B-B14F-4D97-AF65-F5344CB8AC3E}">
        <p14:creationId xmlns:p14="http://schemas.microsoft.com/office/powerpoint/2010/main" val="30883156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75187" y="0"/>
            <a:ext cx="11356259" cy="6555641"/>
          </a:xfrm>
          <a:prstGeom prst="rect">
            <a:avLst/>
          </a:prstGeom>
        </p:spPr>
        <p:txBody>
          <a:bodyPr wrap="square">
            <a:spAutoFit/>
          </a:bodyPr>
          <a:lstStyle/>
          <a:p>
            <a:pPr lvl="1"/>
            <a:r>
              <a:rPr lang="de-DE" sz="2800" b="1" dirty="0"/>
              <a:t>§ 1859 Abs. 2 BGB </a:t>
            </a:r>
            <a:r>
              <a:rPr lang="de-DE" sz="2800" b="1" dirty="0" err="1"/>
              <a:t>nF</a:t>
            </a:r>
            <a:r>
              <a:rPr lang="de-DE" sz="2800" b="1" dirty="0"/>
              <a:t> zählt als befreite Betreuer auf:		</a:t>
            </a:r>
            <a:r>
              <a:rPr lang="de-DE" sz="2800" b="1" i="1" dirty="0">
                <a:solidFill>
                  <a:srgbClr val="FF0000"/>
                </a:solidFill>
                <a:latin typeface="Bradley Hand ITC" panose="03070402050302030203" pitchFamily="66" charset="0"/>
              </a:rPr>
              <a:t>lesen!</a:t>
            </a:r>
            <a:br>
              <a:rPr lang="de-DE" sz="2800" dirty="0"/>
            </a:br>
            <a:endParaRPr lang="de-DE" sz="2800" dirty="0"/>
          </a:p>
          <a:p>
            <a:pPr marL="800100" lvl="1" indent="-342900">
              <a:buFont typeface="Arial" panose="020B0604020202020204" pitchFamily="34" charset="0"/>
              <a:buChar char="•"/>
            </a:pPr>
            <a:r>
              <a:rPr lang="de-DE" sz="2800" dirty="0">
                <a:solidFill>
                  <a:srgbClr val="FF0000"/>
                </a:solidFill>
              </a:rPr>
              <a:t>neu: </a:t>
            </a:r>
            <a:r>
              <a:rPr lang="de-DE" sz="2800" dirty="0"/>
              <a:t>	</a:t>
            </a:r>
            <a:r>
              <a:rPr lang="de-DE" sz="2800" dirty="0">
                <a:solidFill>
                  <a:srgbClr val="FF0000"/>
                </a:solidFill>
              </a:rPr>
              <a:t>1. </a:t>
            </a:r>
            <a:r>
              <a:rPr lang="de-DE" sz="2800" dirty="0"/>
              <a:t>Verwandte in gerader Linie</a:t>
            </a:r>
          </a:p>
          <a:p>
            <a:pPr lvl="2"/>
            <a:r>
              <a:rPr lang="de-DE" sz="2800" dirty="0"/>
              <a:t>	2. Geschwister</a:t>
            </a:r>
          </a:p>
          <a:p>
            <a:pPr lvl="3"/>
            <a:r>
              <a:rPr lang="de-DE" sz="2800" dirty="0"/>
              <a:t>	3. Ehegatten    </a:t>
            </a:r>
          </a:p>
          <a:p>
            <a:pPr lvl="1"/>
            <a:r>
              <a:rPr lang="de-DE" sz="2800" dirty="0"/>
              <a:t>		4. der Betreuungsverein oder ein Vereinsbetreuer</a:t>
            </a:r>
          </a:p>
          <a:p>
            <a:pPr lvl="1"/>
            <a:r>
              <a:rPr lang="de-DE" sz="2800" dirty="0"/>
              <a:t>		5. die Betreuungsbehörde oder ein Behördenbetreuer</a:t>
            </a:r>
            <a:br>
              <a:rPr lang="de-DE" sz="2800" dirty="0"/>
            </a:br>
            <a:endParaRPr lang="de-DE" sz="2800" dirty="0"/>
          </a:p>
          <a:p>
            <a:pPr lvl="1"/>
            <a:r>
              <a:rPr lang="de-DE" sz="2800" dirty="0"/>
              <a:t>das Betreuungsgericht kann Andere als die in Satz 1 genannten Betreuer von denen in Abs. 1 S. 1 genannten Pflichten befreien, wenn der Betreute dies vor der Bestellung des Betreuers schriftlich verfügt hat.</a:t>
            </a:r>
          </a:p>
          <a:p>
            <a:pPr lvl="0"/>
            <a:endParaRPr lang="de-DE" sz="2800" dirty="0">
              <a:solidFill>
                <a:srgbClr val="000000"/>
              </a:solidFill>
            </a:endParaRPr>
          </a:p>
          <a:p>
            <a:pPr lvl="0"/>
            <a:r>
              <a:rPr lang="de-DE" sz="2800" b="1" dirty="0">
                <a:solidFill>
                  <a:srgbClr val="000000"/>
                </a:solidFill>
              </a:rPr>
              <a:t>Das Betreuungsgericht kann anordnen, dass ein ansonsten befreiter Betreuer ausnahmsweise nicht befreit sein soll, wenn dies erforderlich erscheint.</a:t>
            </a:r>
          </a:p>
        </p:txBody>
      </p:sp>
    </p:spTree>
    <p:extLst>
      <p:ext uri="{BB962C8B-B14F-4D97-AF65-F5344CB8AC3E}">
        <p14:creationId xmlns:p14="http://schemas.microsoft.com/office/powerpoint/2010/main" val="19327423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p:cNvSpPr txBox="1">
            <a:spLocks/>
          </p:cNvSpPr>
          <p:nvPr/>
        </p:nvSpPr>
        <p:spPr>
          <a:xfrm>
            <a:off x="604683" y="221227"/>
            <a:ext cx="10574593" cy="663677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000" b="1" i="0" u="sng" strike="noStrike" kern="1200" cap="none" spc="0" normalizeH="0" baseline="0" noProof="0" dirty="0">
                <a:ln>
                  <a:noFill/>
                </a:ln>
                <a:solidFill>
                  <a:srgbClr val="FF0000"/>
                </a:solidFill>
                <a:effectLst/>
                <a:uLnTx/>
                <a:uFillTx/>
                <a:latin typeface="Calibri" panose="020F0502020204030204"/>
                <a:ea typeface="+mn-ea"/>
                <a:cs typeface="+mn-cs"/>
              </a:rPr>
              <a:t>Bestehenbleibende Pflichten des befreiten Betreuers:</a:t>
            </a:r>
            <a:br>
              <a:rPr kumimoji="0" lang="de-DE" sz="3000" b="1" i="0" u="sng" strike="noStrike" kern="1200" cap="none" spc="0" normalizeH="0" baseline="0" noProof="0" dirty="0">
                <a:ln>
                  <a:noFill/>
                </a:ln>
                <a:solidFill>
                  <a:srgbClr val="FF0000"/>
                </a:solidFill>
                <a:effectLst/>
                <a:uLnTx/>
                <a:uFillTx/>
                <a:latin typeface="Calibri" panose="020F0502020204030204"/>
                <a:ea typeface="+mn-ea"/>
                <a:cs typeface="+mn-cs"/>
              </a:rPr>
            </a:br>
            <a:endParaRPr kumimoji="0" lang="de-DE" sz="30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Aufstellen des Vermögensverzeichnisses nach § 1835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Verwahrungspflichten nach § 1844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Anzeigepflichten nach § 1846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Jährliche Berichtspflicht nach § 1863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Übersicht über den Vermögensbestand im jährlichen Rhythmus nach § 1859 Abs. 1 S.2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Genehmigungspflichten für Grundstücksgeschäfte nach § 1850 und alle in §§ 1851-1854 BGB aufgeführten Rechtsgeschäfte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Schlussrechnung zur Belegpflicht nach § 1873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Auskunft- und Rechenschaftslegungspflicht gegenüber dem ehemaligen Betreuten  bzw. Rechtsnachfolger nach Aufhebung/ Ende der Betreuung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Genehmigungspflicht zur Wohnungsauflösung nach § 1833 BGB</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3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Anzeigepflicht wegen Eröffnung eines Giro- oder Anlagenkontos gem. § 1846 BGB</a:t>
            </a:r>
          </a:p>
          <a:p>
            <a:pPr marL="342900" marR="0" lvl="0" indent="-3429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760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D59D4-D603-4033-AAB2-94FBB38C7DED}"/>
              </a:ext>
            </a:extLst>
          </p:cNvPr>
          <p:cNvSpPr>
            <a:spLocks noGrp="1"/>
          </p:cNvSpPr>
          <p:nvPr>
            <p:ph type="title"/>
          </p:nvPr>
        </p:nvSpPr>
        <p:spPr/>
        <p:txBody>
          <a:bodyPr/>
          <a:lstStyle/>
          <a:p>
            <a:r>
              <a:rPr lang="de-DE" dirty="0"/>
              <a:t>5. Aufgaben des Betreuungsgerichts</a:t>
            </a:r>
            <a:br>
              <a:rPr lang="de-DE" dirty="0"/>
            </a:br>
            <a:r>
              <a:rPr lang="de-DE" dirty="0"/>
              <a:t>5.1 Beratung und Beaufsichtigung der Betreuer*innen</a:t>
            </a:r>
          </a:p>
        </p:txBody>
      </p:sp>
      <p:sp>
        <p:nvSpPr>
          <p:cNvPr id="3" name="Inhaltsplatzhalter 2">
            <a:extLst>
              <a:ext uri="{FF2B5EF4-FFF2-40B4-BE49-F238E27FC236}">
                <a16:creationId xmlns:a16="http://schemas.microsoft.com/office/drawing/2014/main" id="{507D33A9-DDAF-4F8C-9A07-9F70A72E78B2}"/>
              </a:ext>
            </a:extLst>
          </p:cNvPr>
          <p:cNvSpPr>
            <a:spLocks noGrp="1"/>
          </p:cNvSpPr>
          <p:nvPr>
            <p:ph idx="1"/>
          </p:nvPr>
        </p:nvSpPr>
        <p:spPr>
          <a:xfrm>
            <a:off x="838200" y="1690688"/>
            <a:ext cx="10515600" cy="4922147"/>
          </a:xfrm>
        </p:spPr>
        <p:txBody>
          <a:bodyPr>
            <a:normAutofit fontScale="92500" lnSpcReduction="20000"/>
          </a:bodyPr>
          <a:lstStyle/>
          <a:p>
            <a:pPr marL="0" indent="0">
              <a:buNone/>
            </a:pPr>
            <a:r>
              <a:rPr lang="de-DE" sz="2600" dirty="0"/>
              <a:t>Das Betreuungsgericht berät, unterstützt und </a:t>
            </a:r>
            <a:r>
              <a:rPr lang="de-DE" sz="2600" b="1" dirty="0"/>
              <a:t>überwacht </a:t>
            </a:r>
            <a:r>
              <a:rPr lang="de-DE" sz="2600" dirty="0"/>
              <a:t>den Betreuer.</a:t>
            </a:r>
            <a:br>
              <a:rPr lang="de-DE" sz="2600" dirty="0"/>
            </a:br>
            <a:r>
              <a:rPr lang="de-DE" sz="2600" dirty="0"/>
              <a:t>Der Betreuer erhält von Betreuungsgericht einen Betreuerausweis und wird über seine Aufgaben, die Aufwandsentschädigung und die Haftpflichtversicherung informiert.</a:t>
            </a:r>
            <a:br>
              <a:rPr lang="de-DE" sz="2600" dirty="0"/>
            </a:br>
            <a:br>
              <a:rPr lang="de-DE" sz="2600" dirty="0"/>
            </a:br>
            <a:r>
              <a:rPr lang="de-DE" sz="2600" b="0" i="0" dirty="0">
                <a:effectLst/>
              </a:rPr>
              <a:t>Der Betreuer unterliegt der Aufsicht durch das Gericht. Das </a:t>
            </a:r>
            <a:r>
              <a:rPr lang="de-DE" sz="2600" b="0" i="0" strike="noStrike" dirty="0">
                <a:effectLst/>
              </a:rPr>
              <a:t>Betreuungsgericht</a:t>
            </a:r>
            <a:r>
              <a:rPr lang="de-DE" sz="2600" b="0" i="0" dirty="0">
                <a:effectLst/>
              </a:rPr>
              <a:t> kann jederzeit vom </a:t>
            </a:r>
            <a:r>
              <a:rPr lang="de-DE" sz="2600" b="0" i="0" strike="noStrike" dirty="0">
                <a:effectLst/>
              </a:rPr>
              <a:t>Betreuer</a:t>
            </a:r>
            <a:r>
              <a:rPr lang="de-DE" sz="2600" b="0" i="0" dirty="0">
                <a:effectLst/>
              </a:rPr>
              <a:t> einen Bericht über die Führung der Betreuung verlangen</a:t>
            </a:r>
            <a:br>
              <a:rPr lang="de-DE" sz="2600" b="0" i="0" dirty="0">
                <a:effectLst/>
              </a:rPr>
            </a:br>
            <a:r>
              <a:rPr lang="de-DE" sz="2600" b="0" i="0" dirty="0">
                <a:effectLst/>
              </a:rPr>
              <a:t>(§ 1863 BGB</a:t>
            </a:r>
            <a:r>
              <a:rPr lang="de-DE" sz="2600" b="0" i="0" dirty="0">
                <a:solidFill>
                  <a:srgbClr val="4C4C4C"/>
                </a:solidFill>
                <a:effectLst/>
              </a:rPr>
              <a:t>).</a:t>
            </a:r>
            <a:br>
              <a:rPr lang="de-DE" sz="2600" b="0" i="0" dirty="0">
                <a:solidFill>
                  <a:srgbClr val="4C4C4C"/>
                </a:solidFill>
                <a:effectLst/>
              </a:rPr>
            </a:br>
            <a:br>
              <a:rPr lang="de-DE" sz="2600" b="0" i="0" dirty="0">
                <a:solidFill>
                  <a:srgbClr val="4C4C4C"/>
                </a:solidFill>
                <a:effectLst/>
              </a:rPr>
            </a:br>
            <a:r>
              <a:rPr lang="de-DE" sz="2600" b="0" i="0" dirty="0">
                <a:solidFill>
                  <a:srgbClr val="333333"/>
                </a:solidFill>
                <a:effectLst/>
              </a:rPr>
              <a:t>Der Betreuer hat über die persönlichen Verhältnisse des Betroffenen dem Betreuungsgericht mindestens einmal jährlich zu berichten (§ 1863 BGB).</a:t>
            </a:r>
            <a:br>
              <a:rPr lang="de-DE" sz="2600" b="0" i="0" dirty="0">
                <a:solidFill>
                  <a:srgbClr val="333333"/>
                </a:solidFill>
                <a:effectLst/>
              </a:rPr>
            </a:br>
            <a:r>
              <a:rPr lang="de-DE" sz="2600" b="0" i="1" dirty="0">
                <a:solidFill>
                  <a:srgbClr val="333333"/>
                </a:solidFill>
                <a:effectLst/>
              </a:rPr>
              <a:t>Hier wird z.B. über den Wohnort, Gesundheitszustand, besondere Ereignisse, Einkommensverhältnisse, Notwendigkeit des Umfangs der Betreuung berichtet.</a:t>
            </a:r>
            <a:br>
              <a:rPr lang="de-DE" sz="2600" b="0" i="0" dirty="0">
                <a:solidFill>
                  <a:srgbClr val="333333"/>
                </a:solidFill>
                <a:effectLst/>
              </a:rPr>
            </a:br>
            <a:br>
              <a:rPr lang="de-DE" sz="2600" b="0" i="0" dirty="0">
                <a:solidFill>
                  <a:srgbClr val="333333"/>
                </a:solidFill>
                <a:effectLst/>
              </a:rPr>
            </a:br>
            <a:r>
              <a:rPr lang="de-DE" sz="2600" b="0" i="0" dirty="0">
                <a:solidFill>
                  <a:srgbClr val="333333"/>
                </a:solidFill>
                <a:effectLst/>
              </a:rPr>
              <a:t>Der Betreuer hat über seine Vermögensverwaltung dem Betreuungsgericht Rechnung zu legen.</a:t>
            </a:r>
            <a:br>
              <a:rPr lang="de-DE" sz="2600" dirty="0"/>
            </a:br>
            <a:br>
              <a:rPr lang="de-DE" dirty="0"/>
            </a:br>
            <a:endParaRPr lang="de-DE" dirty="0"/>
          </a:p>
        </p:txBody>
      </p:sp>
    </p:spTree>
    <p:extLst>
      <p:ext uri="{BB962C8B-B14F-4D97-AF65-F5344CB8AC3E}">
        <p14:creationId xmlns:p14="http://schemas.microsoft.com/office/powerpoint/2010/main" val="21983690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9B98B-CFCF-4D14-925C-0B4D1CA65657}"/>
              </a:ext>
            </a:extLst>
          </p:cNvPr>
          <p:cNvSpPr>
            <a:spLocks noGrp="1"/>
          </p:cNvSpPr>
          <p:nvPr>
            <p:ph type="title"/>
          </p:nvPr>
        </p:nvSpPr>
        <p:spPr/>
        <p:txBody>
          <a:bodyPr/>
          <a:lstStyle/>
          <a:p>
            <a:r>
              <a:rPr lang="de-DE" dirty="0"/>
              <a:t>Das Verpflichtungsgespräch zwischen Gericht und Betreuer*innen</a:t>
            </a:r>
          </a:p>
        </p:txBody>
      </p:sp>
      <p:sp>
        <p:nvSpPr>
          <p:cNvPr id="3" name="Inhaltsplatzhalter 2">
            <a:extLst>
              <a:ext uri="{FF2B5EF4-FFF2-40B4-BE49-F238E27FC236}">
                <a16:creationId xmlns:a16="http://schemas.microsoft.com/office/drawing/2014/main" id="{739771F4-3C6C-47FF-9D2C-CE5FC9A9A37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de-DE" b="1" i="0" dirty="0">
                <a:solidFill>
                  <a:srgbClr val="333333"/>
                </a:solidFill>
                <a:effectLst/>
              </a:rPr>
              <a:t>§ 1861 Verpflichtung des Betreuers</a:t>
            </a:r>
          </a:p>
          <a:p>
            <a:r>
              <a:rPr lang="de-DE" dirty="0"/>
              <a:t>(1) Das Betreuungsgericht berät den Betreuer über dessen Rechte und Pflichten bei der Wahrnehmung seiner Aufgaben. </a:t>
            </a:r>
          </a:p>
          <a:p>
            <a:r>
              <a:rPr lang="de-DE" dirty="0"/>
              <a:t>(2) 1Der ehrenamtliche Betreuer wird alsbald nach seiner Bestellung mündlich verpflichtet, über seine Aufgaben unterrichtet und auf Beratungs- und Unterstützungsangebote hingewiesen. 2Das gilt nicht für solche ehrenamtlichen Betreuer, die mehr als eine Betreuung führen oder in den letzten zwei Jahren geführt haben. </a:t>
            </a:r>
          </a:p>
          <a:p>
            <a:pPr marL="0" indent="0">
              <a:buNone/>
            </a:pPr>
            <a:br>
              <a:rPr lang="de-DE" dirty="0">
                <a:solidFill>
                  <a:srgbClr val="333333"/>
                </a:solidFill>
                <a:latin typeface="Verdana" panose="020B0604030504040204" pitchFamily="34" charset="0"/>
              </a:rPr>
            </a:br>
            <a:br>
              <a:rPr lang="de-DE" dirty="0">
                <a:solidFill>
                  <a:srgbClr val="333333"/>
                </a:solidFill>
                <a:latin typeface="Verdana" panose="020B0604030504040204" pitchFamily="34" charset="0"/>
              </a:rPr>
            </a:br>
            <a:r>
              <a:rPr lang="de-DE" b="0" i="0" dirty="0">
                <a:effectLst/>
              </a:rPr>
              <a:t>Der Rechtspfleger erörtert beim Verpflichtungsgespräch die wesentlichen Aufgaben, Rechte und Pflichten des Betreuers im konkreten Einzelfall unter Beachtung des Aufgabenkreises. In diesem Gespräch wird dann auch der </a:t>
            </a:r>
            <a:r>
              <a:rPr lang="de-DE" b="1" i="0" dirty="0">
                <a:effectLst/>
              </a:rPr>
              <a:t>Betreuerausweis</a:t>
            </a:r>
            <a:r>
              <a:rPr lang="de-DE" b="0" i="0" dirty="0">
                <a:effectLst/>
              </a:rPr>
              <a:t> ausgehändigt. </a:t>
            </a:r>
            <a:r>
              <a:rPr lang="de-DE" b="1" i="0" dirty="0">
                <a:effectLst/>
              </a:rPr>
              <a:t>Der Betreuerausweis dient im Rechtsverkehr dem Nachweis, dass er Betreuer ist.</a:t>
            </a:r>
            <a:endParaRPr lang="de-DE" b="1" dirty="0"/>
          </a:p>
        </p:txBody>
      </p:sp>
    </p:spTree>
    <p:extLst>
      <p:ext uri="{BB962C8B-B14F-4D97-AF65-F5344CB8AC3E}">
        <p14:creationId xmlns:p14="http://schemas.microsoft.com/office/powerpoint/2010/main" val="336660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554086" y="1898184"/>
            <a:ext cx="9083827" cy="2688569"/>
          </a:xfrm>
          <a:prstGeom prst="rect">
            <a:avLst/>
          </a:prstGeom>
        </p:spPr>
      </p:pic>
      <p:sp>
        <p:nvSpPr>
          <p:cNvPr id="5" name="Rechteck 4"/>
          <p:cNvSpPr/>
          <p:nvPr/>
        </p:nvSpPr>
        <p:spPr>
          <a:xfrm>
            <a:off x="1427736" y="1088896"/>
            <a:ext cx="4817281" cy="424732"/>
          </a:xfrm>
          <a:prstGeom prst="rect">
            <a:avLst/>
          </a:prstGeom>
        </p:spPr>
        <p:txBody>
          <a:bodyPr wrap="none">
            <a:spAutoFit/>
          </a:bodyPr>
          <a:lstStyle/>
          <a:p>
            <a:pPr lvl="0">
              <a:lnSpc>
                <a:spcPct val="90000"/>
              </a:lnSpc>
              <a:spcBef>
                <a:spcPts val="1000"/>
              </a:spcBef>
            </a:pPr>
            <a:r>
              <a:rPr lang="de-DE" sz="2400" dirty="0">
                <a:solidFill>
                  <a:prstClr val="black"/>
                </a:solidFill>
              </a:rPr>
              <a:t>Bsp. Für veränderte Begrifflichkeiten:</a:t>
            </a:r>
          </a:p>
        </p:txBody>
      </p:sp>
    </p:spTree>
    <p:extLst>
      <p:ext uri="{BB962C8B-B14F-4D97-AF65-F5344CB8AC3E}">
        <p14:creationId xmlns:p14="http://schemas.microsoft.com/office/powerpoint/2010/main" val="270498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E0BB5-D7FF-455A-94B4-53FA19DA1BE8}"/>
              </a:ext>
            </a:extLst>
          </p:cNvPr>
          <p:cNvSpPr>
            <a:spLocks noGrp="1"/>
          </p:cNvSpPr>
          <p:nvPr>
            <p:ph type="title"/>
          </p:nvPr>
        </p:nvSpPr>
        <p:spPr>
          <a:xfrm>
            <a:off x="838200" y="95552"/>
            <a:ext cx="10515600" cy="1325563"/>
          </a:xfrm>
        </p:spPr>
        <p:txBody>
          <a:bodyPr/>
          <a:lstStyle/>
          <a:p>
            <a:r>
              <a:rPr lang="de-DE" b="1" u="sng" dirty="0"/>
              <a:t>Betreuerausweis</a:t>
            </a:r>
          </a:p>
        </p:txBody>
      </p:sp>
      <p:sp>
        <p:nvSpPr>
          <p:cNvPr id="3" name="Inhaltsplatzhalter 2">
            <a:extLst>
              <a:ext uri="{FF2B5EF4-FFF2-40B4-BE49-F238E27FC236}">
                <a16:creationId xmlns:a16="http://schemas.microsoft.com/office/drawing/2014/main" id="{B7CA8F6B-24AE-4AC8-8F39-86D5451CF357}"/>
              </a:ext>
            </a:extLst>
          </p:cNvPr>
          <p:cNvSpPr>
            <a:spLocks noGrp="1"/>
          </p:cNvSpPr>
          <p:nvPr>
            <p:ph idx="1"/>
          </p:nvPr>
        </p:nvSpPr>
        <p:spPr>
          <a:xfrm>
            <a:off x="838200" y="1161746"/>
            <a:ext cx="10515600" cy="5696254"/>
          </a:xfrm>
        </p:spPr>
        <p:txBody>
          <a:bodyPr/>
          <a:lstStyle/>
          <a:p>
            <a:r>
              <a:rPr lang="de-DE" b="1" dirty="0"/>
              <a:t>geregelt in § 290 FamFG</a:t>
            </a:r>
          </a:p>
          <a:p>
            <a:r>
              <a:rPr lang="de-DE" b="1" dirty="0"/>
              <a:t>Übergabe meist bei Verpflichtung, wenn ehrenamtlicher Betreuer</a:t>
            </a:r>
          </a:p>
          <a:p>
            <a:r>
              <a:rPr lang="de-DE" b="1" dirty="0"/>
              <a:t>Wenn Verpflichtung nicht erforderlich </a:t>
            </a:r>
            <a:r>
              <a:rPr lang="de-DE" b="1" dirty="0">
                <a:sym typeface="Wingdings" panose="05000000000000000000" pitchFamily="2" charset="2"/>
              </a:rPr>
              <a:t> Übersendung per Post</a:t>
            </a:r>
          </a:p>
          <a:p>
            <a:r>
              <a:rPr lang="de-DE" b="1" dirty="0">
                <a:sym typeface="Wingdings" panose="05000000000000000000" pitchFamily="2" charset="2"/>
              </a:rPr>
              <a:t>Rückgabe bei Beendigung oder Änderung der Aufgabenkreise</a:t>
            </a:r>
            <a:endParaRPr lang="de-DE" b="1" dirty="0"/>
          </a:p>
          <a:p>
            <a:endParaRPr lang="de-DE" b="1" dirty="0"/>
          </a:p>
        </p:txBody>
      </p:sp>
      <p:sp>
        <p:nvSpPr>
          <p:cNvPr id="4" name="Fußzeilenplatzhalter 3">
            <a:extLst>
              <a:ext uri="{FF2B5EF4-FFF2-40B4-BE49-F238E27FC236}">
                <a16:creationId xmlns:a16="http://schemas.microsoft.com/office/drawing/2014/main" id="{280EB036-FDE1-46E6-8738-B50C6ED9A1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www.marc-ruttkus.de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Legende: Linie 4">
            <a:extLst>
              <a:ext uri="{FF2B5EF4-FFF2-40B4-BE49-F238E27FC236}">
                <a16:creationId xmlns:a16="http://schemas.microsoft.com/office/drawing/2014/main" id="{CA0D65FB-3F72-4597-ABA8-7244E4965270}"/>
              </a:ext>
            </a:extLst>
          </p:cNvPr>
          <p:cNvSpPr/>
          <p:nvPr/>
        </p:nvSpPr>
        <p:spPr>
          <a:xfrm>
            <a:off x="4436370" y="3157671"/>
            <a:ext cx="6674265" cy="3700329"/>
          </a:xfrm>
          <a:prstGeom prst="borderCallout1">
            <a:avLst>
              <a:gd name="adj1" fmla="val 13669"/>
              <a:gd name="adj2" fmla="val -10"/>
              <a:gd name="adj3" fmla="val -6900"/>
              <a:gd name="adj4" fmla="val -14645"/>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Der Betreuer erhält eine Urkunde über seine Bestellung. Die Urkunde soll enthalten: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	die Bezeichnung des Betroffenen und des Betreuers;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2.	bei Bestellung eines Vereinsbetreuers oder Behördenbetreuers 	diese Bezeichnung und die Bezeichnung des Vereins oder der 	Behörde;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3.	den Aufgabenkreis des Betreuers;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4.	bei Anordnung eines Einwilligungsvorbehalts die 	Bezeichnung des Kreises der einwilligungsbedürftigen 	Willenserklärungen;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5.	bei der Bestellung eines vorläufigen Betreuers durch einstweilige 	Anordnung das Ende der einstweiligen Maßnahme.“</a:t>
            </a:r>
          </a:p>
        </p:txBody>
      </p:sp>
    </p:spTree>
    <p:extLst>
      <p:ext uri="{BB962C8B-B14F-4D97-AF65-F5344CB8AC3E}">
        <p14:creationId xmlns:p14="http://schemas.microsoft.com/office/powerpoint/2010/main" val="24132830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treuerausweis" descr="Ein Bild, das Text enthält.&#10;&#10;Automatisch generierte Beschreibung">
            <a:extLst>
              <a:ext uri="{FF2B5EF4-FFF2-40B4-BE49-F238E27FC236}">
                <a16:creationId xmlns:a16="http://schemas.microsoft.com/office/drawing/2014/main" id="{A2FA8A30-BB48-4B32-8C09-A5BAEC1714BE}"/>
              </a:ext>
            </a:extLst>
          </p:cNvPr>
          <p:cNvPicPr>
            <a:picLocks noChangeAspect="1"/>
          </p:cNvPicPr>
          <p:nvPr/>
        </p:nvPicPr>
        <p:blipFill>
          <a:blip r:embed="rId2"/>
          <a:stretch>
            <a:fillRect/>
          </a:stretch>
        </p:blipFill>
        <p:spPr>
          <a:xfrm>
            <a:off x="663879" y="651353"/>
            <a:ext cx="10371551" cy="5611661"/>
          </a:xfrm>
          <a:prstGeom prst="rect">
            <a:avLst/>
          </a:prstGeom>
        </p:spPr>
      </p:pic>
      <p:grpSp>
        <p:nvGrpSpPr>
          <p:cNvPr id="7" name="AG und AZ">
            <a:extLst>
              <a:ext uri="{FF2B5EF4-FFF2-40B4-BE49-F238E27FC236}">
                <a16:creationId xmlns:a16="http://schemas.microsoft.com/office/drawing/2014/main" id="{EEB095BF-45CE-4819-9BC2-7BFF54618331}"/>
              </a:ext>
            </a:extLst>
          </p:cNvPr>
          <p:cNvGrpSpPr/>
          <p:nvPr/>
        </p:nvGrpSpPr>
        <p:grpSpPr>
          <a:xfrm>
            <a:off x="2454709" y="1110953"/>
            <a:ext cx="6639049" cy="880217"/>
            <a:chOff x="2454709" y="1110953"/>
            <a:chExt cx="6639049" cy="880217"/>
          </a:xfrm>
        </p:grpSpPr>
        <p:sp>
          <p:nvSpPr>
            <p:cNvPr id="5" name="Rechteck 4">
              <a:extLst>
                <a:ext uri="{FF2B5EF4-FFF2-40B4-BE49-F238E27FC236}">
                  <a16:creationId xmlns:a16="http://schemas.microsoft.com/office/drawing/2014/main" id="{1795D186-DE08-4E38-8654-C1CB450EB9DD}"/>
                </a:ext>
              </a:extLst>
            </p:cNvPr>
            <p:cNvSpPr/>
            <p:nvPr/>
          </p:nvSpPr>
          <p:spPr>
            <a:xfrm>
              <a:off x="6199833" y="1110953"/>
              <a:ext cx="2893925" cy="6374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Legende: Linie 5">
              <a:extLst>
                <a:ext uri="{FF2B5EF4-FFF2-40B4-BE49-F238E27FC236}">
                  <a16:creationId xmlns:a16="http://schemas.microsoft.com/office/drawing/2014/main" id="{0FC2686A-4EFD-425C-BC73-E2B316D5E2A6}"/>
                </a:ext>
              </a:extLst>
            </p:cNvPr>
            <p:cNvSpPr/>
            <p:nvPr/>
          </p:nvSpPr>
          <p:spPr>
            <a:xfrm>
              <a:off x="2454709" y="1145136"/>
              <a:ext cx="2375731" cy="846034"/>
            </a:xfrm>
            <a:prstGeom prst="borderCallout1">
              <a:avLst>
                <a:gd name="adj1" fmla="val 16730"/>
                <a:gd name="adj2" fmla="val 157854"/>
                <a:gd name="adj3" fmla="val 42803"/>
                <a:gd name="adj4" fmla="val 9907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Bezeichnung des Amtsgerichts </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und Aktenzeichen</a:t>
              </a:r>
            </a:p>
          </p:txBody>
        </p:sp>
      </p:grpSp>
      <p:grpSp>
        <p:nvGrpSpPr>
          <p:cNvPr id="10" name="Bestllung">
            <a:extLst>
              <a:ext uri="{FF2B5EF4-FFF2-40B4-BE49-F238E27FC236}">
                <a16:creationId xmlns:a16="http://schemas.microsoft.com/office/drawing/2014/main" id="{45D21012-B496-45AA-BD85-F7FBE2263937}"/>
              </a:ext>
            </a:extLst>
          </p:cNvPr>
          <p:cNvGrpSpPr/>
          <p:nvPr/>
        </p:nvGrpSpPr>
        <p:grpSpPr>
          <a:xfrm>
            <a:off x="1552768" y="1897166"/>
            <a:ext cx="8184523" cy="2623559"/>
            <a:chOff x="1552768" y="1897166"/>
            <a:chExt cx="8184523" cy="2623559"/>
          </a:xfrm>
        </p:grpSpPr>
        <p:sp>
          <p:nvSpPr>
            <p:cNvPr id="8" name="Rechteck 7">
              <a:extLst>
                <a:ext uri="{FF2B5EF4-FFF2-40B4-BE49-F238E27FC236}">
                  <a16:creationId xmlns:a16="http://schemas.microsoft.com/office/drawing/2014/main" id="{FB57AFD7-672C-4785-A195-5D176ADAB672}"/>
                </a:ext>
              </a:extLst>
            </p:cNvPr>
            <p:cNvSpPr/>
            <p:nvPr/>
          </p:nvSpPr>
          <p:spPr>
            <a:xfrm>
              <a:off x="6199833" y="1897166"/>
              <a:ext cx="3537458" cy="2623559"/>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Legende: Linie 8">
              <a:extLst>
                <a:ext uri="{FF2B5EF4-FFF2-40B4-BE49-F238E27FC236}">
                  <a16:creationId xmlns:a16="http://schemas.microsoft.com/office/drawing/2014/main" id="{A44CC6F0-0F79-40FD-882E-C4A1ED14622B}"/>
                </a:ext>
              </a:extLst>
            </p:cNvPr>
            <p:cNvSpPr/>
            <p:nvPr/>
          </p:nvSpPr>
          <p:spPr>
            <a:xfrm>
              <a:off x="1552768" y="2807293"/>
              <a:ext cx="3670278" cy="1478422"/>
            </a:xfrm>
            <a:prstGeom prst="borderCallout1">
              <a:avLst>
                <a:gd name="adj1" fmla="val 14125"/>
                <a:gd name="adj2" fmla="val 126014"/>
                <a:gd name="adj3" fmla="val 42558"/>
                <a:gd name="adj4" fmla="val 9974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Bezeichnung des Betreuers (fett) und des Betroffenen jeweils mit Geburtsdatum; vorläufiger Betreuer wäre zu bezeichnen</a:t>
              </a:r>
            </a:p>
          </p:txBody>
        </p:sp>
      </p:grpSp>
    </p:spTree>
    <p:extLst>
      <p:ext uri="{BB962C8B-B14F-4D97-AF65-F5344CB8AC3E}">
        <p14:creationId xmlns:p14="http://schemas.microsoft.com/office/powerpoint/2010/main" val="21014604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 Rück" descr="Ein Bild, das Text enthält.&#10;&#10;Automatisch generierte Beschreibung">
            <a:extLst>
              <a:ext uri="{FF2B5EF4-FFF2-40B4-BE49-F238E27FC236}">
                <a16:creationId xmlns:a16="http://schemas.microsoft.com/office/drawing/2014/main" id="{F17219A4-3D73-4241-BD0F-BC943EAC0B7B}"/>
              </a:ext>
            </a:extLst>
          </p:cNvPr>
          <p:cNvPicPr>
            <a:picLocks noChangeAspect="1"/>
          </p:cNvPicPr>
          <p:nvPr/>
        </p:nvPicPr>
        <p:blipFill>
          <a:blip r:embed="rId2"/>
          <a:stretch>
            <a:fillRect/>
          </a:stretch>
        </p:blipFill>
        <p:spPr>
          <a:xfrm>
            <a:off x="2349246" y="832104"/>
            <a:ext cx="7493508" cy="5193792"/>
          </a:xfrm>
          <a:prstGeom prst="rect">
            <a:avLst/>
          </a:prstGeom>
        </p:spPr>
      </p:pic>
      <p:grpSp>
        <p:nvGrpSpPr>
          <p:cNvPr id="7" name="Aufgabenkreise">
            <a:extLst>
              <a:ext uri="{FF2B5EF4-FFF2-40B4-BE49-F238E27FC236}">
                <a16:creationId xmlns:a16="http://schemas.microsoft.com/office/drawing/2014/main" id="{D3CC1756-45AE-46FA-A015-D80E8CD14E5D}"/>
              </a:ext>
            </a:extLst>
          </p:cNvPr>
          <p:cNvGrpSpPr/>
          <p:nvPr/>
        </p:nvGrpSpPr>
        <p:grpSpPr>
          <a:xfrm>
            <a:off x="2265141" y="936038"/>
            <a:ext cx="7768127" cy="4829485"/>
            <a:chOff x="2478280" y="1119499"/>
            <a:chExt cx="7768127" cy="4829485"/>
          </a:xfrm>
        </p:grpSpPr>
        <p:sp>
          <p:nvSpPr>
            <p:cNvPr id="5" name="Rechteck 4">
              <a:extLst>
                <a:ext uri="{FF2B5EF4-FFF2-40B4-BE49-F238E27FC236}">
                  <a16:creationId xmlns:a16="http://schemas.microsoft.com/office/drawing/2014/main" id="{15609B96-9D10-4A4A-99C1-A95C74309BC9}"/>
                </a:ext>
              </a:extLst>
            </p:cNvPr>
            <p:cNvSpPr/>
            <p:nvPr/>
          </p:nvSpPr>
          <p:spPr>
            <a:xfrm>
              <a:off x="2478280" y="1119499"/>
              <a:ext cx="3512322" cy="1948441"/>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Legende: Linie 5">
              <a:extLst>
                <a:ext uri="{FF2B5EF4-FFF2-40B4-BE49-F238E27FC236}">
                  <a16:creationId xmlns:a16="http://schemas.microsoft.com/office/drawing/2014/main" id="{505DE527-1740-4D92-BD91-DE0F23A31BE8}"/>
                </a:ext>
              </a:extLst>
            </p:cNvPr>
            <p:cNvSpPr/>
            <p:nvPr/>
          </p:nvSpPr>
          <p:spPr>
            <a:xfrm>
              <a:off x="5819686" y="3547616"/>
              <a:ext cx="4426721" cy="2401368"/>
            </a:xfrm>
            <a:prstGeom prst="borderCallout1">
              <a:avLst>
                <a:gd name="adj1" fmla="val -823"/>
                <a:gd name="adj2" fmla="val 20431"/>
                <a:gd name="adj3" fmla="val -30916"/>
                <a:gd name="adj4" fmla="val 39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Bezeichnung der Aufgabenkreise (aus Beschluss zu entnehmen)</a:t>
              </a:r>
            </a:p>
          </p:txBody>
        </p:sp>
      </p:grpSp>
      <p:grpSp>
        <p:nvGrpSpPr>
          <p:cNvPr id="8" name="Einwilligungsvorbehalt">
            <a:extLst>
              <a:ext uri="{FF2B5EF4-FFF2-40B4-BE49-F238E27FC236}">
                <a16:creationId xmlns:a16="http://schemas.microsoft.com/office/drawing/2014/main" id="{A086292D-32D6-4822-9797-2B4D6B2D1C93}"/>
              </a:ext>
            </a:extLst>
          </p:cNvPr>
          <p:cNvGrpSpPr/>
          <p:nvPr/>
        </p:nvGrpSpPr>
        <p:grpSpPr>
          <a:xfrm>
            <a:off x="4714986" y="950698"/>
            <a:ext cx="5365146" cy="4940121"/>
            <a:chOff x="2325880" y="-44605"/>
            <a:chExt cx="5365146" cy="4940121"/>
          </a:xfrm>
        </p:grpSpPr>
        <p:sp>
          <p:nvSpPr>
            <p:cNvPr id="9" name="Rechteck 8">
              <a:extLst>
                <a:ext uri="{FF2B5EF4-FFF2-40B4-BE49-F238E27FC236}">
                  <a16:creationId xmlns:a16="http://schemas.microsoft.com/office/drawing/2014/main" id="{0FB58E3F-7342-4ED1-8312-B4A3D812EB8B}"/>
                </a:ext>
              </a:extLst>
            </p:cNvPr>
            <p:cNvSpPr/>
            <p:nvPr/>
          </p:nvSpPr>
          <p:spPr>
            <a:xfrm>
              <a:off x="2325880" y="2947075"/>
              <a:ext cx="3512322" cy="1948441"/>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Legende: Linie 9">
              <a:extLst>
                <a:ext uri="{FF2B5EF4-FFF2-40B4-BE49-F238E27FC236}">
                  <a16:creationId xmlns:a16="http://schemas.microsoft.com/office/drawing/2014/main" id="{4AB397C7-7F35-480A-928A-372D404D73CB}"/>
                </a:ext>
              </a:extLst>
            </p:cNvPr>
            <p:cNvSpPr/>
            <p:nvPr/>
          </p:nvSpPr>
          <p:spPr>
            <a:xfrm>
              <a:off x="3264305" y="-44605"/>
              <a:ext cx="4426721" cy="2401368"/>
            </a:xfrm>
            <a:prstGeom prst="borderCallout1">
              <a:avLst>
                <a:gd name="adj1" fmla="val 99889"/>
                <a:gd name="adj2" fmla="val 9813"/>
                <a:gd name="adj3" fmla="val 121753"/>
                <a:gd name="adj4" fmla="val -1188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Aufgabenkreise, für die ein Einwilligungsvorbehalt angeordnet wurde (sofern geschehen)</a:t>
              </a:r>
            </a:p>
          </p:txBody>
        </p:sp>
      </p:grpSp>
      <p:grpSp>
        <p:nvGrpSpPr>
          <p:cNvPr id="11" name="Erklärungen">
            <a:extLst>
              <a:ext uri="{FF2B5EF4-FFF2-40B4-BE49-F238E27FC236}">
                <a16:creationId xmlns:a16="http://schemas.microsoft.com/office/drawing/2014/main" id="{E7F4BAC8-C1AD-491B-A40D-07B8F6437375}"/>
              </a:ext>
            </a:extLst>
          </p:cNvPr>
          <p:cNvGrpSpPr/>
          <p:nvPr/>
        </p:nvGrpSpPr>
        <p:grpSpPr>
          <a:xfrm>
            <a:off x="1587674" y="2385752"/>
            <a:ext cx="7041784" cy="3262328"/>
            <a:chOff x="-882623" y="1229725"/>
            <a:chExt cx="7041784" cy="3262328"/>
          </a:xfrm>
        </p:grpSpPr>
        <p:sp>
          <p:nvSpPr>
            <p:cNvPr id="12" name="Rechteck 11">
              <a:extLst>
                <a:ext uri="{FF2B5EF4-FFF2-40B4-BE49-F238E27FC236}">
                  <a16:creationId xmlns:a16="http://schemas.microsoft.com/office/drawing/2014/main" id="{BCAD3081-822A-474C-BA8A-4A432F8CE8C2}"/>
                </a:ext>
              </a:extLst>
            </p:cNvPr>
            <p:cNvSpPr/>
            <p:nvPr/>
          </p:nvSpPr>
          <p:spPr>
            <a:xfrm>
              <a:off x="2646839" y="1229725"/>
              <a:ext cx="3512322" cy="1948441"/>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Legende: Linie 12">
              <a:extLst>
                <a:ext uri="{FF2B5EF4-FFF2-40B4-BE49-F238E27FC236}">
                  <a16:creationId xmlns:a16="http://schemas.microsoft.com/office/drawing/2014/main" id="{F3A29E11-70D6-40A3-8340-82110FF49BFC}"/>
                </a:ext>
              </a:extLst>
            </p:cNvPr>
            <p:cNvSpPr/>
            <p:nvPr/>
          </p:nvSpPr>
          <p:spPr>
            <a:xfrm>
              <a:off x="-882623" y="2090685"/>
              <a:ext cx="4426721" cy="2401368"/>
            </a:xfrm>
            <a:prstGeom prst="borderCallout1">
              <a:avLst>
                <a:gd name="adj1" fmla="val -467"/>
                <a:gd name="adj2" fmla="val 93404"/>
                <a:gd name="adj3" fmla="val -36966"/>
                <a:gd name="adj4" fmla="val 10606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Allgemeine Erklärungen zur Vertretungsmacht und zum Umgang mit dem Betreuerausweis</a:t>
              </a:r>
            </a:p>
          </p:txBody>
        </p:sp>
      </p:grpSp>
      <p:grpSp>
        <p:nvGrpSpPr>
          <p:cNvPr id="14" name="UnterschriftSiegel">
            <a:extLst>
              <a:ext uri="{FF2B5EF4-FFF2-40B4-BE49-F238E27FC236}">
                <a16:creationId xmlns:a16="http://schemas.microsoft.com/office/drawing/2014/main" id="{3B2625C9-EA2E-4439-B819-460B3A610864}"/>
              </a:ext>
            </a:extLst>
          </p:cNvPr>
          <p:cNvGrpSpPr/>
          <p:nvPr/>
        </p:nvGrpSpPr>
        <p:grpSpPr>
          <a:xfrm>
            <a:off x="1513098" y="807926"/>
            <a:ext cx="9065015" cy="4495108"/>
            <a:chOff x="496305" y="903298"/>
            <a:chExt cx="9065015" cy="4495108"/>
          </a:xfrm>
        </p:grpSpPr>
        <p:sp>
          <p:nvSpPr>
            <p:cNvPr id="15" name="Rechteck 14">
              <a:extLst>
                <a:ext uri="{FF2B5EF4-FFF2-40B4-BE49-F238E27FC236}">
                  <a16:creationId xmlns:a16="http://schemas.microsoft.com/office/drawing/2014/main" id="{E0142EAF-EF0C-4925-A4FD-9106580CA23F}"/>
                </a:ext>
              </a:extLst>
            </p:cNvPr>
            <p:cNvSpPr/>
            <p:nvPr/>
          </p:nvSpPr>
          <p:spPr>
            <a:xfrm>
              <a:off x="5943600" y="3326849"/>
              <a:ext cx="3617720" cy="2071557"/>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egende: Linie 15">
              <a:extLst>
                <a:ext uri="{FF2B5EF4-FFF2-40B4-BE49-F238E27FC236}">
                  <a16:creationId xmlns:a16="http://schemas.microsoft.com/office/drawing/2014/main" id="{9B39B23C-935D-47F7-BF5E-05CB72DDE1F1}"/>
                </a:ext>
              </a:extLst>
            </p:cNvPr>
            <p:cNvSpPr/>
            <p:nvPr/>
          </p:nvSpPr>
          <p:spPr>
            <a:xfrm>
              <a:off x="496305" y="903298"/>
              <a:ext cx="4426721" cy="2401368"/>
            </a:xfrm>
            <a:prstGeom prst="borderCallout1">
              <a:avLst>
                <a:gd name="adj1" fmla="val 100600"/>
                <a:gd name="adj2" fmla="val 79891"/>
                <a:gd name="adj3" fmla="val 135632"/>
                <a:gd name="adj4" fmla="val 11861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rPr>
                <a:t>Unterschrift des Rechtspflegers mit Siegel und Datum (Siegel wird bei BS1 automatisch ausgegeben)</a:t>
              </a:r>
            </a:p>
          </p:txBody>
        </p:sp>
      </p:grpSp>
    </p:spTree>
    <p:extLst>
      <p:ext uri="{BB962C8B-B14F-4D97-AF65-F5344CB8AC3E}">
        <p14:creationId xmlns:p14="http://schemas.microsoft.com/office/powerpoint/2010/main" val="5603150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8DE48-927D-4AFE-8C22-1CC3F63D33D4}"/>
              </a:ext>
            </a:extLst>
          </p:cNvPr>
          <p:cNvSpPr>
            <a:spLocks noGrp="1"/>
          </p:cNvSpPr>
          <p:nvPr>
            <p:ph type="title"/>
          </p:nvPr>
        </p:nvSpPr>
        <p:spPr>
          <a:xfrm>
            <a:off x="838200" y="65915"/>
            <a:ext cx="10515600" cy="1325563"/>
          </a:xfrm>
        </p:spPr>
        <p:txBody>
          <a:bodyPr/>
          <a:lstStyle/>
          <a:p>
            <a:r>
              <a:rPr lang="de-DE" dirty="0"/>
              <a:t>Das Vermögensverzeichnis</a:t>
            </a:r>
          </a:p>
        </p:txBody>
      </p:sp>
      <p:sp>
        <p:nvSpPr>
          <p:cNvPr id="3" name="Inhaltsplatzhalter 2">
            <a:extLst>
              <a:ext uri="{FF2B5EF4-FFF2-40B4-BE49-F238E27FC236}">
                <a16:creationId xmlns:a16="http://schemas.microsoft.com/office/drawing/2014/main" id="{69A7F16E-7F2F-4013-9955-3040B40157C0}"/>
              </a:ext>
            </a:extLst>
          </p:cNvPr>
          <p:cNvSpPr>
            <a:spLocks noGrp="1"/>
          </p:cNvSpPr>
          <p:nvPr>
            <p:ph idx="1"/>
          </p:nvPr>
        </p:nvSpPr>
        <p:spPr>
          <a:xfrm>
            <a:off x="838200" y="1391478"/>
            <a:ext cx="10515600" cy="5101397"/>
          </a:xfrm>
        </p:spPr>
        <p:txBody>
          <a:bodyPr>
            <a:normAutofit lnSpcReduction="10000"/>
          </a:bodyPr>
          <a:lstStyle/>
          <a:p>
            <a:pPr marL="0" indent="0">
              <a:buNone/>
            </a:pPr>
            <a:r>
              <a:rPr lang="de-DE" b="0" i="0" dirty="0">
                <a:solidFill>
                  <a:srgbClr val="202124"/>
                </a:solidFill>
                <a:effectLst/>
              </a:rPr>
              <a:t>In der Regel muss dieses Verzeichnis binnen einer Frist von sechs Wochen nach Beginn der </a:t>
            </a:r>
            <a:r>
              <a:rPr lang="de-DE" i="0" dirty="0">
                <a:solidFill>
                  <a:srgbClr val="202124"/>
                </a:solidFill>
                <a:effectLst/>
              </a:rPr>
              <a:t>Betreuung</a:t>
            </a:r>
            <a:r>
              <a:rPr lang="de-DE" b="0" i="0" dirty="0">
                <a:solidFill>
                  <a:srgbClr val="202124"/>
                </a:solidFill>
                <a:effectLst/>
              </a:rPr>
              <a:t> beim Amtsgericht hinterlegt werden. Jeder Betreuer der mit dem Aufgabenkreis – Vermögenssorge -  betraut ist hat die Pflicht ein </a:t>
            </a:r>
            <a:r>
              <a:rPr lang="de-DE" dirty="0">
                <a:solidFill>
                  <a:srgbClr val="202124"/>
                </a:solidFill>
              </a:rPr>
              <a:t>V</a:t>
            </a:r>
            <a:r>
              <a:rPr lang="de-DE" b="0" i="0" dirty="0">
                <a:solidFill>
                  <a:srgbClr val="202124"/>
                </a:solidFill>
                <a:effectLst/>
              </a:rPr>
              <a:t>ermögensverzeichnis einzureichen.</a:t>
            </a:r>
            <a:br>
              <a:rPr lang="de-DE" b="0" i="0" dirty="0">
                <a:solidFill>
                  <a:srgbClr val="202124"/>
                </a:solidFill>
                <a:effectLst/>
              </a:rPr>
            </a:br>
            <a:r>
              <a:rPr lang="de-DE" b="0" i="0" dirty="0">
                <a:solidFill>
                  <a:srgbClr val="202124"/>
                </a:solidFill>
                <a:effectLst/>
              </a:rPr>
              <a:t>Es enthält sämtliche Vermögenswerte (Bargeld, Schmuck, </a:t>
            </a:r>
            <a:r>
              <a:rPr lang="de-DE" dirty="0">
                <a:solidFill>
                  <a:srgbClr val="202124"/>
                </a:solidFill>
              </a:rPr>
              <a:t>K</a:t>
            </a:r>
            <a:r>
              <a:rPr lang="de-DE" b="0" i="0" dirty="0">
                <a:solidFill>
                  <a:srgbClr val="202124"/>
                </a:solidFill>
                <a:effectLst/>
              </a:rPr>
              <a:t>ontostände, Wertpapiere, Kunstgegenstände, Autos, </a:t>
            </a:r>
            <a:r>
              <a:rPr lang="de-DE" dirty="0">
                <a:solidFill>
                  <a:srgbClr val="202124"/>
                </a:solidFill>
              </a:rPr>
              <a:t>I</a:t>
            </a:r>
            <a:r>
              <a:rPr lang="de-DE" b="0" i="0" dirty="0">
                <a:solidFill>
                  <a:srgbClr val="202124"/>
                </a:solidFill>
                <a:effectLst/>
              </a:rPr>
              <a:t>mmobilien) des Betroffen.</a:t>
            </a:r>
            <a:br>
              <a:rPr lang="de-DE" b="0" i="0" dirty="0">
                <a:solidFill>
                  <a:srgbClr val="202124"/>
                </a:solidFill>
                <a:effectLst/>
              </a:rPr>
            </a:br>
            <a:br>
              <a:rPr lang="de-DE" b="0" i="0" dirty="0">
                <a:solidFill>
                  <a:srgbClr val="202124"/>
                </a:solidFill>
                <a:effectLst/>
              </a:rPr>
            </a:br>
            <a:r>
              <a:rPr lang="de-DE" b="0" i="0" dirty="0">
                <a:solidFill>
                  <a:srgbClr val="000000"/>
                </a:solidFill>
                <a:effectLst/>
              </a:rPr>
              <a:t>Das Vermögensverzeichnis wird üblicherweise zu Beginn der Betreuung erstellt und danach bei Änderungen der Vermögensverhältnisse ergänzt.</a:t>
            </a:r>
            <a:br>
              <a:rPr lang="de-DE" b="0" i="0" dirty="0">
                <a:solidFill>
                  <a:srgbClr val="000000"/>
                </a:solidFill>
                <a:effectLst/>
              </a:rPr>
            </a:br>
            <a:r>
              <a:rPr lang="de-DE" b="0" i="0" dirty="0">
                <a:solidFill>
                  <a:srgbClr val="000000"/>
                </a:solidFill>
                <a:effectLst/>
              </a:rPr>
              <a:t>Im Anschluss daran wird die laufende Vermögensverwaltung des Betreuers durch die jährliche </a:t>
            </a:r>
            <a:r>
              <a:rPr lang="de-DE" b="0" i="0" u="none" strike="noStrike" dirty="0">
                <a:effectLst/>
              </a:rPr>
              <a:t>Rechnungslegung</a:t>
            </a:r>
            <a:r>
              <a:rPr lang="de-DE" b="0" i="0" dirty="0">
                <a:solidFill>
                  <a:srgbClr val="000000"/>
                </a:solidFill>
                <a:effectLst/>
              </a:rPr>
              <a:t>(§§ </a:t>
            </a:r>
            <a:r>
              <a:rPr lang="de-DE" b="0" i="0" u="none" strike="noStrike" dirty="0">
                <a:effectLst/>
              </a:rPr>
              <a:t>1865</a:t>
            </a:r>
            <a:r>
              <a:rPr lang="de-DE" b="0" i="0" dirty="0">
                <a:solidFill>
                  <a:srgbClr val="000000"/>
                </a:solidFill>
                <a:effectLst/>
              </a:rPr>
              <a:t> ff. BGB) durch das Gericht kontrolliert.</a:t>
            </a:r>
            <a:br>
              <a:rPr lang="de-DE" b="0" i="0" dirty="0">
                <a:solidFill>
                  <a:srgbClr val="000000"/>
                </a:solidFill>
                <a:effectLst/>
              </a:rPr>
            </a:br>
            <a:br>
              <a:rPr lang="de-DE" b="0" i="0" dirty="0">
                <a:solidFill>
                  <a:srgbClr val="000000"/>
                </a:solidFill>
                <a:effectLst/>
              </a:rPr>
            </a:br>
            <a:r>
              <a:rPr lang="de-DE" b="0" i="0" dirty="0">
                <a:solidFill>
                  <a:srgbClr val="000000"/>
                </a:solidFill>
                <a:effectLst/>
              </a:rPr>
              <a:t>Bei einem </a:t>
            </a:r>
            <a:r>
              <a:rPr lang="de-DE" b="0" i="0" u="none" strike="noStrike" dirty="0">
                <a:effectLst/>
              </a:rPr>
              <a:t>Wechsel des Betreuers</a:t>
            </a:r>
            <a:r>
              <a:rPr lang="de-DE" b="0" i="0" dirty="0">
                <a:solidFill>
                  <a:srgbClr val="000000"/>
                </a:solidFill>
                <a:effectLst/>
              </a:rPr>
              <a:t>(§§ </a:t>
            </a:r>
            <a:r>
              <a:rPr lang="de-DE" b="0" i="0" u="none" strike="noStrike" dirty="0">
                <a:effectLst/>
              </a:rPr>
              <a:t>1868 BGB</a:t>
            </a:r>
            <a:r>
              <a:rPr lang="de-DE" b="0" i="0" dirty="0">
                <a:solidFill>
                  <a:srgbClr val="000000"/>
                </a:solidFill>
                <a:effectLst/>
              </a:rPr>
              <a:t>) braucht der neue Betreuer kein neues Vermögensverzeichnis errichten, wenn der frühere Betreuer ein solches errichtet hat. Der neue Betreuer hat jedoch das bisherige Verzeichnis zu prüfen und Unstimmigkeiten beim Gericht anzuzeigen. Spätere Vermögenserwerbe sind zu ergänzen.</a:t>
            </a:r>
            <a:endParaRPr lang="de-DE" dirty="0"/>
          </a:p>
        </p:txBody>
      </p:sp>
    </p:spTree>
    <p:extLst>
      <p:ext uri="{BB962C8B-B14F-4D97-AF65-F5344CB8AC3E}">
        <p14:creationId xmlns:p14="http://schemas.microsoft.com/office/powerpoint/2010/main" val="10227337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110F1-530D-4936-BE3B-107144E7B881}"/>
              </a:ext>
            </a:extLst>
          </p:cNvPr>
          <p:cNvSpPr>
            <a:spLocks noGrp="1"/>
          </p:cNvSpPr>
          <p:nvPr>
            <p:ph type="title"/>
          </p:nvPr>
        </p:nvSpPr>
        <p:spPr>
          <a:xfrm>
            <a:off x="838200" y="365125"/>
            <a:ext cx="10515600" cy="695049"/>
          </a:xfrm>
        </p:spPr>
        <p:txBody>
          <a:bodyPr/>
          <a:lstStyle/>
          <a:p>
            <a:r>
              <a:rPr lang="de-DE" dirty="0"/>
              <a:t>Die Rechnungslegung</a:t>
            </a:r>
          </a:p>
        </p:txBody>
      </p:sp>
      <p:sp>
        <p:nvSpPr>
          <p:cNvPr id="3" name="Inhaltsplatzhalter 2">
            <a:extLst>
              <a:ext uri="{FF2B5EF4-FFF2-40B4-BE49-F238E27FC236}">
                <a16:creationId xmlns:a16="http://schemas.microsoft.com/office/drawing/2014/main" id="{B4FD6538-DB6B-46DC-AD9F-23CC23276238}"/>
              </a:ext>
            </a:extLst>
          </p:cNvPr>
          <p:cNvSpPr>
            <a:spLocks noGrp="1"/>
          </p:cNvSpPr>
          <p:nvPr>
            <p:ph idx="1"/>
          </p:nvPr>
        </p:nvSpPr>
        <p:spPr>
          <a:xfrm>
            <a:off x="838200" y="1060174"/>
            <a:ext cx="10515600" cy="5287617"/>
          </a:xfrm>
        </p:spPr>
        <p:txBody>
          <a:bodyPr>
            <a:normAutofit fontScale="92500"/>
          </a:bodyPr>
          <a:lstStyle/>
          <a:p>
            <a:pPr marL="0" indent="0">
              <a:buNone/>
            </a:pPr>
            <a:br>
              <a:rPr lang="de-DE" dirty="0"/>
            </a:br>
            <a:r>
              <a:rPr lang="de-DE" b="0" i="0" dirty="0">
                <a:solidFill>
                  <a:srgbClr val="000000"/>
                </a:solidFill>
                <a:effectLst/>
              </a:rPr>
              <a:t>Umfasst der A</a:t>
            </a:r>
            <a:r>
              <a:rPr lang="de-DE" b="0" i="0" u="none" strike="noStrike" dirty="0">
                <a:effectLst/>
              </a:rPr>
              <a:t>ufgabenkreis </a:t>
            </a:r>
            <a:r>
              <a:rPr lang="de-DE" b="0" i="0" dirty="0">
                <a:solidFill>
                  <a:srgbClr val="000000"/>
                </a:solidFill>
                <a:effectLst/>
              </a:rPr>
              <a:t>des Betreuers die </a:t>
            </a:r>
            <a:r>
              <a:rPr lang="de-DE" b="0" i="0" u="none" strike="noStrike" dirty="0">
                <a:effectLst/>
              </a:rPr>
              <a:t>Vermögenssorge</a:t>
            </a:r>
            <a:r>
              <a:rPr lang="de-DE" b="0" i="0" dirty="0">
                <a:solidFill>
                  <a:srgbClr val="000000"/>
                </a:solidFill>
                <a:effectLst/>
              </a:rPr>
              <a:t>, sind auf seine Tätigkeit die Bestimmungen für die Rechnungslegung (§§ </a:t>
            </a:r>
            <a:r>
              <a:rPr lang="de-DE" b="0" i="0" u="none" strike="noStrike" dirty="0">
                <a:effectLst/>
              </a:rPr>
              <a:t>1863</a:t>
            </a:r>
            <a:r>
              <a:rPr lang="de-DE" b="0" i="0" dirty="0">
                <a:solidFill>
                  <a:srgbClr val="000000"/>
                </a:solidFill>
                <a:effectLst/>
              </a:rPr>
              <a:t> ff. BGB) anzuwenden.</a:t>
            </a:r>
            <a:br>
              <a:rPr lang="de-DE" b="0" i="0" dirty="0">
                <a:solidFill>
                  <a:srgbClr val="000000"/>
                </a:solidFill>
                <a:effectLst/>
              </a:rPr>
            </a:br>
            <a:br>
              <a:rPr lang="de-DE" b="0" i="0" dirty="0">
                <a:solidFill>
                  <a:srgbClr val="000000"/>
                </a:solidFill>
                <a:effectLst/>
              </a:rPr>
            </a:br>
            <a:r>
              <a:rPr lang="de-DE" b="0" i="0" dirty="0">
                <a:solidFill>
                  <a:srgbClr val="000000"/>
                </a:solidFill>
                <a:effectLst/>
              </a:rPr>
              <a:t>Es besteht die Pflicht eine jährliche Rechnungslegung zu erstellen (Auflistung der Einnahmen und Ausgaben im Jahr, welche mit Belegen und den lückenlosen </a:t>
            </a:r>
            <a:r>
              <a:rPr lang="de-DE" dirty="0">
                <a:solidFill>
                  <a:srgbClr val="000000"/>
                </a:solidFill>
              </a:rPr>
              <a:t>K</a:t>
            </a:r>
            <a:r>
              <a:rPr lang="de-DE" b="0" i="0" dirty="0">
                <a:solidFill>
                  <a:srgbClr val="000000"/>
                </a:solidFill>
                <a:effectLst/>
              </a:rPr>
              <a:t>ontoauszügen zu versehen ist).</a:t>
            </a:r>
            <a:br>
              <a:rPr lang="de-DE" b="0" i="0" dirty="0">
                <a:solidFill>
                  <a:srgbClr val="000000"/>
                </a:solidFill>
                <a:effectLst/>
              </a:rPr>
            </a:br>
            <a:br>
              <a:rPr lang="de-DE" b="0" i="0" dirty="0">
                <a:solidFill>
                  <a:srgbClr val="000000"/>
                </a:solidFill>
                <a:effectLst/>
              </a:rPr>
            </a:br>
            <a:r>
              <a:rPr lang="de-DE" b="0" i="0" dirty="0">
                <a:solidFill>
                  <a:srgbClr val="000000"/>
                </a:solidFill>
                <a:effectLst/>
              </a:rPr>
              <a:t>Es wird unterschieden zwischen befreiten und nicht befreiten Betreuen. </a:t>
            </a:r>
            <a:br>
              <a:rPr lang="de-DE" b="0" i="0" dirty="0">
                <a:solidFill>
                  <a:srgbClr val="000000"/>
                </a:solidFill>
                <a:effectLst/>
              </a:rPr>
            </a:br>
            <a:r>
              <a:rPr lang="de-DE" b="1" i="0" dirty="0">
                <a:solidFill>
                  <a:srgbClr val="000000"/>
                </a:solidFill>
                <a:effectLst/>
              </a:rPr>
              <a:t>Befreit gem. § 1854 </a:t>
            </a:r>
            <a:r>
              <a:rPr lang="de-DE" b="1" i="0" dirty="0" err="1">
                <a:solidFill>
                  <a:srgbClr val="000000"/>
                </a:solidFill>
                <a:effectLst/>
              </a:rPr>
              <a:t>i.V.m</a:t>
            </a:r>
            <a:r>
              <a:rPr lang="de-DE" b="1" i="0" dirty="0">
                <a:solidFill>
                  <a:srgbClr val="000000"/>
                </a:solidFill>
                <a:effectLst/>
              </a:rPr>
              <a:t>. § 1859 </a:t>
            </a:r>
            <a:r>
              <a:rPr lang="de-DE" b="1" dirty="0">
                <a:solidFill>
                  <a:srgbClr val="000000"/>
                </a:solidFill>
              </a:rPr>
              <a:t>(2)</a:t>
            </a:r>
            <a:r>
              <a:rPr lang="de-DE" b="1" i="0" dirty="0">
                <a:solidFill>
                  <a:srgbClr val="000000"/>
                </a:solidFill>
                <a:effectLst/>
              </a:rPr>
              <a:t> BGB: </a:t>
            </a:r>
            <a:r>
              <a:rPr lang="de-DE" b="0" i="0" dirty="0">
                <a:solidFill>
                  <a:srgbClr val="000000"/>
                </a:solidFill>
                <a:effectLst/>
              </a:rPr>
              <a:t>Vater , Mutter , Ehegatte, eingetragene </a:t>
            </a:r>
            <a:r>
              <a:rPr lang="de-DE" dirty="0">
                <a:solidFill>
                  <a:srgbClr val="000000"/>
                </a:solidFill>
              </a:rPr>
              <a:t>Lebenspartner, Abkömmlinge des Betroffenen sowie Vereins- und Behördenbetreuer.</a:t>
            </a:r>
            <a:br>
              <a:rPr lang="de-DE" dirty="0">
                <a:solidFill>
                  <a:srgbClr val="000000"/>
                </a:solidFill>
              </a:rPr>
            </a:br>
            <a:br>
              <a:rPr lang="de-DE" dirty="0">
                <a:solidFill>
                  <a:srgbClr val="000000"/>
                </a:solidFill>
              </a:rPr>
            </a:br>
            <a:r>
              <a:rPr lang="de-DE" dirty="0">
                <a:solidFill>
                  <a:srgbClr val="000000"/>
                </a:solidFill>
              </a:rPr>
              <a:t>Die restlichen Betreuer sind zu einer jährlichen Abgabe der Rechnungslegung verpflichtet.</a:t>
            </a:r>
            <a:br>
              <a:rPr lang="de-DE" dirty="0">
                <a:solidFill>
                  <a:srgbClr val="000000"/>
                </a:solidFill>
              </a:rPr>
            </a:br>
            <a:br>
              <a:rPr lang="de-DE" dirty="0">
                <a:solidFill>
                  <a:srgbClr val="000000"/>
                </a:solidFill>
              </a:rPr>
            </a:br>
            <a:r>
              <a:rPr lang="de-DE" dirty="0">
                <a:solidFill>
                  <a:srgbClr val="000000"/>
                </a:solidFill>
              </a:rPr>
              <a:t>Der befreite Betreuer muss ein Vermögensverzeichnis einreichen bei Beendigung der Betreuung und ist von der Schlussrechnungslegung befreit sowie er die Richtigkeit „an Eides statt“ abgibt.</a:t>
            </a:r>
            <a:endParaRPr lang="de-DE" dirty="0"/>
          </a:p>
        </p:txBody>
      </p:sp>
    </p:spTree>
    <p:extLst>
      <p:ext uri="{BB962C8B-B14F-4D97-AF65-F5344CB8AC3E}">
        <p14:creationId xmlns:p14="http://schemas.microsoft.com/office/powerpoint/2010/main" val="1707587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E950CAB-C20C-4A4B-B660-82EE79F56C80}"/>
              </a:ext>
            </a:extLst>
          </p:cNvPr>
          <p:cNvSpPr>
            <a:spLocks noGrp="1"/>
          </p:cNvSpPr>
          <p:nvPr>
            <p:ph idx="1"/>
          </p:nvPr>
        </p:nvSpPr>
        <p:spPr>
          <a:xfrm>
            <a:off x="838200" y="410817"/>
            <a:ext cx="10515600" cy="5766146"/>
          </a:xfrm>
        </p:spPr>
        <p:txBody>
          <a:bodyPr>
            <a:normAutofit/>
          </a:bodyPr>
          <a:lstStyle/>
          <a:p>
            <a:pPr marL="0" indent="0">
              <a:buNone/>
            </a:pPr>
            <a:r>
              <a:rPr lang="de-DE" sz="3600" b="1" dirty="0"/>
              <a:t>Die Schlussrechnungslegung</a:t>
            </a:r>
            <a:br>
              <a:rPr lang="de-DE" sz="3600" b="1" dirty="0"/>
            </a:br>
            <a:br>
              <a:rPr lang="de-DE" sz="3600" b="1" dirty="0"/>
            </a:br>
            <a:r>
              <a:rPr lang="de-DE" dirty="0"/>
              <a:t>Wird die Betreuung aufgehoben oder wird ein Betreuer entlassen, hat dieser über den gesamten Zeitraum der Betreuung Rechnung zu legen, sofern der Aufgabenkreis „Vermögenssorge“ angeordnet war.</a:t>
            </a:r>
            <a:br>
              <a:rPr lang="de-DE" dirty="0"/>
            </a:br>
            <a:r>
              <a:rPr lang="de-DE" dirty="0"/>
              <a:t>Der Betreuer hat sich auf die letzte Jahresabrechnung zu berufen, wenn er nicht zu den befreiten Betreuern gehört. Dann reicht es aus, wenn die Schlussrechnung den Zeitraum der letzten Rechnungslegung bis zum Ende der Betreuung bzw. der Entlassung des Betreuers umfasst. </a:t>
            </a:r>
            <a:br>
              <a:rPr lang="de-DE" dirty="0"/>
            </a:br>
            <a:br>
              <a:rPr lang="de-DE" dirty="0"/>
            </a:br>
            <a:r>
              <a:rPr lang="de-DE" dirty="0"/>
              <a:t>Adressat der Schlussrechnungslegung ist jedoch der Betroffen selbst. Das Betreuungsgericht prüft lediglich, ob die Schlussrechnungslegung formal den Anforderungen genügt und teilt dieses Ergebnis dann dem Betroffenen mit. Ist der Betroffene verstorben, sind die Rechtsnachfolger (Erben)Adressaten der Schlussrechnungslegung.</a:t>
            </a:r>
          </a:p>
        </p:txBody>
      </p:sp>
    </p:spTree>
    <p:extLst>
      <p:ext uri="{BB962C8B-B14F-4D97-AF65-F5344CB8AC3E}">
        <p14:creationId xmlns:p14="http://schemas.microsoft.com/office/powerpoint/2010/main" val="13258620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7E615-C05B-4F0B-A5DA-5C82E37CBBB1}"/>
              </a:ext>
            </a:extLst>
          </p:cNvPr>
          <p:cNvSpPr>
            <a:spLocks noGrp="1"/>
          </p:cNvSpPr>
          <p:nvPr>
            <p:ph type="title"/>
          </p:nvPr>
        </p:nvSpPr>
        <p:spPr>
          <a:xfrm>
            <a:off x="838200" y="259109"/>
            <a:ext cx="10515600" cy="920334"/>
          </a:xfrm>
        </p:spPr>
        <p:txBody>
          <a:bodyPr/>
          <a:lstStyle/>
          <a:p>
            <a:r>
              <a:rPr lang="de-DE" dirty="0"/>
              <a:t>5.2 betreuungsgerichtliche Genehmigungen</a:t>
            </a:r>
          </a:p>
        </p:txBody>
      </p:sp>
      <p:sp>
        <p:nvSpPr>
          <p:cNvPr id="3" name="Inhaltsplatzhalter 2">
            <a:extLst>
              <a:ext uri="{FF2B5EF4-FFF2-40B4-BE49-F238E27FC236}">
                <a16:creationId xmlns:a16="http://schemas.microsoft.com/office/drawing/2014/main" id="{41B7FE57-A9E7-4199-9F2F-69C3DB2474AD}"/>
              </a:ext>
            </a:extLst>
          </p:cNvPr>
          <p:cNvSpPr>
            <a:spLocks noGrp="1"/>
          </p:cNvSpPr>
          <p:nvPr>
            <p:ph idx="1"/>
          </p:nvPr>
        </p:nvSpPr>
        <p:spPr>
          <a:xfrm>
            <a:off x="838200" y="1179444"/>
            <a:ext cx="10515600" cy="5419448"/>
          </a:xfrm>
        </p:spPr>
        <p:txBody>
          <a:bodyPr>
            <a:normAutofit fontScale="62500" lnSpcReduction="20000"/>
          </a:bodyPr>
          <a:lstStyle/>
          <a:p>
            <a:pPr marL="0" indent="0">
              <a:buNone/>
            </a:pPr>
            <a:br>
              <a:rPr lang="de-DE" sz="3100" dirty="0"/>
            </a:br>
            <a:r>
              <a:rPr lang="de-DE" sz="3800" dirty="0"/>
              <a:t>Bestimmte Rechtshandlungen bedürfen der gerichtlichen Genehmigung des Betreuungsgerichts z.B.: ärztl. Maßnahmen, schwerwiegende Heilbehandlungen </a:t>
            </a:r>
            <a:br>
              <a:rPr lang="de-DE" sz="3800" dirty="0"/>
            </a:br>
            <a:r>
              <a:rPr lang="de-DE" sz="3800" dirty="0"/>
              <a:t>(bei Gefahr eines dauerhaften Schaden), Freiheitsentziehung / Unterbringung, Wohnungskündigung, Auflösung von Sparkonten, Verfügung über das Sparvermögen, Kauf und Verkauf von Immobilien oder Aktien.</a:t>
            </a:r>
            <a:br>
              <a:rPr lang="de-DE" sz="3800" dirty="0"/>
            </a:br>
            <a:br>
              <a:rPr lang="de-DE" sz="3800" dirty="0"/>
            </a:br>
            <a:r>
              <a:rPr lang="de-DE" sz="3800" dirty="0"/>
              <a:t>Diese werden per Beschluss erteilt und entsprechend zugestellt.</a:t>
            </a:r>
            <a:br>
              <a:rPr lang="de-DE" sz="3800" dirty="0"/>
            </a:br>
            <a:br>
              <a:rPr lang="de-DE" sz="3800" dirty="0"/>
            </a:br>
            <a:r>
              <a:rPr lang="de-DE" sz="3800" b="1" dirty="0"/>
              <a:t>Funktionell ist der Richter und der Rechtspfleger zuständig:</a:t>
            </a:r>
            <a:br>
              <a:rPr lang="de-DE" sz="3800" b="1" dirty="0"/>
            </a:br>
            <a:br>
              <a:rPr lang="de-DE" sz="3800" dirty="0"/>
            </a:br>
            <a:r>
              <a:rPr lang="de-DE" sz="3800" u="sng" dirty="0"/>
              <a:t>Betrifft der Tatbestand vermögensrechtliche Angelegenheiten obliegt die Bearbeitung dem Rechtspfleger.</a:t>
            </a:r>
            <a:br>
              <a:rPr lang="de-DE" sz="3800" u="sng" dirty="0"/>
            </a:br>
            <a:br>
              <a:rPr lang="de-DE" sz="3800" u="sng" dirty="0"/>
            </a:br>
            <a:r>
              <a:rPr lang="de-DE" sz="3800" u="sng" dirty="0"/>
              <a:t>Betrifft der Tatbestand einen Eingriff in die Gesundheit, des Lebens oder der Freiheit des Betroffenen liegt die Zuständigkeit bei Richter ( gem. auch § 15 RPflG ).</a:t>
            </a:r>
            <a:br>
              <a:rPr lang="de-DE" sz="3800" b="1" u="sng" dirty="0"/>
            </a:br>
            <a:br>
              <a:rPr lang="de-DE" sz="3800" b="1" u="sng" dirty="0"/>
            </a:br>
            <a:r>
              <a:rPr lang="de-DE" sz="3800" dirty="0"/>
              <a:t>Zur Aufgabe der Geschäftsstelle (</a:t>
            </a:r>
            <a:r>
              <a:rPr lang="de-DE" sz="3800" dirty="0" err="1"/>
              <a:t>UdG</a:t>
            </a:r>
            <a:r>
              <a:rPr lang="de-DE" sz="3800" dirty="0"/>
              <a:t>) zählt die Rechtskrafterteilung.</a:t>
            </a:r>
            <a:br>
              <a:rPr lang="de-DE" sz="3800" b="1" u="sng" dirty="0"/>
            </a:br>
            <a:endParaRPr lang="de-DE" dirty="0"/>
          </a:p>
        </p:txBody>
      </p:sp>
    </p:spTree>
    <p:extLst>
      <p:ext uri="{BB962C8B-B14F-4D97-AF65-F5344CB8AC3E}">
        <p14:creationId xmlns:p14="http://schemas.microsoft.com/office/powerpoint/2010/main" val="10354466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764566-6A8F-42E8-B44C-4EDB1A249B2E}"/>
              </a:ext>
            </a:extLst>
          </p:cNvPr>
          <p:cNvSpPr>
            <a:spLocks noGrp="1"/>
          </p:cNvSpPr>
          <p:nvPr>
            <p:ph idx="1"/>
          </p:nvPr>
        </p:nvSpPr>
        <p:spPr>
          <a:xfrm>
            <a:off x="838200" y="503583"/>
            <a:ext cx="10515600" cy="5673380"/>
          </a:xfrm>
        </p:spPr>
        <p:txBody>
          <a:bodyPr/>
          <a:lstStyle/>
          <a:p>
            <a:pPr marL="0" indent="0">
              <a:buNone/>
            </a:pPr>
            <a:r>
              <a:rPr lang="de-DE" dirty="0"/>
              <a:t>Bei rechtsgeschäftlichem Handeln sind also genehmigungsbedürftige Geschäft zunächst schwebend unwirksam.</a:t>
            </a:r>
            <a:br>
              <a:rPr lang="de-DE" dirty="0"/>
            </a:br>
            <a:r>
              <a:rPr lang="de-DE" dirty="0"/>
              <a:t>Erst mit der Erteilung der Genehmigung durch das Betreuungsgericht werden diese wirksam.</a:t>
            </a:r>
            <a:br>
              <a:rPr lang="de-DE" dirty="0"/>
            </a:br>
            <a:br>
              <a:rPr lang="de-DE" dirty="0"/>
            </a:br>
            <a:r>
              <a:rPr lang="de-DE" dirty="0"/>
              <a:t>Im Genehmigungsverfahren prüft das Betreuungsgericht, ob die Handlung dem Wohl des Betroffenen entspricht.</a:t>
            </a:r>
            <a:br>
              <a:rPr lang="de-DE" dirty="0"/>
            </a:br>
            <a:br>
              <a:rPr lang="de-DE" dirty="0"/>
            </a:br>
            <a:r>
              <a:rPr lang="de-DE" dirty="0"/>
              <a:t>Das Genehmigungsverfahren ist innerhalb des Betreuungsverfahrens ein eigenständiges Verfahren, wobei die Genehmigung durch Beschluss erteilt oder versagt wird.</a:t>
            </a:r>
            <a:br>
              <a:rPr lang="de-DE" dirty="0"/>
            </a:br>
            <a:r>
              <a:rPr lang="de-DE" dirty="0"/>
              <a:t>Dieser Beschluss stellt dabei eine Endentscheidung dar, gegen welche die Beschwerde statthaft ist. Die Beschlüsse, welche ein Rechtsgeschäft genehmigen werden mit Rechtskraft wirksam, § 40 Abs. 2 </a:t>
            </a:r>
            <a:r>
              <a:rPr lang="de-DE" dirty="0" err="1"/>
              <a:t>FamFG</a:t>
            </a:r>
            <a:r>
              <a:rPr lang="de-DE" dirty="0"/>
              <a:t>.</a:t>
            </a:r>
          </a:p>
        </p:txBody>
      </p:sp>
    </p:spTree>
    <p:extLst>
      <p:ext uri="{BB962C8B-B14F-4D97-AF65-F5344CB8AC3E}">
        <p14:creationId xmlns:p14="http://schemas.microsoft.com/office/powerpoint/2010/main" val="40139045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45EB3F-E21C-4937-B172-A461E1AF81E3}"/>
              </a:ext>
            </a:extLst>
          </p:cNvPr>
          <p:cNvSpPr>
            <a:spLocks noGrp="1"/>
          </p:cNvSpPr>
          <p:nvPr>
            <p:ph idx="1"/>
          </p:nvPr>
        </p:nvSpPr>
        <p:spPr>
          <a:xfrm>
            <a:off x="838200" y="556591"/>
            <a:ext cx="10515600" cy="5620372"/>
          </a:xfrm>
        </p:spPr>
        <p:txBody>
          <a:bodyPr/>
          <a:lstStyle/>
          <a:p>
            <a:pPr marL="0" indent="0">
              <a:buNone/>
            </a:pPr>
            <a:r>
              <a:rPr lang="de-DE" dirty="0"/>
              <a:t>Häufig vorkommende Genehmigungsverfahren an den Betreuungsgerichten:</a:t>
            </a:r>
            <a:br>
              <a:rPr lang="de-DE" dirty="0"/>
            </a:br>
            <a:br>
              <a:rPr lang="de-DE" dirty="0"/>
            </a:br>
            <a:r>
              <a:rPr lang="de-DE" dirty="0"/>
              <a:t>-	Kündigung des Sparkontos</a:t>
            </a:r>
            <a:br>
              <a:rPr lang="de-DE" dirty="0"/>
            </a:br>
            <a:br>
              <a:rPr lang="de-DE" dirty="0"/>
            </a:br>
            <a:r>
              <a:rPr lang="de-DE" dirty="0"/>
              <a:t>-	Verkauf eines Grundstücks</a:t>
            </a:r>
            <a:br>
              <a:rPr lang="de-DE" dirty="0"/>
            </a:br>
            <a:br>
              <a:rPr lang="de-DE" dirty="0"/>
            </a:br>
            <a:r>
              <a:rPr lang="de-DE" dirty="0"/>
              <a:t>-	Ausschlagung einer Erbschaft</a:t>
            </a:r>
            <a:br>
              <a:rPr lang="de-DE" dirty="0"/>
            </a:br>
            <a:br>
              <a:rPr lang="de-DE" dirty="0"/>
            </a:br>
            <a:r>
              <a:rPr lang="de-DE" dirty="0"/>
              <a:t>-	Kündigung einer Mietwohnung</a:t>
            </a:r>
            <a:br>
              <a:rPr lang="de-DE" dirty="0"/>
            </a:br>
            <a:br>
              <a:rPr lang="de-DE" dirty="0"/>
            </a:br>
            <a:br>
              <a:rPr lang="de-DE" dirty="0"/>
            </a:br>
            <a:r>
              <a:rPr lang="de-DE" b="1" i="1" dirty="0"/>
              <a:t>Alle Anträge auf Genehmigung sind dem Rechtspfleger vom </a:t>
            </a:r>
            <a:r>
              <a:rPr lang="de-DE" b="1" i="1" dirty="0" err="1"/>
              <a:t>UdG</a:t>
            </a:r>
            <a:r>
              <a:rPr lang="de-DE" b="1" i="1" dirty="0"/>
              <a:t> unter </a:t>
            </a:r>
            <a:r>
              <a:rPr lang="de-DE" b="1" i="1" dirty="0">
                <a:solidFill>
                  <a:srgbClr val="FF0000"/>
                </a:solidFill>
              </a:rPr>
              <a:t>– eilt – </a:t>
            </a:r>
            <a:r>
              <a:rPr lang="de-DE" b="1" i="1" dirty="0"/>
              <a:t>vorzulegen!</a:t>
            </a:r>
          </a:p>
        </p:txBody>
      </p:sp>
    </p:spTree>
    <p:extLst>
      <p:ext uri="{BB962C8B-B14F-4D97-AF65-F5344CB8AC3E}">
        <p14:creationId xmlns:p14="http://schemas.microsoft.com/office/powerpoint/2010/main" val="16402531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A2F5-B6CE-427A-8EFC-72F04EA47F66}"/>
              </a:ext>
            </a:extLst>
          </p:cNvPr>
          <p:cNvSpPr>
            <a:spLocks noGrp="1"/>
          </p:cNvSpPr>
          <p:nvPr>
            <p:ph type="title"/>
          </p:nvPr>
        </p:nvSpPr>
        <p:spPr/>
        <p:txBody>
          <a:bodyPr/>
          <a:lstStyle/>
          <a:p>
            <a:r>
              <a:rPr lang="de-DE" dirty="0"/>
              <a:t>§§ 1849, 1850 und 1852 BGB</a:t>
            </a:r>
          </a:p>
        </p:txBody>
      </p:sp>
      <p:sp>
        <p:nvSpPr>
          <p:cNvPr id="3" name="Inhaltsplatzhalter 2">
            <a:extLst>
              <a:ext uri="{FF2B5EF4-FFF2-40B4-BE49-F238E27FC236}">
                <a16:creationId xmlns:a16="http://schemas.microsoft.com/office/drawing/2014/main" id="{8B951914-43E1-4EBD-B78E-165D82EFE204}"/>
              </a:ext>
            </a:extLst>
          </p:cNvPr>
          <p:cNvSpPr>
            <a:spLocks noGrp="1"/>
          </p:cNvSpPr>
          <p:nvPr>
            <p:ph idx="1"/>
          </p:nvPr>
        </p:nvSpPr>
        <p:spPr>
          <a:xfrm>
            <a:off x="838200" y="1404730"/>
            <a:ext cx="10515600" cy="4772233"/>
          </a:xfrm>
        </p:spPr>
        <p:txBody>
          <a:bodyPr>
            <a:normAutofit fontScale="85000" lnSpcReduction="10000"/>
          </a:bodyPr>
          <a:lstStyle/>
          <a:p>
            <a:pPr marL="0" indent="0">
              <a:buNone/>
            </a:pPr>
            <a:r>
              <a:rPr lang="de-DE" sz="2800" b="1" u="sng" dirty="0">
                <a:solidFill>
                  <a:srgbClr val="333333"/>
                </a:solidFill>
              </a:rPr>
              <a:t>Der Betreuer bedarf der Genehmigung des Betreuungsgerichts gem.:</a:t>
            </a:r>
            <a:br>
              <a:rPr lang="de-DE" sz="2800" i="0" dirty="0">
                <a:solidFill>
                  <a:srgbClr val="333333"/>
                </a:solidFill>
                <a:effectLst/>
              </a:rPr>
            </a:br>
            <a:br>
              <a:rPr lang="de-DE" sz="2800" i="0" dirty="0">
                <a:solidFill>
                  <a:srgbClr val="333333"/>
                </a:solidFill>
                <a:effectLst/>
              </a:rPr>
            </a:br>
            <a:r>
              <a:rPr lang="de-DE" sz="2800" b="1" i="0" dirty="0">
                <a:solidFill>
                  <a:srgbClr val="333333"/>
                </a:solidFill>
                <a:effectLst/>
              </a:rPr>
              <a:t>§ 1849 BGB </a:t>
            </a:r>
            <a:r>
              <a:rPr lang="de-DE" sz="2800" i="0" dirty="0">
                <a:solidFill>
                  <a:srgbClr val="333333"/>
                </a:solidFill>
                <a:effectLst/>
              </a:rPr>
              <a:t>Verfügungen über Forderungen und Wertpapiere,</a:t>
            </a:r>
            <a:br>
              <a:rPr lang="de-DE" sz="2800" i="0" dirty="0">
                <a:solidFill>
                  <a:srgbClr val="333333"/>
                </a:solidFill>
                <a:effectLst/>
              </a:rPr>
            </a:br>
            <a:r>
              <a:rPr lang="de-DE" sz="2800" i="1" dirty="0">
                <a:solidFill>
                  <a:srgbClr val="C00000"/>
                </a:solidFill>
                <a:effectLst/>
              </a:rPr>
              <a:t>   Bsp. Wertpapiergeschäfte, Aktienkäufe oder  -verkäufe</a:t>
            </a:r>
            <a:br>
              <a:rPr lang="de-DE" sz="2800" i="1" dirty="0">
                <a:solidFill>
                  <a:srgbClr val="333333"/>
                </a:solidFill>
                <a:effectLst/>
              </a:rPr>
            </a:br>
            <a:br>
              <a:rPr lang="de-DE" sz="2800" dirty="0"/>
            </a:br>
            <a:r>
              <a:rPr lang="de-DE" sz="2800" b="1" dirty="0">
                <a:solidFill>
                  <a:srgbClr val="333333"/>
                </a:solidFill>
              </a:rPr>
              <a:t>§ 1850 BGB </a:t>
            </a:r>
            <a:r>
              <a:rPr lang="de-DE" sz="2800" dirty="0">
                <a:solidFill>
                  <a:srgbClr val="333333"/>
                </a:solidFill>
              </a:rPr>
              <a:t>Genehmigung für Geschäfte über Grundstücke, Schiffe oder </a:t>
            </a:r>
            <a:br>
              <a:rPr lang="de-DE" sz="2800" dirty="0">
                <a:solidFill>
                  <a:srgbClr val="333333"/>
                </a:solidFill>
              </a:rPr>
            </a:br>
            <a:r>
              <a:rPr lang="de-DE" sz="2800" dirty="0">
                <a:solidFill>
                  <a:srgbClr val="333333"/>
                </a:solidFill>
              </a:rPr>
              <a:t>   Schiffsbauwerke,</a:t>
            </a:r>
            <a:br>
              <a:rPr lang="de-DE" sz="2800" dirty="0">
                <a:solidFill>
                  <a:srgbClr val="333333"/>
                </a:solidFill>
              </a:rPr>
            </a:br>
            <a:r>
              <a:rPr lang="de-DE" sz="2800" dirty="0">
                <a:solidFill>
                  <a:srgbClr val="333333"/>
                </a:solidFill>
              </a:rPr>
              <a:t>   </a:t>
            </a:r>
            <a:r>
              <a:rPr lang="de-DE" sz="2800" i="1" dirty="0">
                <a:solidFill>
                  <a:srgbClr val="C00000"/>
                </a:solidFill>
              </a:rPr>
              <a:t>Bsp. Grundstückskauf oder –Verkauf, Änderung von Rechten an einem Grundstück,</a:t>
            </a:r>
            <a:br>
              <a:rPr lang="de-DE" sz="2800" i="1" dirty="0">
                <a:solidFill>
                  <a:srgbClr val="C00000"/>
                </a:solidFill>
              </a:rPr>
            </a:br>
            <a:r>
              <a:rPr lang="de-DE" sz="2800" i="1" dirty="0">
                <a:solidFill>
                  <a:srgbClr val="C00000"/>
                </a:solidFill>
              </a:rPr>
              <a:t>   Übertragung des Eigentums an einem eingetragenen Schiff oder Schiffsbauwerk</a:t>
            </a:r>
          </a:p>
          <a:p>
            <a:pPr marL="0" indent="0">
              <a:buNone/>
            </a:pPr>
            <a:r>
              <a:rPr lang="de-DE" sz="2800" b="1" dirty="0">
                <a:solidFill>
                  <a:srgbClr val="333333"/>
                </a:solidFill>
              </a:rPr>
              <a:t>§ 1852 BGB </a:t>
            </a:r>
            <a:r>
              <a:rPr lang="de-DE" sz="2800" dirty="0">
                <a:solidFill>
                  <a:srgbClr val="333333"/>
                </a:solidFill>
              </a:rPr>
              <a:t>Genehmigung für sonstige Geschäft,</a:t>
            </a:r>
            <a:br>
              <a:rPr lang="de-DE" sz="2800" dirty="0">
                <a:solidFill>
                  <a:srgbClr val="333333"/>
                </a:solidFill>
              </a:rPr>
            </a:br>
            <a:r>
              <a:rPr lang="de-DE" sz="2800" dirty="0">
                <a:solidFill>
                  <a:srgbClr val="C00000"/>
                </a:solidFill>
              </a:rPr>
              <a:t>   Bsp. </a:t>
            </a:r>
            <a:r>
              <a:rPr lang="de-DE" sz="2800" b="0" i="0" dirty="0">
                <a:solidFill>
                  <a:srgbClr val="C00000"/>
                </a:solidFill>
                <a:effectLst/>
              </a:rPr>
              <a:t>Ausschlagung einer Erbschaft, Ausstellung einer Schuldverschreibung, zu  </a:t>
            </a:r>
            <a:br>
              <a:rPr lang="de-DE" sz="2800" b="0" i="0" dirty="0">
                <a:solidFill>
                  <a:srgbClr val="C00000"/>
                </a:solidFill>
                <a:effectLst/>
              </a:rPr>
            </a:br>
            <a:r>
              <a:rPr lang="de-DE" sz="2800" b="0" i="0" dirty="0">
                <a:solidFill>
                  <a:srgbClr val="C00000"/>
                </a:solidFill>
                <a:effectLst/>
              </a:rPr>
              <a:t>   einem Lehrvertrag</a:t>
            </a:r>
            <a:endParaRPr lang="de-DE" dirty="0">
              <a:solidFill>
                <a:srgbClr val="333333"/>
              </a:solidFill>
            </a:endParaRPr>
          </a:p>
          <a:p>
            <a:pPr marL="0" indent="0">
              <a:buNone/>
            </a:pPr>
            <a:endParaRPr lang="de-DE" dirty="0">
              <a:solidFill>
                <a:srgbClr val="333333"/>
              </a:solidFill>
            </a:endParaRPr>
          </a:p>
          <a:p>
            <a:pPr marL="0" indent="0">
              <a:buNone/>
            </a:pPr>
            <a:r>
              <a:rPr lang="de-DE" b="1" dirty="0">
                <a:solidFill>
                  <a:srgbClr val="333333"/>
                </a:solidFill>
              </a:rPr>
              <a:t>§ 1849 (2) BGB </a:t>
            </a:r>
            <a:r>
              <a:rPr lang="de-DE" dirty="0">
                <a:solidFill>
                  <a:srgbClr val="333333"/>
                </a:solidFill>
              </a:rPr>
              <a:t>Genehmigungsfreie Geschäft,</a:t>
            </a:r>
            <a:endParaRPr lang="de-DE" b="1" dirty="0">
              <a:solidFill>
                <a:srgbClr val="333333"/>
              </a:solidFill>
              <a:latin typeface="Arial" panose="020B0604020202020204" pitchFamily="34" charset="0"/>
            </a:endParaRPr>
          </a:p>
          <a:p>
            <a:pPr marL="0" indent="0">
              <a:buNone/>
            </a:pPr>
            <a:endParaRPr lang="de-DE" b="1" i="0" dirty="0">
              <a:solidFill>
                <a:srgbClr val="333333"/>
              </a:solidFill>
              <a:effectLst/>
              <a:latin typeface="Arial" panose="020B0604020202020204" pitchFamily="34" charset="0"/>
            </a:endParaRPr>
          </a:p>
          <a:p>
            <a:pPr marL="0" indent="0">
              <a:buNone/>
            </a:pPr>
            <a:endParaRPr lang="de-DE" b="1" i="0" dirty="0">
              <a:solidFill>
                <a:srgbClr val="333333"/>
              </a:solidFill>
              <a:effectLst/>
              <a:latin typeface="Arial" panose="020B0604020202020204" pitchFamily="34" charset="0"/>
            </a:endParaRPr>
          </a:p>
          <a:p>
            <a:pPr marL="0" indent="0">
              <a:buNone/>
            </a:pPr>
            <a:endParaRPr lang="de-DE" dirty="0"/>
          </a:p>
        </p:txBody>
      </p:sp>
    </p:spTree>
    <p:extLst>
      <p:ext uri="{BB962C8B-B14F-4D97-AF65-F5344CB8AC3E}">
        <p14:creationId xmlns:p14="http://schemas.microsoft.com/office/powerpoint/2010/main" val="170230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834DD5-2462-4ED2-862E-6CFE6D1CAA96}"/>
              </a:ext>
            </a:extLst>
          </p:cNvPr>
          <p:cNvSpPr>
            <a:spLocks noGrp="1"/>
          </p:cNvSpPr>
          <p:nvPr>
            <p:ph idx="1"/>
          </p:nvPr>
        </p:nvSpPr>
        <p:spPr>
          <a:xfrm>
            <a:off x="838200" y="357809"/>
            <a:ext cx="10515600" cy="5819154"/>
          </a:xfrm>
        </p:spPr>
        <p:txBody>
          <a:bodyPr>
            <a:normAutofit fontScale="92500" lnSpcReduction="10000"/>
          </a:bodyPr>
          <a:lstStyle/>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fontAlgn="t">
              <a:spcBef>
                <a:spcPts val="0"/>
              </a:spcBef>
              <a:buNone/>
            </a:pPr>
            <a:r>
              <a:rPr lang="de-DE" dirty="0"/>
              <a:t>Im Betreuungsverfahren wird derjenige, für den ein Betreuer bestellt werden soll </a:t>
            </a:r>
            <a:r>
              <a:rPr lang="de-DE" dirty="0">
                <a:solidFill>
                  <a:schemeClr val="accent6">
                    <a:lumMod val="75000"/>
                  </a:schemeClr>
                </a:solidFill>
              </a:rPr>
              <a:t>„Betroffener“ </a:t>
            </a:r>
            <a:r>
              <a:rPr lang="de-DE" dirty="0"/>
              <a:t>genannt.</a:t>
            </a:r>
            <a:br>
              <a:rPr lang="de-DE" dirty="0"/>
            </a:br>
            <a:endParaRPr lang="de-DE" dirty="0"/>
          </a:p>
          <a:p>
            <a:pPr marL="0" indent="0" fontAlgn="t">
              <a:spcBef>
                <a:spcPts val="0"/>
              </a:spcBef>
              <a:buNone/>
            </a:pPr>
            <a:br>
              <a:rPr lang="de-DE" dirty="0"/>
            </a:br>
            <a:r>
              <a:rPr lang="de-DE" dirty="0"/>
              <a:t>Der rechtliche Betreuer wird gemeinhin als </a:t>
            </a:r>
            <a:r>
              <a:rPr lang="de-DE" dirty="0">
                <a:solidFill>
                  <a:schemeClr val="accent6">
                    <a:lumMod val="75000"/>
                  </a:schemeClr>
                </a:solidFill>
              </a:rPr>
              <a:t>„Betreuer“ </a:t>
            </a:r>
            <a:r>
              <a:rPr lang="de-DE" dirty="0"/>
              <a:t>bezeichnet. </a:t>
            </a:r>
            <a:br>
              <a:rPr lang="de-DE" dirty="0"/>
            </a:br>
            <a:r>
              <a:rPr lang="de-DE" dirty="0"/>
              <a:t>Bezüglich der weiteren Beteiligten im Verfahren gelten die üblichen Begriffe des </a:t>
            </a:r>
            <a:r>
              <a:rPr lang="de-DE" dirty="0" err="1"/>
              <a:t>FamFG</a:t>
            </a:r>
            <a:r>
              <a:rPr lang="de-DE" dirty="0"/>
              <a:t>.</a:t>
            </a:r>
          </a:p>
          <a:p>
            <a:pPr marL="0" indent="0" fontAlgn="t">
              <a:spcBef>
                <a:spcPts val="0"/>
              </a:spcBef>
              <a:buNone/>
            </a:pPr>
            <a:br>
              <a:rPr lang="de-DE" dirty="0"/>
            </a:br>
            <a:br>
              <a:rPr lang="de-DE" dirty="0"/>
            </a:br>
            <a:r>
              <a:rPr lang="de-DE" dirty="0"/>
              <a:t>Neben den Familiensachen regelt das </a:t>
            </a:r>
            <a:r>
              <a:rPr lang="de-DE" dirty="0" err="1"/>
              <a:t>FamFG</a:t>
            </a:r>
            <a:r>
              <a:rPr lang="de-DE" dirty="0"/>
              <a:t> auch die anderen Verfahren der freiwilligen Gerichtsbarkeit. </a:t>
            </a:r>
          </a:p>
          <a:p>
            <a:pPr marL="0" indent="0" fontAlgn="t">
              <a:spcBef>
                <a:spcPts val="0"/>
              </a:spcBef>
              <a:buNone/>
            </a:pPr>
            <a:br>
              <a:rPr lang="de-DE" dirty="0"/>
            </a:br>
            <a:br>
              <a:rPr lang="de-DE" dirty="0"/>
            </a:br>
            <a:r>
              <a:rPr lang="de-DE" dirty="0"/>
              <a:t>Dazu gehört das Betreuungsverfahren und die Unterbringung.</a:t>
            </a:r>
            <a:br>
              <a:rPr lang="de-DE" dirty="0"/>
            </a:br>
            <a:br>
              <a:rPr lang="de-DE" dirty="0"/>
            </a:br>
            <a:br>
              <a:rPr lang="de-DE" dirty="0"/>
            </a:br>
            <a:endParaRPr lang="de-DE" dirty="0"/>
          </a:p>
        </p:txBody>
      </p:sp>
    </p:spTree>
    <p:extLst>
      <p:ext uri="{BB962C8B-B14F-4D97-AF65-F5344CB8AC3E}">
        <p14:creationId xmlns:p14="http://schemas.microsoft.com/office/powerpoint/2010/main" val="147631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BEA6F-6A95-45B0-9A39-4291EB57ADFF}"/>
              </a:ext>
            </a:extLst>
          </p:cNvPr>
          <p:cNvSpPr>
            <a:spLocks noGrp="1"/>
          </p:cNvSpPr>
          <p:nvPr>
            <p:ph type="title"/>
          </p:nvPr>
        </p:nvSpPr>
        <p:spPr/>
        <p:txBody>
          <a:bodyPr/>
          <a:lstStyle/>
          <a:p>
            <a:r>
              <a:rPr lang="de-DE" b="1" dirty="0">
                <a:solidFill>
                  <a:srgbClr val="333333"/>
                </a:solidFill>
              </a:rPr>
              <a:t>§ 1849 (2) BGB </a:t>
            </a:r>
            <a:r>
              <a:rPr lang="de-DE" dirty="0">
                <a:solidFill>
                  <a:srgbClr val="333333"/>
                </a:solidFill>
              </a:rPr>
              <a:t>genehmigungsfreie Geschäfte,</a:t>
            </a:r>
            <a:br>
              <a:rPr lang="de-DE" b="1" dirty="0">
                <a:solidFill>
                  <a:srgbClr val="333333"/>
                </a:solidFill>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956DF9BB-F16D-470A-BE30-B0195644A374}"/>
              </a:ext>
            </a:extLst>
          </p:cNvPr>
          <p:cNvSpPr>
            <a:spLocks noGrp="1"/>
          </p:cNvSpPr>
          <p:nvPr>
            <p:ph idx="1"/>
          </p:nvPr>
        </p:nvSpPr>
        <p:spPr>
          <a:xfrm>
            <a:off x="838200" y="1166191"/>
            <a:ext cx="10515600" cy="5010772"/>
          </a:xfrm>
        </p:spPr>
        <p:txBody>
          <a:bodyPr>
            <a:normAutofit/>
          </a:bodyPr>
          <a:lstStyle/>
          <a:p>
            <a:pPr marL="0" indent="0" algn="l">
              <a:buNone/>
            </a:pPr>
            <a:r>
              <a:rPr lang="de-DE" b="0" i="0" dirty="0">
                <a:solidFill>
                  <a:srgbClr val="000000"/>
                </a:solidFill>
                <a:effectLst/>
              </a:rPr>
              <a:t>Trotz grundsätzlicher Genehmigungspflicht kann der Betreuer in den folgenden Fällen alleine verfügen:</a:t>
            </a:r>
          </a:p>
          <a:p>
            <a:r>
              <a:rPr lang="de-DE" b="0" i="0" dirty="0">
                <a:solidFill>
                  <a:srgbClr val="000000"/>
                </a:solidFill>
                <a:effectLst/>
              </a:rPr>
              <a:t>wenn es sich bei einer Forderung um Geld oder Wertpapiere handelt und:</a:t>
            </a:r>
          </a:p>
          <a:p>
            <a:r>
              <a:rPr lang="de-DE" b="0" i="0" dirty="0">
                <a:solidFill>
                  <a:srgbClr val="000000"/>
                </a:solidFill>
                <a:effectLst/>
              </a:rPr>
              <a:t>wenn der Anspruch nicht mehr als 3.000 Euro beträgt;</a:t>
            </a:r>
          </a:p>
          <a:p>
            <a:r>
              <a:rPr lang="de-DE" b="0" i="0" dirty="0">
                <a:solidFill>
                  <a:srgbClr val="000000"/>
                </a:solidFill>
                <a:effectLst/>
              </a:rPr>
              <a:t>wenn Geld zur Rückzahlung (bei Fälligkeit) ansteht, das der Betreuer selbst angelegt hat;</a:t>
            </a:r>
          </a:p>
          <a:p>
            <a:r>
              <a:rPr lang="de-DE" b="0" i="0" dirty="0">
                <a:solidFill>
                  <a:srgbClr val="000000"/>
                </a:solidFill>
                <a:effectLst/>
              </a:rPr>
              <a:t>wenn Zinszahlungen (Nutzungen) erfolgen;</a:t>
            </a:r>
          </a:p>
          <a:p>
            <a:r>
              <a:rPr lang="de-DE" b="0" i="0" dirty="0">
                <a:solidFill>
                  <a:srgbClr val="000000"/>
                </a:solidFill>
                <a:effectLst/>
              </a:rPr>
              <a:t>wenn nur Kosten der Kündigung oder Rechtsverfolgung oder Nebenleistungen geltend gemacht werden;</a:t>
            </a:r>
          </a:p>
          <a:p>
            <a:r>
              <a:rPr lang="de-DE" b="0" i="0" dirty="0">
                <a:solidFill>
                  <a:srgbClr val="000000"/>
                </a:solidFill>
                <a:effectLst/>
              </a:rPr>
              <a:t>wenn es sich um Geld handelt, das sich auf einem Giro- oder Kontokorrentkonto befindet.</a:t>
            </a:r>
          </a:p>
          <a:p>
            <a:endParaRPr lang="de-DE" dirty="0"/>
          </a:p>
        </p:txBody>
      </p:sp>
    </p:spTree>
    <p:extLst>
      <p:ext uri="{BB962C8B-B14F-4D97-AF65-F5344CB8AC3E}">
        <p14:creationId xmlns:p14="http://schemas.microsoft.com/office/powerpoint/2010/main" val="40970807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784BA-240E-409F-9B9B-CA892AF0DD3F}"/>
              </a:ext>
            </a:extLst>
          </p:cNvPr>
          <p:cNvSpPr>
            <a:spLocks noGrp="1"/>
          </p:cNvSpPr>
          <p:nvPr>
            <p:ph type="title"/>
          </p:nvPr>
        </p:nvSpPr>
        <p:spPr>
          <a:xfrm>
            <a:off x="838200" y="497647"/>
            <a:ext cx="10515600" cy="920336"/>
          </a:xfrm>
        </p:spPr>
        <p:txBody>
          <a:bodyPr/>
          <a:lstStyle/>
          <a:p>
            <a:r>
              <a:rPr lang="de-DE" dirty="0"/>
              <a:t>5.3 Vergütung des Betreuers</a:t>
            </a:r>
          </a:p>
        </p:txBody>
      </p:sp>
      <p:sp>
        <p:nvSpPr>
          <p:cNvPr id="3" name="Inhaltsplatzhalter 2">
            <a:extLst>
              <a:ext uri="{FF2B5EF4-FFF2-40B4-BE49-F238E27FC236}">
                <a16:creationId xmlns:a16="http://schemas.microsoft.com/office/drawing/2014/main" id="{447C844F-0C4E-4A4C-AE2A-11F098C8B0DD}"/>
              </a:ext>
            </a:extLst>
          </p:cNvPr>
          <p:cNvSpPr>
            <a:spLocks noGrp="1"/>
          </p:cNvSpPr>
          <p:nvPr>
            <p:ph idx="1"/>
          </p:nvPr>
        </p:nvSpPr>
        <p:spPr>
          <a:xfrm>
            <a:off x="838200" y="1417983"/>
            <a:ext cx="10515600" cy="4758980"/>
          </a:xfrm>
        </p:spPr>
        <p:txBody>
          <a:bodyPr>
            <a:normAutofit lnSpcReduction="10000"/>
          </a:bodyPr>
          <a:lstStyle/>
          <a:p>
            <a:pPr marL="0" indent="0">
              <a:buNone/>
            </a:pPr>
            <a:r>
              <a:rPr lang="de-DE" dirty="0"/>
              <a:t>Die Betreuung ist an sich eine Ehrenamt und wird daher grundsätzlich unentgeltlich geführt (§§1876 BGB)</a:t>
            </a:r>
            <a:br>
              <a:rPr lang="de-DE" dirty="0"/>
            </a:br>
            <a:br>
              <a:rPr lang="de-DE" dirty="0"/>
            </a:br>
            <a:r>
              <a:rPr lang="de-DE" b="0" i="0" dirty="0">
                <a:solidFill>
                  <a:srgbClr val="000000"/>
                </a:solidFill>
                <a:effectLst/>
              </a:rPr>
              <a:t>Für </a:t>
            </a:r>
            <a:r>
              <a:rPr lang="de-DE" b="1" i="0" u="sng" strike="noStrike" dirty="0">
                <a:effectLst/>
              </a:rPr>
              <a:t>ehrenamtliche Betreuer</a:t>
            </a:r>
            <a:r>
              <a:rPr lang="de-DE" b="0" i="0" dirty="0">
                <a:solidFill>
                  <a:srgbClr val="000000"/>
                </a:solidFill>
                <a:effectLst/>
              </a:rPr>
              <a:t>, besteht die Möglichkeit, jährlich eine Aufwandspauschale gem. § </a:t>
            </a:r>
            <a:r>
              <a:rPr lang="de-DE" b="0" i="0" u="none" strike="noStrike" dirty="0">
                <a:effectLst/>
              </a:rPr>
              <a:t>1878</a:t>
            </a:r>
            <a:r>
              <a:rPr lang="de-DE" b="0" i="0" dirty="0">
                <a:solidFill>
                  <a:srgbClr val="000000"/>
                </a:solidFill>
                <a:effectLst/>
              </a:rPr>
              <a:t> BGB zu beantragen.</a:t>
            </a:r>
            <a:br>
              <a:rPr lang="de-DE" b="0" i="0" dirty="0">
                <a:solidFill>
                  <a:srgbClr val="000000"/>
                </a:solidFill>
                <a:effectLst/>
              </a:rPr>
            </a:br>
            <a:r>
              <a:rPr lang="de-DE" b="0" i="0" dirty="0">
                <a:solidFill>
                  <a:srgbClr val="000000"/>
                </a:solidFill>
                <a:effectLst/>
              </a:rPr>
              <a:t>Die Höhe der </a:t>
            </a:r>
            <a:r>
              <a:rPr lang="de-DE" b="1" i="0" dirty="0">
                <a:solidFill>
                  <a:srgbClr val="000000"/>
                </a:solidFill>
                <a:effectLst/>
              </a:rPr>
              <a:t>Pauschale beträgt </a:t>
            </a:r>
            <a:r>
              <a:rPr lang="de-DE" b="0" i="0" dirty="0">
                <a:solidFill>
                  <a:srgbClr val="000000"/>
                </a:solidFill>
                <a:effectLst/>
              </a:rPr>
              <a:t>ab 01.01.2024 </a:t>
            </a:r>
            <a:r>
              <a:rPr lang="de-DE" b="1" i="0" dirty="0">
                <a:solidFill>
                  <a:srgbClr val="000000"/>
                </a:solidFill>
                <a:effectLst/>
              </a:rPr>
              <a:t>jährlich 449,- Euro </a:t>
            </a:r>
            <a:r>
              <a:rPr lang="de-DE" i="1" dirty="0">
                <a:solidFill>
                  <a:srgbClr val="000000"/>
                </a:solidFill>
                <a:effectLst/>
              </a:rPr>
              <a:t>(inkl. Inflationsausgleich).</a:t>
            </a:r>
            <a:br>
              <a:rPr lang="de-DE" i="1" dirty="0">
                <a:solidFill>
                  <a:srgbClr val="000000"/>
                </a:solidFill>
                <a:effectLst/>
              </a:rPr>
            </a:br>
            <a:r>
              <a:rPr lang="de-DE" b="0" i="0" dirty="0">
                <a:solidFill>
                  <a:srgbClr val="000000"/>
                </a:solidFill>
                <a:effectLst/>
              </a:rPr>
              <a:t>Hierdurch sollen die gesamten Aufwendungen abgegolten werden.</a:t>
            </a:r>
            <a:br>
              <a:rPr lang="de-DE" b="0" i="0" dirty="0">
                <a:solidFill>
                  <a:srgbClr val="000000"/>
                </a:solidFill>
                <a:effectLst/>
              </a:rPr>
            </a:br>
            <a:r>
              <a:rPr lang="de-DE" b="0" i="0" dirty="0">
                <a:effectLst/>
              </a:rPr>
              <a:t>Der ehrenamtliche Betreuer kann aber statt der Pauschale auch die </a:t>
            </a:r>
            <a:r>
              <a:rPr lang="de-DE" b="0" i="0" u="none" strike="noStrike" dirty="0">
                <a:effectLst/>
              </a:rPr>
              <a:t>Aufwendungen</a:t>
            </a:r>
            <a:r>
              <a:rPr lang="de-DE" b="0" i="0" dirty="0">
                <a:effectLst/>
              </a:rPr>
              <a:t> einzeln abrechnen. Dann müssen aber alle Aufwendungen (nicht nur die, die über 449 Euro jährlich liegen), nachgewiesen werden. Die vom Gesetzgeber anlässlich des Betreuungsgesetzes beabsichtigte Vereinfachung wäre dann hinfällig.</a:t>
            </a:r>
            <a:br>
              <a:rPr lang="de-DE" b="0" i="0" dirty="0">
                <a:effectLst/>
              </a:rPr>
            </a:br>
            <a:br>
              <a:rPr lang="de-DE" b="0" i="0" dirty="0">
                <a:effectLst/>
              </a:rPr>
            </a:br>
            <a:endParaRPr lang="de-DE" b="1" dirty="0"/>
          </a:p>
        </p:txBody>
      </p:sp>
    </p:spTree>
    <p:extLst>
      <p:ext uri="{BB962C8B-B14F-4D97-AF65-F5344CB8AC3E}">
        <p14:creationId xmlns:p14="http://schemas.microsoft.com/office/powerpoint/2010/main" val="32050549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3CE773E-BBAB-4213-95FF-B401283EDCD6}"/>
              </a:ext>
            </a:extLst>
          </p:cNvPr>
          <p:cNvSpPr>
            <a:spLocks noGrp="1"/>
          </p:cNvSpPr>
          <p:nvPr>
            <p:ph idx="1"/>
          </p:nvPr>
        </p:nvSpPr>
        <p:spPr>
          <a:xfrm>
            <a:off x="838200" y="410817"/>
            <a:ext cx="10515600" cy="5766146"/>
          </a:xfrm>
        </p:spPr>
        <p:txBody>
          <a:bodyPr>
            <a:normAutofit/>
          </a:bodyPr>
          <a:lstStyle/>
          <a:p>
            <a:pPr marL="0" indent="0" algn="l">
              <a:buNone/>
            </a:pPr>
            <a:r>
              <a:rPr lang="de-DE" dirty="0"/>
              <a:t>Ein </a:t>
            </a:r>
            <a:r>
              <a:rPr lang="de-DE" b="1" u="sng" dirty="0"/>
              <a:t>berufsmäßiger Betreuer </a:t>
            </a:r>
            <a:r>
              <a:rPr lang="de-DE" dirty="0"/>
              <a:t>erhält eine „echte“ Vergütung §§ </a:t>
            </a:r>
            <a:r>
              <a:rPr lang="de-DE" i="1" dirty="0"/>
              <a:t>1878 -1881 BGB und § 7 VBVG</a:t>
            </a:r>
            <a:br>
              <a:rPr lang="de-DE" i="1" dirty="0"/>
            </a:br>
            <a:br>
              <a:rPr lang="de-DE" dirty="0"/>
            </a:br>
            <a:r>
              <a:rPr lang="de-DE" dirty="0"/>
              <a:t>W</a:t>
            </a:r>
            <a:r>
              <a:rPr lang="de-DE" b="0" i="0" dirty="0">
                <a:effectLst/>
              </a:rPr>
              <a:t>ird seitens des Gerichts bei der Bestellung des Betreuers festgestellt, dass dieser das Amt berufsmäßig ausübt, hat der betreffende Betreuer Anspruch auf Vergütung.</a:t>
            </a:r>
            <a:br>
              <a:rPr lang="de-DE" b="0" i="0" dirty="0">
                <a:effectLst/>
              </a:rPr>
            </a:br>
            <a:br>
              <a:rPr lang="de-DE" b="0" i="0" dirty="0">
                <a:effectLst/>
              </a:rPr>
            </a:br>
            <a:r>
              <a:rPr lang="de-DE" b="0" i="0" dirty="0">
                <a:effectLst/>
              </a:rPr>
              <a:t> Eine berufsmäßige Betreuung gilt als gegeben, wenn der Betreuer</a:t>
            </a:r>
            <a:br>
              <a:rPr lang="de-DE" b="0" i="0" dirty="0">
                <a:effectLst/>
              </a:rPr>
            </a:br>
            <a:endParaRPr lang="de-DE" b="0" i="0" dirty="0">
              <a:effectLst/>
            </a:endParaRPr>
          </a:p>
          <a:p>
            <a:pPr algn="l">
              <a:buFont typeface="Arial" panose="020B0604020202020204" pitchFamily="34" charset="0"/>
              <a:buChar char="•"/>
            </a:pPr>
            <a:r>
              <a:rPr lang="de-DE" b="1" i="0" dirty="0">
                <a:effectLst/>
              </a:rPr>
              <a:t>mehr als zehn (mindestens 11) Betreuungen </a:t>
            </a:r>
            <a:r>
              <a:rPr lang="de-DE" b="0" i="0" dirty="0">
                <a:effectLst/>
              </a:rPr>
              <a:t>übernommen hat oder</a:t>
            </a:r>
            <a:br>
              <a:rPr lang="de-DE" b="0" i="0" dirty="0">
                <a:effectLst/>
              </a:rPr>
            </a:br>
            <a:endParaRPr lang="de-DE" b="0" i="0" dirty="0">
              <a:effectLst/>
            </a:endParaRPr>
          </a:p>
          <a:p>
            <a:pPr algn="l">
              <a:buFont typeface="Arial" panose="020B0604020202020204" pitchFamily="34" charset="0"/>
              <a:buChar char="•"/>
            </a:pPr>
            <a:r>
              <a:rPr lang="de-DE" b="0" i="0" dirty="0">
                <a:effectLst/>
              </a:rPr>
              <a:t>die </a:t>
            </a:r>
            <a:r>
              <a:rPr lang="de-DE" b="0" i="0" u="none" strike="noStrike" dirty="0">
                <a:effectLst/>
              </a:rPr>
              <a:t>Zeit</a:t>
            </a:r>
            <a:r>
              <a:rPr lang="de-DE" b="0" i="0" dirty="0">
                <a:effectLst/>
              </a:rPr>
              <a:t>, welche er für die Betreuung benötigt, </a:t>
            </a:r>
            <a:r>
              <a:rPr lang="de-DE" b="1" i="0" dirty="0">
                <a:effectLst/>
              </a:rPr>
              <a:t>mehr als 20 Wochenstunden</a:t>
            </a:r>
            <a:r>
              <a:rPr lang="de-DE" b="0" i="0" dirty="0">
                <a:effectLst/>
              </a:rPr>
              <a:t> in Anspruch nimmt.</a:t>
            </a:r>
          </a:p>
          <a:p>
            <a:pPr marL="0" indent="0">
              <a:buNone/>
            </a:pPr>
            <a:endParaRPr lang="de-DE" dirty="0"/>
          </a:p>
        </p:txBody>
      </p:sp>
    </p:spTree>
    <p:extLst>
      <p:ext uri="{BB962C8B-B14F-4D97-AF65-F5344CB8AC3E}">
        <p14:creationId xmlns:p14="http://schemas.microsoft.com/office/powerpoint/2010/main" val="17819388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8673E76-B091-4B4A-816E-880AF18E5C5C}"/>
              </a:ext>
            </a:extLst>
          </p:cNvPr>
          <p:cNvSpPr>
            <a:spLocks noGrp="1"/>
          </p:cNvSpPr>
          <p:nvPr>
            <p:ph idx="1"/>
          </p:nvPr>
        </p:nvSpPr>
        <p:spPr>
          <a:xfrm>
            <a:off x="838200" y="490330"/>
            <a:ext cx="10515600" cy="5686633"/>
          </a:xfrm>
        </p:spPr>
        <p:txBody>
          <a:bodyPr/>
          <a:lstStyle/>
          <a:p>
            <a:pPr marL="0" indent="0">
              <a:buNone/>
            </a:pPr>
            <a:r>
              <a:rPr lang="de-DE" dirty="0">
                <a:solidFill>
                  <a:srgbClr val="000000"/>
                </a:solidFill>
              </a:rPr>
              <a:t>G</a:t>
            </a:r>
            <a:r>
              <a:rPr lang="de-DE" b="0" i="0" dirty="0">
                <a:solidFill>
                  <a:srgbClr val="000000"/>
                </a:solidFill>
                <a:effectLst/>
              </a:rPr>
              <a:t>rundsätzlich alle von </a:t>
            </a:r>
            <a:r>
              <a:rPr lang="de-DE" b="0" i="0" dirty="0">
                <a:effectLst/>
              </a:rPr>
              <a:t>Berufs- </a:t>
            </a:r>
            <a:r>
              <a:rPr lang="de-DE" b="0" i="0" dirty="0">
                <a:solidFill>
                  <a:srgbClr val="000000"/>
                </a:solidFill>
                <a:effectLst/>
              </a:rPr>
              <a:t>und </a:t>
            </a:r>
            <a:r>
              <a:rPr lang="de-DE" b="0" i="0" u="none" strike="noStrike" dirty="0">
                <a:effectLst/>
              </a:rPr>
              <a:t>Vereinsbetreuer</a:t>
            </a:r>
            <a:r>
              <a:rPr lang="de-DE" b="0" i="0" dirty="0">
                <a:solidFill>
                  <a:srgbClr val="000000"/>
                </a:solidFill>
                <a:effectLst/>
              </a:rPr>
              <a:t> geführten Betreuungen werden pauschal abgerechnet,</a:t>
            </a:r>
            <a:br>
              <a:rPr lang="de-DE" b="0" i="0" dirty="0">
                <a:solidFill>
                  <a:srgbClr val="000000"/>
                </a:solidFill>
                <a:effectLst/>
              </a:rPr>
            </a:br>
            <a:br>
              <a:rPr lang="de-DE" b="0" i="0" dirty="0">
                <a:solidFill>
                  <a:srgbClr val="000000"/>
                </a:solidFill>
                <a:effectLst/>
              </a:rPr>
            </a:br>
            <a:r>
              <a:rPr lang="de-DE" b="0" i="0" u="sng" dirty="0">
                <a:solidFill>
                  <a:srgbClr val="000000"/>
                </a:solidFill>
                <a:effectLst/>
              </a:rPr>
              <a:t>Das Pauschalierungsmodell geht von 3 Prämissen aus:</a:t>
            </a:r>
          </a:p>
          <a:p>
            <a:pPr algn="l">
              <a:buFont typeface="Arial" panose="020B0604020202020204" pitchFamily="34" charset="0"/>
              <a:buChar char="•"/>
            </a:pPr>
            <a:r>
              <a:rPr lang="de-DE" b="0" i="0" dirty="0">
                <a:solidFill>
                  <a:srgbClr val="000000"/>
                </a:solidFill>
                <a:effectLst/>
              </a:rPr>
              <a:t>ein außerhalb einer Einrichtung lebender Betreuter verursacht mehr Arbeitsaufwand als einer, der in einer solchen lebt;</a:t>
            </a:r>
            <a:br>
              <a:rPr lang="de-DE" b="0" i="0" dirty="0">
                <a:solidFill>
                  <a:srgbClr val="000000"/>
                </a:solidFill>
                <a:effectLst/>
              </a:rPr>
            </a:br>
            <a:endParaRPr lang="de-DE" b="0" i="0" dirty="0">
              <a:solidFill>
                <a:srgbClr val="000000"/>
              </a:solidFill>
              <a:effectLst/>
            </a:endParaRPr>
          </a:p>
          <a:p>
            <a:pPr algn="l">
              <a:buFont typeface="Arial" panose="020B0604020202020204" pitchFamily="34" charset="0"/>
              <a:buChar char="•"/>
            </a:pPr>
            <a:r>
              <a:rPr lang="de-DE" b="0" i="0" dirty="0">
                <a:solidFill>
                  <a:srgbClr val="000000"/>
                </a:solidFill>
                <a:effectLst/>
              </a:rPr>
              <a:t>für einen vermögenden Betreuten ist der Arbeitsaufwand höher als für einen </a:t>
            </a:r>
            <a:r>
              <a:rPr lang="de-DE" b="0" i="0" u="none" strike="noStrike" dirty="0">
                <a:effectLst/>
              </a:rPr>
              <a:t>mittellosen</a:t>
            </a:r>
            <a:r>
              <a:rPr lang="de-DE" b="0" i="0" dirty="0">
                <a:solidFill>
                  <a:srgbClr val="000000"/>
                </a:solidFill>
                <a:effectLst/>
              </a:rPr>
              <a:t>;</a:t>
            </a:r>
            <a:br>
              <a:rPr lang="de-DE" b="0" i="0" dirty="0">
                <a:solidFill>
                  <a:srgbClr val="000000"/>
                </a:solidFill>
                <a:effectLst/>
              </a:rPr>
            </a:br>
            <a:endParaRPr lang="de-DE" b="0" i="0" dirty="0">
              <a:solidFill>
                <a:srgbClr val="000000"/>
              </a:solidFill>
              <a:effectLst/>
            </a:endParaRPr>
          </a:p>
          <a:p>
            <a:pPr algn="l">
              <a:buFont typeface="Arial" panose="020B0604020202020204" pitchFamily="34" charset="0"/>
              <a:buChar char="•"/>
            </a:pPr>
            <a:r>
              <a:rPr lang="de-DE" b="0" i="0" dirty="0">
                <a:solidFill>
                  <a:srgbClr val="000000"/>
                </a:solidFill>
                <a:effectLst/>
              </a:rPr>
              <a:t>der Arbeitsaufwand ist zu Beginn der Betreuung am höchsten; er sinkt im Laufe des 1. Betreuungsjahres und bleibt in den Folgejahren auf einem relativ niedrigen Niveau</a:t>
            </a:r>
            <a:endParaRPr lang="de-DE" dirty="0"/>
          </a:p>
        </p:txBody>
      </p:sp>
    </p:spTree>
    <p:extLst>
      <p:ext uri="{BB962C8B-B14F-4D97-AF65-F5344CB8AC3E}">
        <p14:creationId xmlns:p14="http://schemas.microsoft.com/office/powerpoint/2010/main" val="25158303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F199865-1BE8-4E0D-A76E-536294B900E8}"/>
              </a:ext>
            </a:extLst>
          </p:cNvPr>
          <p:cNvSpPr>
            <a:spLocks noGrp="1"/>
          </p:cNvSpPr>
          <p:nvPr>
            <p:ph idx="1"/>
          </p:nvPr>
        </p:nvSpPr>
        <p:spPr>
          <a:xfrm>
            <a:off x="838200" y="344556"/>
            <a:ext cx="10515600" cy="6188765"/>
          </a:xfrm>
        </p:spPr>
        <p:txBody>
          <a:bodyPr>
            <a:normAutofit lnSpcReduction="10000"/>
          </a:bodyPr>
          <a:lstStyle/>
          <a:p>
            <a:pPr marL="0" indent="0">
              <a:buNone/>
            </a:pPr>
            <a:r>
              <a:rPr lang="de-DE" b="1" i="0" dirty="0">
                <a:solidFill>
                  <a:srgbClr val="333333"/>
                </a:solidFill>
                <a:effectLst/>
              </a:rPr>
              <a:t>Bei der Vergütung für eine Betreuung werden Unterschiede darin gemacht, ob die zu betreuende Person mittellos ist oder nicht. </a:t>
            </a:r>
            <a:br>
              <a:rPr lang="de-DE" b="0" i="0" dirty="0">
                <a:solidFill>
                  <a:srgbClr val="333333"/>
                </a:solidFill>
                <a:effectLst/>
              </a:rPr>
            </a:br>
            <a:br>
              <a:rPr lang="de-DE" b="0" i="0" dirty="0">
                <a:solidFill>
                  <a:srgbClr val="333333"/>
                </a:solidFill>
                <a:effectLst/>
              </a:rPr>
            </a:br>
            <a:r>
              <a:rPr lang="de-DE" b="0" i="0" dirty="0">
                <a:solidFill>
                  <a:srgbClr val="333333"/>
                </a:solidFill>
                <a:effectLst/>
              </a:rPr>
              <a:t>Dies ist insofern von Bedeutung, als dass die </a:t>
            </a:r>
            <a:r>
              <a:rPr lang="de-DE" b="0" i="0" dirty="0">
                <a:effectLst/>
              </a:rPr>
              <a:t>Kosten</a:t>
            </a:r>
            <a:r>
              <a:rPr lang="de-DE" b="0" i="0" dirty="0">
                <a:solidFill>
                  <a:srgbClr val="333333"/>
                </a:solidFill>
                <a:effectLst/>
              </a:rPr>
              <a:t> für die Betreuung grundsätzlich von der betreuungsbedürftigen Person selbst getragen werden müssen.</a:t>
            </a:r>
            <a:br>
              <a:rPr lang="de-DE" b="0" i="0" dirty="0">
                <a:solidFill>
                  <a:srgbClr val="333333"/>
                </a:solidFill>
                <a:effectLst/>
              </a:rPr>
            </a:br>
            <a:br>
              <a:rPr lang="de-DE" b="0" i="0" dirty="0">
                <a:solidFill>
                  <a:srgbClr val="333333"/>
                </a:solidFill>
                <a:effectLst/>
              </a:rPr>
            </a:br>
            <a:r>
              <a:rPr lang="de-DE" b="0" i="0" dirty="0">
                <a:solidFill>
                  <a:srgbClr val="333333"/>
                </a:solidFill>
                <a:effectLst/>
              </a:rPr>
              <a:t>Nur in jenen Fällen, in denen die betreuungsbedürftige Person finanziell nicht dazu in der Lage ist, die Betreuervergütung zu zahlen, wird dies von staatlicher Seite übernommen.</a:t>
            </a:r>
            <a:r>
              <a:rPr lang="de-DE" dirty="0">
                <a:solidFill>
                  <a:srgbClr val="000000"/>
                </a:solidFill>
              </a:rPr>
              <a:t> Soweit das Einkommen die Freigrenzen der Sozialhilfe in besonderen Lebenslagen (§ 82 SGB XII) übersteigt, ist das übersteigende Einkommen zur Finanzierung der Vergütung und des </a:t>
            </a:r>
            <a:r>
              <a:rPr lang="de-DE" dirty="0"/>
              <a:t>Aufwendungsersatzes</a:t>
            </a:r>
            <a:r>
              <a:rPr lang="de-DE" dirty="0">
                <a:solidFill>
                  <a:srgbClr val="000000"/>
                </a:solidFill>
              </a:rPr>
              <a:t> einzusetzen. Barvermögen ist einzusetzen, sobald es oberhalb der Schonbeträge liegt, die seit 01.01.2023 bei 10.000 € anzusetzen sind.</a:t>
            </a:r>
            <a:br>
              <a:rPr lang="de-DE" dirty="0">
                <a:solidFill>
                  <a:srgbClr val="000000"/>
                </a:solidFill>
              </a:rPr>
            </a:br>
            <a:br>
              <a:rPr lang="de-DE" dirty="0">
                <a:solidFill>
                  <a:srgbClr val="000000"/>
                </a:solidFill>
              </a:rPr>
            </a:br>
            <a:r>
              <a:rPr lang="de-DE" b="1" dirty="0">
                <a:solidFill>
                  <a:srgbClr val="000000"/>
                </a:solidFill>
              </a:rPr>
              <a:t>Kann die beabsichtigte Betreuervergütung unter Berücksichtigung der Freibeträge und Schongrenzen nicht in einer Summe aus dem Einkommen bzw. Vermögen des Betreuten gezahlt werden, gilt er insgesamt als mittellos (1880 BGB), </a:t>
            </a:r>
            <a:br>
              <a:rPr lang="de-DE" b="1" dirty="0">
                <a:solidFill>
                  <a:srgbClr val="000000"/>
                </a:solidFill>
              </a:rPr>
            </a:br>
            <a:r>
              <a:rPr lang="de-DE" b="1" dirty="0">
                <a:solidFill>
                  <a:srgbClr val="000000"/>
                </a:solidFill>
              </a:rPr>
              <a:t>d.h., der Betreuer erhält seine Ansprüche aus der Staatskasse</a:t>
            </a:r>
            <a:br>
              <a:rPr lang="de-DE" b="0" i="0" dirty="0">
                <a:solidFill>
                  <a:srgbClr val="333333"/>
                </a:solidFill>
                <a:effectLst/>
              </a:rPr>
            </a:br>
            <a:br>
              <a:rPr lang="de-DE" b="0" i="0" dirty="0">
                <a:solidFill>
                  <a:srgbClr val="333333"/>
                </a:solidFill>
                <a:effectLst/>
              </a:rPr>
            </a:br>
            <a:endParaRPr lang="de-DE" dirty="0"/>
          </a:p>
        </p:txBody>
      </p:sp>
    </p:spTree>
    <p:extLst>
      <p:ext uri="{BB962C8B-B14F-4D97-AF65-F5344CB8AC3E}">
        <p14:creationId xmlns:p14="http://schemas.microsoft.com/office/powerpoint/2010/main" val="41727260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E9E42-0414-45BC-A7B7-37F60B1A5EE4}"/>
              </a:ext>
            </a:extLst>
          </p:cNvPr>
          <p:cNvSpPr>
            <a:spLocks noGrp="1"/>
          </p:cNvSpPr>
          <p:nvPr>
            <p:ph type="title"/>
          </p:nvPr>
        </p:nvSpPr>
        <p:spPr/>
        <p:txBody>
          <a:bodyPr/>
          <a:lstStyle/>
          <a:p>
            <a:r>
              <a:rPr lang="de-DE" dirty="0"/>
              <a:t>6. Die Unterbringung</a:t>
            </a:r>
          </a:p>
        </p:txBody>
      </p:sp>
      <p:sp>
        <p:nvSpPr>
          <p:cNvPr id="3" name="Inhaltsplatzhalter 2">
            <a:extLst>
              <a:ext uri="{FF2B5EF4-FFF2-40B4-BE49-F238E27FC236}">
                <a16:creationId xmlns:a16="http://schemas.microsoft.com/office/drawing/2014/main" id="{7FA22229-70BE-4F27-A150-9A4928E0159D}"/>
              </a:ext>
            </a:extLst>
          </p:cNvPr>
          <p:cNvSpPr>
            <a:spLocks noGrp="1"/>
          </p:cNvSpPr>
          <p:nvPr>
            <p:ph idx="1"/>
          </p:nvPr>
        </p:nvSpPr>
        <p:spPr>
          <a:xfrm>
            <a:off x="838200" y="1364974"/>
            <a:ext cx="10515600" cy="5314122"/>
          </a:xfrm>
        </p:spPr>
        <p:txBody>
          <a:bodyPr>
            <a:normAutofit fontScale="92500" lnSpcReduction="20000"/>
          </a:bodyPr>
          <a:lstStyle/>
          <a:p>
            <a:pPr marL="0" indent="0">
              <a:buNone/>
            </a:pPr>
            <a:r>
              <a:rPr lang="de-DE" b="1" dirty="0"/>
              <a:t>Beim Unterbringungsverfahren handelt es sich um ein gerichtliches Genehmigungsverfahren gem.  § § 312 </a:t>
            </a:r>
            <a:r>
              <a:rPr lang="de-DE" b="1" dirty="0" err="1"/>
              <a:t>FamFG</a:t>
            </a:r>
            <a:r>
              <a:rPr lang="de-DE" b="1" dirty="0"/>
              <a:t> ff;</a:t>
            </a:r>
            <a:br>
              <a:rPr lang="de-DE" b="1" dirty="0"/>
            </a:br>
            <a:endParaRPr lang="de-DE" b="1" dirty="0"/>
          </a:p>
          <a:p>
            <a:pPr marL="0" indent="0">
              <a:buNone/>
            </a:pPr>
            <a:br>
              <a:rPr lang="de-DE" b="1" dirty="0"/>
            </a:br>
            <a:r>
              <a:rPr lang="de-DE" b="0" i="0" dirty="0">
                <a:solidFill>
                  <a:srgbClr val="202124"/>
                </a:solidFill>
                <a:effectLst/>
              </a:rPr>
              <a:t>Die </a:t>
            </a:r>
            <a:r>
              <a:rPr lang="de-DE" b="1" i="0" dirty="0">
                <a:solidFill>
                  <a:srgbClr val="202124"/>
                </a:solidFill>
                <a:effectLst/>
              </a:rPr>
              <a:t>Unterbringung</a:t>
            </a:r>
            <a:r>
              <a:rPr lang="de-DE" b="0" i="0" dirty="0">
                <a:solidFill>
                  <a:srgbClr val="202124"/>
                </a:solidFill>
                <a:effectLst/>
              </a:rPr>
              <a:t> bedeutet in Deutschland die Einweisung in eine geschlossene Abteilung einer psychiatrischen Klinik oder eine </a:t>
            </a:r>
            <a:r>
              <a:rPr lang="de-DE" i="0" dirty="0">
                <a:solidFill>
                  <a:srgbClr val="202124"/>
                </a:solidFill>
                <a:effectLst/>
              </a:rPr>
              <a:t>Entzugsklinik</a:t>
            </a:r>
            <a:r>
              <a:rPr lang="de-DE" b="1" i="0" dirty="0">
                <a:solidFill>
                  <a:srgbClr val="202124"/>
                </a:solidFill>
                <a:effectLst/>
              </a:rPr>
              <a:t> ohne oder gegen den Willen des Betroffenen.</a:t>
            </a:r>
            <a:br>
              <a:rPr lang="de-DE" sz="2600" b="1" dirty="0"/>
            </a:br>
            <a:endParaRPr lang="de-DE" sz="2600" b="1" dirty="0"/>
          </a:p>
          <a:p>
            <a:pPr marL="0" indent="0">
              <a:buNone/>
            </a:pPr>
            <a:br>
              <a:rPr lang="de-DE" dirty="0"/>
            </a:br>
            <a:r>
              <a:rPr lang="de-DE" dirty="0"/>
              <a:t>Eine </a:t>
            </a:r>
            <a:r>
              <a:rPr lang="de-DE" b="1" dirty="0"/>
              <a:t>Unterbringung </a:t>
            </a:r>
            <a:r>
              <a:rPr lang="de-DE" dirty="0"/>
              <a:t>liegt vor, wenn der Betreute gegen seinen Willen oder bei Willenslosigkeit in einem räumlich abgegrenzten Bereich eines Krankenhauses oder Heimes (Einrichtung) für eine gewisse Dauer festgehalten und sein Aufenthalt ständig überwacht und die Kontaktaufnahme mit anderen Personen außerhalb des Bereichs eingeschränkt wird („geschlossene Station“).</a:t>
            </a:r>
            <a:br>
              <a:rPr lang="de-DE" dirty="0"/>
            </a:br>
            <a:endParaRPr lang="de-DE" dirty="0"/>
          </a:p>
          <a:p>
            <a:pPr marL="0" indent="0">
              <a:buNone/>
            </a:pPr>
            <a:br>
              <a:rPr lang="de-DE" dirty="0"/>
            </a:br>
            <a:r>
              <a:rPr lang="de-DE" dirty="0"/>
              <a:t>Eine </a:t>
            </a:r>
            <a:r>
              <a:rPr lang="de-DE" b="1" dirty="0"/>
              <a:t>unterbringungsähnliche Maßnahme </a:t>
            </a:r>
            <a:r>
              <a:rPr lang="de-DE" dirty="0"/>
              <a:t>liegt vor, „wenn dem Betreuten, der sich in einer (…) Einrichtung aufhält, (...) durch mechanische Vorrichtungen, Medikamente oder auf andere Weise über einen längeren Zeitraum oder regelmäßig die Freiheit entzogen werden soll“ (§ 1831 Abs. 4 BGB)</a:t>
            </a:r>
          </a:p>
        </p:txBody>
      </p:sp>
    </p:spTree>
    <p:extLst>
      <p:ext uri="{BB962C8B-B14F-4D97-AF65-F5344CB8AC3E}">
        <p14:creationId xmlns:p14="http://schemas.microsoft.com/office/powerpoint/2010/main" val="23308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1EB2644-4442-48C2-A960-997C2F328B78}"/>
              </a:ext>
            </a:extLst>
          </p:cNvPr>
          <p:cNvSpPr>
            <a:spLocks noGrp="1"/>
          </p:cNvSpPr>
          <p:nvPr>
            <p:ph idx="1"/>
          </p:nvPr>
        </p:nvSpPr>
        <p:spPr>
          <a:xfrm>
            <a:off x="838200" y="436563"/>
            <a:ext cx="10515600" cy="5740400"/>
          </a:xfrm>
        </p:spPr>
        <p:txBody>
          <a:bodyPr>
            <a:normAutofit lnSpcReduction="10000"/>
          </a:bodyPr>
          <a:lstStyle/>
          <a:p>
            <a:pPr marL="0" indent="0">
              <a:buNone/>
            </a:pPr>
            <a:r>
              <a:rPr lang="de-DE" dirty="0"/>
              <a:t>Die Unterscheidung zwischen Unterbringung und unterbringungsähnlichen Maßnahmen ist nicht immer einfach.</a:t>
            </a:r>
          </a:p>
          <a:p>
            <a:pPr marL="0" indent="0">
              <a:buNone/>
            </a:pPr>
            <a:br>
              <a:rPr lang="de-DE" dirty="0"/>
            </a:br>
            <a:r>
              <a:rPr lang="de-DE" dirty="0"/>
              <a:t>In Betracht kommen</a:t>
            </a:r>
          </a:p>
          <a:p>
            <a:pPr marL="0" indent="0">
              <a:buNone/>
            </a:pPr>
            <a:r>
              <a:rPr lang="de-DE" dirty="0"/>
              <a:t> </a:t>
            </a:r>
            <a:r>
              <a:rPr lang="de-DE" u="sng" dirty="0"/>
              <a:t>- als Unterbringung:</a:t>
            </a:r>
            <a:br>
              <a:rPr lang="de-DE" dirty="0"/>
            </a:br>
            <a:r>
              <a:rPr lang="de-DE" dirty="0"/>
              <a:t>Abschließen des Zimmers, der Station, des Hauses (tagsüber); Trickschlösser oder Zahlenkombinationen an Türen oder Aufzügen; schwergängige Türen; Täuschung (Tür ist angeblich verschlossen oder als Fenster getarnt);</a:t>
            </a:r>
          </a:p>
          <a:p>
            <a:pPr marL="0" indent="0">
              <a:buNone/>
            </a:pPr>
            <a:endParaRPr lang="de-DE" dirty="0"/>
          </a:p>
          <a:p>
            <a:pPr marL="0" indent="0">
              <a:buNone/>
            </a:pPr>
            <a:r>
              <a:rPr lang="de-DE" u="sng" dirty="0"/>
              <a:t> - als unterbringungsähnliche Maßnahme:</a:t>
            </a:r>
            <a:br>
              <a:rPr lang="de-DE" dirty="0"/>
            </a:br>
            <a:r>
              <a:rPr lang="de-DE" dirty="0"/>
              <a:t> Schutz- oder Fixierdecke; </a:t>
            </a:r>
            <a:r>
              <a:rPr lang="de-DE" dirty="0" err="1"/>
              <a:t>Leibgurt</a:t>
            </a:r>
            <a:r>
              <a:rPr lang="de-DE" dirty="0"/>
              <a:t> im Bett oder am Stuhl; Fixierung der Arme, Hände, Beine; Bettgitter; Stecktisch am Stuhl; das Verbot, das Zimmer, die Station oder das Haus zu verlassen; die Verabreichung von Medikamenten, die in erster Linie das Weglaufen der Betroffenen verhindern sollen und damit freiheitsentziehend wirken. </a:t>
            </a:r>
            <a:br>
              <a:rPr lang="de-DE" dirty="0"/>
            </a:br>
            <a:br>
              <a:rPr lang="de-DE" dirty="0"/>
            </a:br>
            <a:endParaRPr lang="de-DE" dirty="0"/>
          </a:p>
        </p:txBody>
      </p:sp>
    </p:spTree>
    <p:extLst>
      <p:ext uri="{BB962C8B-B14F-4D97-AF65-F5344CB8AC3E}">
        <p14:creationId xmlns:p14="http://schemas.microsoft.com/office/powerpoint/2010/main" val="3458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110EE8-5661-44FB-86F2-4EE96BF22C6A}"/>
              </a:ext>
            </a:extLst>
          </p:cNvPr>
          <p:cNvSpPr>
            <a:spLocks noGrp="1"/>
          </p:cNvSpPr>
          <p:nvPr>
            <p:ph idx="1"/>
          </p:nvPr>
        </p:nvSpPr>
        <p:spPr>
          <a:xfrm>
            <a:off x="838200" y="278296"/>
            <a:ext cx="10515600" cy="5898667"/>
          </a:xfrm>
        </p:spPr>
        <p:txBody>
          <a:bodyPr/>
          <a:lstStyle/>
          <a:p>
            <a:pPr marL="0" indent="0">
              <a:buNone/>
            </a:pP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br>
              <a:rPr lang="de-DE" b="1" i="0" dirty="0">
                <a:solidFill>
                  <a:srgbClr val="333333"/>
                </a:solidFill>
                <a:effectLst/>
                <a:latin typeface="Arial" panose="020B0604020202020204" pitchFamily="34" charset="0"/>
              </a:rPr>
            </a:br>
            <a:r>
              <a:rPr lang="de-DE" b="1" dirty="0"/>
              <a:t>Bettgitter, die nur als Schutz </a:t>
            </a:r>
            <a:r>
              <a:rPr lang="de-DE" b="1" u="sng" dirty="0"/>
              <a:t>gegen ein unbeabsichtigtes Herausfallen </a:t>
            </a:r>
            <a:r>
              <a:rPr lang="de-DE" b="1" dirty="0"/>
              <a:t>aus dem Bett dienen, weil der Betreute nicht selbstständig aufzustehen versucht oder es nicht kann, sind nicht freiheitsentziehend und daher keine unterbringungsähnliche Maßnahme.</a:t>
            </a:r>
          </a:p>
          <a:p>
            <a:pPr marL="0" indent="0">
              <a:buNone/>
            </a:pPr>
            <a:endParaRPr lang="de-DE" b="1" i="0" dirty="0">
              <a:solidFill>
                <a:srgbClr val="333333"/>
              </a:solidFill>
              <a:effectLst/>
              <a:latin typeface="Arial" panose="020B0604020202020204" pitchFamily="34" charset="0"/>
            </a:endParaRPr>
          </a:p>
          <a:p>
            <a:pPr marL="0" indent="0">
              <a:buNone/>
            </a:pPr>
            <a:endParaRPr lang="de-DE" dirty="0"/>
          </a:p>
        </p:txBody>
      </p:sp>
    </p:spTree>
    <p:extLst>
      <p:ext uri="{BB962C8B-B14F-4D97-AF65-F5344CB8AC3E}">
        <p14:creationId xmlns:p14="http://schemas.microsoft.com/office/powerpoint/2010/main" val="92827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480290" y="185815"/>
            <a:ext cx="4821381" cy="6247864"/>
          </a:xfrm>
          <a:prstGeom prst="rect">
            <a:avLst/>
          </a:prstGeom>
          <a:noFill/>
          <a:ln w="19050">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Freiheitsentziehende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Maßnahmen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1831 Abs. 4 BGB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Genehmigungserfordernis auch für bereits untergebrachte Personen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Durch Betreuer oder Bevollmächtigten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Beispiele: Festbinden, Bettgitter, Einsperren, Medikamente, Wegnahme der Kleidung, psychischer Druck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Längerer Zeitraum (spätestens nach § 128 StPO) oder regelmäßig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3" name="Textfeld 2"/>
          <p:cNvSpPr txBox="1"/>
          <p:nvPr/>
        </p:nvSpPr>
        <p:spPr>
          <a:xfrm>
            <a:off x="6077527" y="185815"/>
            <a:ext cx="5209309" cy="5940088"/>
          </a:xfrm>
          <a:prstGeom prst="rect">
            <a:avLst/>
          </a:prstGeom>
          <a:noFill/>
          <a:ln w="19050">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Ärztliche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Zwangsmaßnahmen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1832 BGB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 oder Bevollmächtigter willigt ein; Betreuungsgericht genehmigt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Maßnahme widerspricht dem natürlichen Willen des Betroffenen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Betroffener kann seinen freien Willen nicht bilden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Versuch den Betroffenen von der Notwendigkeit der Maßnahme zu überzeugen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Erforderlichkeit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Keine ambulante Zwangsbehandlung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Nutzen der Maßnahme überwiegt die Beeinträchtigung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Betreuungsgericht muss </a:t>
            </a:r>
            <a:r>
              <a:rPr kumimoji="0" lang="de-DE" sz="2000" b="0"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vorher</a:t>
            </a: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genehmigen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Zwangsbehandlung ist keine Eilmaßnahme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Einwilligung durch das Betreuungsgericht nur in dringenden Fällen §§ 1832 (2); 1867 BGB</a:t>
            </a: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4790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1016000" y="526473"/>
            <a:ext cx="102708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Vergleich BGB und </a:t>
            </a:r>
            <a:r>
              <a:rPr kumimoji="0" lang="de-DE" sz="4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PsychKG</a:t>
            </a: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feld 2"/>
          <p:cNvSpPr txBox="1"/>
          <p:nvPr/>
        </p:nvSpPr>
        <p:spPr>
          <a:xfrm>
            <a:off x="517236" y="1311564"/>
            <a:ext cx="5384800" cy="1538883"/>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Nach BGB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Unterbringung durch Betreuer oder Bevollmächtigten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Betreuungsgericht </a:t>
            </a:r>
            <a:r>
              <a:rPr kumimoji="0" lang="de-DE" sz="1800" b="0" i="0" u="sng" strike="noStrike" kern="1200" cap="none" spc="0" normalizeH="0" baseline="0" noProof="0" dirty="0">
                <a:ln>
                  <a:noFill/>
                </a:ln>
                <a:solidFill>
                  <a:srgbClr val="FF0000"/>
                </a:solidFill>
                <a:effectLst/>
                <a:uLnTx/>
                <a:uFillTx/>
                <a:latin typeface="Arial Narrow" panose="020B0606020202030204" pitchFamily="34" charset="0"/>
                <a:ea typeface="+mn-ea"/>
                <a:cs typeface="+mn-cs"/>
              </a:rPr>
              <a:t>genehmigt</a:t>
            </a:r>
            <a:r>
              <a:rPr kumimoji="0" lang="de-DE" sz="18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die Unterbringung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 name="Textfeld 3"/>
          <p:cNvSpPr txBox="1"/>
          <p:nvPr/>
        </p:nvSpPr>
        <p:spPr>
          <a:xfrm>
            <a:off x="6225309" y="1311564"/>
            <a:ext cx="4636655" cy="1538883"/>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Nach </a:t>
            </a:r>
            <a:r>
              <a:rPr kumimoji="0" lang="de-DE" sz="2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PsychKG</a:t>
            </a: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Behörde, Krankenhaus, etc. regen Unterbringung 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Betreuungsgericht </a:t>
            </a:r>
            <a:r>
              <a:rPr kumimoji="0" lang="de-DE" sz="1800" b="0" i="0" u="sng" strike="noStrike" kern="1200" cap="none" spc="0" normalizeH="0" baseline="0" noProof="0" dirty="0">
                <a:ln>
                  <a:noFill/>
                </a:ln>
                <a:solidFill>
                  <a:srgbClr val="FF0000"/>
                </a:solidFill>
                <a:effectLst/>
                <a:uLnTx/>
                <a:uFillTx/>
                <a:latin typeface="Arial Narrow" panose="020B0606020202030204" pitchFamily="34" charset="0"/>
                <a:ea typeface="+mn-ea"/>
                <a:cs typeface="+mn-cs"/>
              </a:rPr>
              <a:t>ordnet</a:t>
            </a:r>
            <a:r>
              <a:rPr kumimoji="0" lang="de-DE" sz="18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die Unterbringung an</a:t>
            </a:r>
          </a:p>
        </p:txBody>
      </p:sp>
      <p:sp>
        <p:nvSpPr>
          <p:cNvPr id="5" name="Textfeld 4"/>
          <p:cNvSpPr txBox="1"/>
          <p:nvPr/>
        </p:nvSpPr>
        <p:spPr>
          <a:xfrm>
            <a:off x="517236" y="3565238"/>
            <a:ext cx="5384800" cy="2646878"/>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Unterbringung nach BGB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1831 BGB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Betreuung oder Bevollmächtigung liegt vor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Freiheitsentziehung (s. § 415 Abs. 2 </a:t>
            </a:r>
            <a:r>
              <a:rPr kumimoji="0" lang="de-DE"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Zum Wohl des Betroffenen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Selbstgefährdung liegt vor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Erforderlichkeit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Vollzug der Unterbringung im Gesetz nicht beschrieben</a:t>
            </a:r>
          </a:p>
        </p:txBody>
      </p:sp>
      <p:sp>
        <p:nvSpPr>
          <p:cNvPr id="6" name="Textfeld 5"/>
          <p:cNvSpPr txBox="1"/>
          <p:nvPr/>
        </p:nvSpPr>
        <p:spPr>
          <a:xfrm>
            <a:off x="6225309" y="3565238"/>
            <a:ext cx="4636655" cy="2646878"/>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Unterbringung nach </a:t>
            </a:r>
            <a:r>
              <a:rPr kumimoji="0" lang="de-DE" sz="2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PsychKG</a:t>
            </a: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Gefahr für das Leben oder die Gesundheit des psychisch Kranken; Gefahr für bedeutsame Rechtsgüter Dritter (s. § 15 </a:t>
            </a:r>
            <a:r>
              <a:rPr kumimoji="0" lang="de-DE"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PsychKG</a:t>
            </a: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Berlin)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Freiheitsentziehung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Erforderlichkeit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Unterbringung in psychiatrischen Krankenhäusern, Fachabteilungen oder Heimen</a:t>
            </a:r>
          </a:p>
        </p:txBody>
      </p:sp>
      <p:sp>
        <p:nvSpPr>
          <p:cNvPr id="7" name="Pfeil nach unten 6"/>
          <p:cNvSpPr/>
          <p:nvPr/>
        </p:nvSpPr>
        <p:spPr>
          <a:xfrm>
            <a:off x="2669309" y="2946400"/>
            <a:ext cx="1071418" cy="5172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feil nach unten 7"/>
          <p:cNvSpPr/>
          <p:nvPr/>
        </p:nvSpPr>
        <p:spPr>
          <a:xfrm>
            <a:off x="8128000" y="2946400"/>
            <a:ext cx="951345" cy="5172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1.1. Grundbegriffe 4. Buch </a:t>
            </a:r>
            <a:r>
              <a:rPr lang="de-DE" dirty="0"/>
              <a:t>des BGB</a:t>
            </a:r>
          </a:p>
        </p:txBody>
      </p:sp>
    </p:spTree>
    <p:extLst>
      <p:ext uri="{BB962C8B-B14F-4D97-AF65-F5344CB8AC3E}">
        <p14:creationId xmlns:p14="http://schemas.microsoft.com/office/powerpoint/2010/main" val="38232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CDA641-D036-41B5-83CD-ADDD063DCA82}"/>
              </a:ext>
            </a:extLst>
          </p:cNvPr>
          <p:cNvSpPr>
            <a:spLocks noGrp="1"/>
          </p:cNvSpPr>
          <p:nvPr>
            <p:ph idx="1"/>
          </p:nvPr>
        </p:nvSpPr>
        <p:spPr>
          <a:xfrm>
            <a:off x="838200" y="397565"/>
            <a:ext cx="10515600" cy="5779398"/>
          </a:xfrm>
        </p:spPr>
        <p:txBody>
          <a:bodyPr>
            <a:normAutofit lnSpcReduction="10000"/>
          </a:bodyPr>
          <a:lstStyle/>
          <a:p>
            <a:pPr marL="0" indent="0">
              <a:buNone/>
            </a:pPr>
            <a:r>
              <a:rPr lang="de-DE" dirty="0"/>
              <a:t>Es wird unterschieden zwischen einer Unterbringung nach BGB (</a:t>
            </a:r>
            <a:r>
              <a:rPr lang="de-DE" dirty="0" err="1"/>
              <a:t>zivilrechtl</a:t>
            </a:r>
            <a:r>
              <a:rPr lang="de-DE" dirty="0"/>
              <a:t>. Gesetz)</a:t>
            </a:r>
            <a:br>
              <a:rPr lang="de-DE" dirty="0"/>
            </a:br>
            <a:r>
              <a:rPr lang="de-DE" dirty="0"/>
              <a:t>und einer Unterbringung nach dem Psychisch Krankengesetz (</a:t>
            </a:r>
            <a:r>
              <a:rPr lang="de-DE" dirty="0" err="1"/>
              <a:t>PsychKG</a:t>
            </a:r>
            <a:r>
              <a:rPr lang="de-DE" dirty="0"/>
              <a:t>) einem Landesgesetz – öfftl. Recht</a:t>
            </a:r>
          </a:p>
          <a:p>
            <a:pPr marL="0" indent="0">
              <a:buNone/>
            </a:pPr>
            <a:endParaRPr lang="de-DE" dirty="0"/>
          </a:p>
          <a:p>
            <a:pPr marL="0" indent="0">
              <a:buNone/>
            </a:pPr>
            <a:r>
              <a:rPr lang="de-DE" b="1" dirty="0"/>
              <a:t>Für die so genannten BGB –Unterbringung ist die Voraussetzung:</a:t>
            </a:r>
            <a:endParaRPr lang="de-DE" dirty="0"/>
          </a:p>
          <a:p>
            <a:pPr marL="0" indent="0">
              <a:buNone/>
            </a:pPr>
            <a:br>
              <a:rPr lang="de-DE" dirty="0"/>
            </a:br>
            <a:r>
              <a:rPr lang="de-DE" dirty="0">
                <a:solidFill>
                  <a:srgbClr val="C00000"/>
                </a:solidFill>
              </a:rPr>
              <a:t>- die Betreuerbestellung mit dem Aufgabenkreis der Aufenthaltsbestimmung</a:t>
            </a:r>
            <a:r>
              <a:rPr lang="de-DE" dirty="0"/>
              <a:t>,</a:t>
            </a:r>
            <a:br>
              <a:rPr lang="de-DE" dirty="0"/>
            </a:br>
            <a:r>
              <a:rPr lang="de-DE" dirty="0"/>
              <a:t>- eine psych. Krankheit oder Behinderung des Betroffenen,</a:t>
            </a:r>
            <a:br>
              <a:rPr lang="de-DE" dirty="0"/>
            </a:br>
            <a:r>
              <a:rPr lang="de-DE" dirty="0"/>
              <a:t>- eine erhebliche Selbstgefährdung des Betroffenen</a:t>
            </a:r>
          </a:p>
          <a:p>
            <a:pPr marL="0" indent="0">
              <a:buNone/>
            </a:pPr>
            <a:br>
              <a:rPr lang="de-DE" dirty="0"/>
            </a:br>
            <a:r>
              <a:rPr lang="de-DE" b="1" dirty="0"/>
              <a:t>Für die Unterbringung nach </a:t>
            </a:r>
            <a:r>
              <a:rPr lang="de-DE" b="1" dirty="0" err="1"/>
              <a:t>PsychKG</a:t>
            </a:r>
            <a:r>
              <a:rPr lang="de-DE" b="1" dirty="0"/>
              <a:t> ist die Voraussetzung:</a:t>
            </a:r>
            <a:br>
              <a:rPr lang="de-DE" dirty="0"/>
            </a:br>
            <a:endParaRPr lang="de-DE" dirty="0"/>
          </a:p>
          <a:p>
            <a:pPr marL="0" indent="0">
              <a:buNone/>
            </a:pPr>
            <a:r>
              <a:rPr lang="de-DE" dirty="0"/>
              <a:t>- eine psych. Erkrankung oder Störung der Person ( Psychose, Sucht )</a:t>
            </a:r>
            <a:br>
              <a:rPr lang="de-DE" dirty="0"/>
            </a:br>
            <a:r>
              <a:rPr lang="de-DE" dirty="0"/>
              <a:t>- die Gefährdung der öffentliche Ordnung oder Sicherheit ( wird z.B. durch die </a:t>
            </a:r>
            <a:br>
              <a:rPr lang="de-DE" dirty="0"/>
            </a:br>
            <a:r>
              <a:rPr lang="de-DE" dirty="0"/>
              <a:t>   Polizei festgestellt )</a:t>
            </a:r>
            <a:br>
              <a:rPr lang="de-DE" dirty="0"/>
            </a:br>
            <a:endParaRPr lang="de-DE" dirty="0"/>
          </a:p>
        </p:txBody>
      </p:sp>
    </p:spTree>
    <p:extLst>
      <p:ext uri="{BB962C8B-B14F-4D97-AF65-F5344CB8AC3E}">
        <p14:creationId xmlns:p14="http://schemas.microsoft.com/office/powerpoint/2010/main" val="30737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39241-77AC-4076-A1D5-C0CE061A8FA9}"/>
              </a:ext>
            </a:extLst>
          </p:cNvPr>
          <p:cNvSpPr>
            <a:spLocks noGrp="1"/>
          </p:cNvSpPr>
          <p:nvPr>
            <p:ph type="title"/>
          </p:nvPr>
        </p:nvSpPr>
        <p:spPr>
          <a:xfrm>
            <a:off x="838200" y="365125"/>
            <a:ext cx="10515600" cy="1569692"/>
          </a:xfrm>
        </p:spPr>
        <p:txBody>
          <a:bodyPr>
            <a:normAutofit fontScale="90000"/>
          </a:bodyPr>
          <a:lstStyle/>
          <a:p>
            <a:r>
              <a:rPr lang="de-DE" sz="3100" u="sng" dirty="0">
                <a:solidFill>
                  <a:schemeClr val="accent6">
                    <a:lumMod val="75000"/>
                  </a:schemeClr>
                </a:solidFill>
              </a:rPr>
              <a:t>§ 1831 BGB (zivilrechtliche Unterbringung)</a:t>
            </a:r>
            <a:br>
              <a:rPr lang="de-DE" sz="3100" dirty="0">
                <a:solidFill>
                  <a:schemeClr val="accent6">
                    <a:lumMod val="75000"/>
                  </a:schemeClr>
                </a:solidFill>
              </a:rPr>
            </a:br>
            <a:r>
              <a:rPr lang="de-DE" sz="3100" dirty="0">
                <a:solidFill>
                  <a:srgbClr val="333333"/>
                </a:solidFill>
              </a:rPr>
              <a:t>Genehmigung des Betreuungsgerichts bei freiheitsentziehender Unterbringung und bei freiheitsentziehenden Maßnahmen</a:t>
            </a:r>
            <a:br>
              <a:rPr lang="de-DE" dirty="0">
                <a:solidFill>
                  <a:srgbClr val="333333"/>
                </a:solidFill>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A02AEB0B-AB7D-43DF-B071-DC3F121C16AD}"/>
              </a:ext>
            </a:extLst>
          </p:cNvPr>
          <p:cNvSpPr>
            <a:spLocks noGrp="1"/>
          </p:cNvSpPr>
          <p:nvPr>
            <p:ph idx="1"/>
          </p:nvPr>
        </p:nvSpPr>
        <p:spPr/>
        <p:txBody>
          <a:bodyPr>
            <a:normAutofit/>
          </a:bodyPr>
          <a:lstStyle/>
          <a:p>
            <a:pPr marL="0" indent="0" algn="l">
              <a:buNone/>
            </a:pPr>
            <a:r>
              <a:rPr lang="de-DE" b="0" i="0" dirty="0">
                <a:solidFill>
                  <a:srgbClr val="111111"/>
                </a:solidFill>
                <a:effectLst/>
                <a:latin typeface="-apple-system"/>
              </a:rPr>
              <a:t>§ 1831 Abs. 4 BGB bestimmt, dass die unterbringungsähnlichen Maßnahmen der Unterbringung im Sinne des § 1831 Abs. 1 BGB gleichgestellt sind. Das heißt, auch sie müssen vom Gericht genehmigt werden.</a:t>
            </a:r>
            <a:endParaRPr lang="de-DE" dirty="0">
              <a:solidFill>
                <a:srgbClr val="111111"/>
              </a:solidFill>
              <a:latin typeface="-apple-system"/>
            </a:endParaRPr>
          </a:p>
          <a:p>
            <a:pPr marL="0" indent="0" algn="l">
              <a:buNone/>
            </a:pPr>
            <a:r>
              <a:rPr lang="de-DE" b="0" i="0" dirty="0">
                <a:solidFill>
                  <a:srgbClr val="111111"/>
                </a:solidFill>
                <a:effectLst/>
                <a:latin typeface="-apple-system"/>
              </a:rPr>
              <a:t>Der Freiheitsentzug, der durch die Anwendung von unterbringungsähnlichen Maßnahmen erreicht wird, unterscheidet sich von demjenigen in § 1831 Abs. 1 BGB.</a:t>
            </a:r>
            <a:br>
              <a:rPr lang="de-DE" b="0" i="0" dirty="0">
                <a:solidFill>
                  <a:srgbClr val="111111"/>
                </a:solidFill>
                <a:effectLst/>
                <a:latin typeface="-apple-system"/>
              </a:rPr>
            </a:br>
            <a:endParaRPr lang="de-DE" b="0" i="0" dirty="0">
              <a:solidFill>
                <a:srgbClr val="111111"/>
              </a:solidFill>
              <a:effectLst/>
              <a:latin typeface="-apple-system"/>
            </a:endParaRPr>
          </a:p>
          <a:p>
            <a:pPr marL="0" indent="0" algn="l">
              <a:buNone/>
            </a:pPr>
            <a:r>
              <a:rPr lang="de-DE" b="0" i="0" dirty="0">
                <a:solidFill>
                  <a:srgbClr val="111111"/>
                </a:solidFill>
                <a:effectLst/>
                <a:latin typeface="-apple-system"/>
              </a:rPr>
              <a:t>Bei der Unterbringung nach § 1831 Abs. 1 BGB ist der </a:t>
            </a:r>
            <a:r>
              <a:rPr lang="de-DE" b="0" i="0" u="sng" dirty="0">
                <a:solidFill>
                  <a:srgbClr val="111111"/>
                </a:solidFill>
                <a:effectLst/>
                <a:latin typeface="-apple-system"/>
              </a:rPr>
              <a:t>Freiheitsentzug für alle Bewohner der Einrichtung grundsätzlich gleich.</a:t>
            </a:r>
            <a:br>
              <a:rPr lang="de-DE" b="0" i="0" dirty="0">
                <a:solidFill>
                  <a:srgbClr val="111111"/>
                </a:solidFill>
                <a:effectLst/>
                <a:latin typeface="-apple-system"/>
              </a:rPr>
            </a:br>
            <a:r>
              <a:rPr lang="de-DE" b="0" i="0" dirty="0">
                <a:effectLst/>
                <a:latin typeface="-apple-system"/>
              </a:rPr>
              <a:t>Dagegen handelt es sich bei </a:t>
            </a:r>
            <a:r>
              <a:rPr lang="de-DE" b="0" i="0" u="sng" dirty="0">
                <a:effectLst/>
                <a:latin typeface="-apple-system"/>
              </a:rPr>
              <a:t>unterbringungsähnlichen Maßnahmen </a:t>
            </a:r>
            <a:r>
              <a:rPr lang="de-DE" b="0" i="0" dirty="0">
                <a:effectLst/>
                <a:latin typeface="-apple-system"/>
              </a:rPr>
              <a:t>um solche, von denen </a:t>
            </a:r>
            <a:r>
              <a:rPr lang="de-DE" b="0" i="0" u="sng" dirty="0">
                <a:effectLst/>
                <a:latin typeface="-apple-system"/>
              </a:rPr>
              <a:t>nur einzelne Bewohner </a:t>
            </a:r>
            <a:r>
              <a:rPr lang="de-DE" b="0" i="0" dirty="0">
                <a:effectLst/>
                <a:latin typeface="-apple-system"/>
              </a:rPr>
              <a:t>betroffen sind. </a:t>
            </a:r>
            <a:br>
              <a:rPr lang="de-DE" b="0" i="0" dirty="0">
                <a:effectLst/>
                <a:latin typeface="-apple-system"/>
              </a:rPr>
            </a:br>
            <a:endParaRPr lang="de-DE" dirty="0"/>
          </a:p>
        </p:txBody>
      </p:sp>
    </p:spTree>
    <p:extLst>
      <p:ext uri="{BB962C8B-B14F-4D97-AF65-F5344CB8AC3E}">
        <p14:creationId xmlns:p14="http://schemas.microsoft.com/office/powerpoint/2010/main" val="30337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F0E156-F6CA-4F2C-A89A-A16E98565959}"/>
              </a:ext>
            </a:extLst>
          </p:cNvPr>
          <p:cNvSpPr>
            <a:spLocks noGrp="1"/>
          </p:cNvSpPr>
          <p:nvPr>
            <p:ph idx="1"/>
          </p:nvPr>
        </p:nvSpPr>
        <p:spPr>
          <a:xfrm>
            <a:off x="838200" y="318052"/>
            <a:ext cx="10515600" cy="6440557"/>
          </a:xfrm>
        </p:spPr>
        <p:txBody>
          <a:bodyPr>
            <a:normAutofit fontScale="92500" lnSpcReduction="20000"/>
          </a:bodyPr>
          <a:lstStyle/>
          <a:p>
            <a:pPr marL="0" indent="0">
              <a:buNone/>
            </a:pPr>
            <a:r>
              <a:rPr lang="de-DE" sz="2600" u="sng" dirty="0"/>
              <a:t>Für die Unterbringung nach </a:t>
            </a:r>
            <a:r>
              <a:rPr lang="de-DE" sz="2600" u="sng" dirty="0" err="1"/>
              <a:t>PsychKG</a:t>
            </a:r>
            <a:r>
              <a:rPr lang="de-DE" sz="2600" u="sng" dirty="0"/>
              <a:t> wird ein gesondertes Aktenzeichen angelegt mit dem Registerzeichen </a:t>
            </a:r>
            <a:r>
              <a:rPr lang="de-DE" sz="2600" b="1" u="sng" dirty="0"/>
              <a:t>XIV</a:t>
            </a:r>
          </a:p>
          <a:p>
            <a:pPr marL="0" indent="0">
              <a:buNone/>
            </a:pPr>
            <a:br>
              <a:rPr lang="de-DE" sz="2600" dirty="0"/>
            </a:br>
            <a:r>
              <a:rPr lang="de-DE" sz="2600" dirty="0" err="1"/>
              <a:t>Bsp</a:t>
            </a:r>
            <a:r>
              <a:rPr lang="de-DE" sz="2600" dirty="0"/>
              <a:t>: 56 XIV 20/21 L</a:t>
            </a:r>
          </a:p>
          <a:p>
            <a:pPr marL="0" indent="0">
              <a:buNone/>
            </a:pPr>
            <a:br>
              <a:rPr lang="de-DE" sz="2600" dirty="0"/>
            </a:br>
            <a:r>
              <a:rPr lang="de-DE" sz="2600" i="1" dirty="0"/>
              <a:t>Abteilungsnummer – Registerzeichen- lfd. Nr. / Jahr </a:t>
            </a:r>
            <a:r>
              <a:rPr lang="de-DE" sz="2600" i="1" dirty="0">
                <a:solidFill>
                  <a:schemeClr val="accent1"/>
                </a:solidFill>
              </a:rPr>
              <a:t>L</a:t>
            </a:r>
            <a:r>
              <a:rPr lang="de-DE" sz="2600" i="1" dirty="0"/>
              <a:t> steht für </a:t>
            </a:r>
            <a:r>
              <a:rPr lang="de-DE" sz="2600" i="1" dirty="0">
                <a:solidFill>
                  <a:schemeClr val="accent1"/>
                </a:solidFill>
              </a:rPr>
              <a:t>Landesgesetz</a:t>
            </a:r>
            <a:br>
              <a:rPr lang="de-DE" sz="2600" i="1" dirty="0">
                <a:solidFill>
                  <a:schemeClr val="accent1"/>
                </a:solidFill>
              </a:rPr>
            </a:br>
            <a:r>
              <a:rPr lang="de-DE" sz="2600" i="1" dirty="0"/>
              <a:t> 					(</a:t>
            </a:r>
            <a:r>
              <a:rPr lang="de-DE" sz="2600" i="1" dirty="0">
                <a:solidFill>
                  <a:srgbClr val="00B050"/>
                </a:solidFill>
              </a:rPr>
              <a:t>B</a:t>
            </a:r>
            <a:r>
              <a:rPr lang="de-DE" sz="2600" i="1" dirty="0"/>
              <a:t> würde für </a:t>
            </a:r>
            <a:r>
              <a:rPr lang="de-DE" sz="2600" i="1" dirty="0">
                <a:solidFill>
                  <a:srgbClr val="00B050"/>
                </a:solidFill>
              </a:rPr>
              <a:t>Bundesgesetz</a:t>
            </a:r>
            <a:r>
              <a:rPr lang="de-DE" sz="2600" i="1" dirty="0"/>
              <a:t> stehen)</a:t>
            </a:r>
          </a:p>
          <a:p>
            <a:pPr marL="0" indent="0">
              <a:buNone/>
            </a:pPr>
            <a:endParaRPr lang="de-DE" sz="2600" i="1" dirty="0"/>
          </a:p>
          <a:p>
            <a:pPr marL="0" indent="0">
              <a:buNone/>
            </a:pPr>
            <a:r>
              <a:rPr lang="de-DE" sz="2600" b="1" dirty="0"/>
              <a:t>Zuständigkeiten richten sich nach den §§ 313, 314 </a:t>
            </a:r>
            <a:r>
              <a:rPr lang="de-DE" sz="2600" b="1" dirty="0" err="1"/>
              <a:t>FamFG</a:t>
            </a:r>
            <a:r>
              <a:rPr lang="de-DE" sz="2600" b="1" dirty="0"/>
              <a:t> </a:t>
            </a:r>
            <a:br>
              <a:rPr lang="de-DE" sz="2600" b="1" dirty="0"/>
            </a:br>
            <a:r>
              <a:rPr lang="de-DE" sz="2600" b="1" dirty="0"/>
              <a:t>und nach Art. 104 Abs. 2 GG</a:t>
            </a:r>
            <a:br>
              <a:rPr lang="de-DE" sz="2600" b="1" dirty="0"/>
            </a:br>
            <a:endParaRPr lang="de-DE" sz="2600" b="1" dirty="0"/>
          </a:p>
          <a:p>
            <a:pPr marL="0" indent="0">
              <a:buNone/>
            </a:pPr>
            <a:br>
              <a:rPr lang="de-DE" sz="2600" b="1" dirty="0"/>
            </a:br>
            <a:r>
              <a:rPr lang="de-DE" sz="2600" dirty="0">
                <a:solidFill>
                  <a:srgbClr val="333333"/>
                </a:solidFill>
              </a:rPr>
              <a:t>Art. 104 GG (funktionelle Zuständigkeit)</a:t>
            </a:r>
          </a:p>
          <a:p>
            <a:pPr marL="0" indent="0">
              <a:buNone/>
            </a:pPr>
            <a:r>
              <a:rPr lang="de-DE" sz="2600" b="0" i="0" dirty="0">
                <a:solidFill>
                  <a:srgbClr val="333333"/>
                </a:solidFill>
                <a:effectLst/>
              </a:rPr>
              <a:t>(2) 1</a:t>
            </a:r>
            <a:r>
              <a:rPr lang="de-DE" sz="2600" b="1" i="0" dirty="0">
                <a:solidFill>
                  <a:srgbClr val="333333"/>
                </a:solidFill>
                <a:effectLst/>
              </a:rPr>
              <a:t>Über</a:t>
            </a:r>
            <a:r>
              <a:rPr lang="de-DE" sz="2600" b="0" i="0" dirty="0">
                <a:solidFill>
                  <a:srgbClr val="333333"/>
                </a:solidFill>
                <a:effectLst/>
              </a:rPr>
              <a:t> die </a:t>
            </a:r>
            <a:r>
              <a:rPr lang="de-DE" sz="2600" dirty="0">
                <a:solidFill>
                  <a:srgbClr val="333333"/>
                </a:solidFill>
              </a:rPr>
              <a:t>Zulässigkeit</a:t>
            </a:r>
            <a:r>
              <a:rPr lang="de-DE" sz="2600" b="0" i="0" dirty="0">
                <a:solidFill>
                  <a:srgbClr val="333333"/>
                </a:solidFill>
                <a:effectLst/>
              </a:rPr>
              <a:t> und Fortdauer </a:t>
            </a:r>
            <a:r>
              <a:rPr lang="de-DE" sz="2600" b="1" i="0" dirty="0">
                <a:solidFill>
                  <a:srgbClr val="333333"/>
                </a:solidFill>
                <a:effectLst/>
              </a:rPr>
              <a:t>eine</a:t>
            </a:r>
            <a:r>
              <a:rPr lang="de-DE" sz="2600" b="0" i="0" dirty="0">
                <a:solidFill>
                  <a:srgbClr val="333333"/>
                </a:solidFill>
                <a:effectLst/>
              </a:rPr>
              <a:t>r </a:t>
            </a:r>
            <a:r>
              <a:rPr lang="de-DE" sz="2600" b="1" i="0" dirty="0">
                <a:solidFill>
                  <a:srgbClr val="333333"/>
                </a:solidFill>
                <a:effectLst/>
              </a:rPr>
              <a:t>Freiheitsentziehung hat nur der Richter zu entscheiden</a:t>
            </a:r>
            <a:r>
              <a:rPr lang="de-DE" sz="2600" b="0" i="0" dirty="0">
                <a:solidFill>
                  <a:srgbClr val="333333"/>
                </a:solidFill>
                <a:effectLst/>
              </a:rPr>
              <a:t>. 2Bei jeder nicht auf richterlicher Anordnung beruhenden Freiheitsentziehung ist unverzüglich eine richterliche Entscheidung herbeizuführen. 3Die Polizei darf aus eigener Machtvollkommenheit niemanden länger als bis zum Ende des Tages nach dem Ergreifen in eigenem Gewahrsam halten.</a:t>
            </a:r>
            <a:br>
              <a:rPr lang="de-DE" sz="2000" i="1" dirty="0"/>
            </a:br>
            <a:br>
              <a:rPr lang="de-DE" sz="2000" i="1" dirty="0"/>
            </a:br>
            <a:br>
              <a:rPr lang="de-DE" sz="2000" i="1" dirty="0"/>
            </a:br>
            <a:endParaRPr lang="de-DE" sz="2000" i="1" dirty="0"/>
          </a:p>
        </p:txBody>
      </p:sp>
    </p:spTree>
    <p:extLst>
      <p:ext uri="{BB962C8B-B14F-4D97-AF65-F5344CB8AC3E}">
        <p14:creationId xmlns:p14="http://schemas.microsoft.com/office/powerpoint/2010/main" val="33327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A8CCD2B-D0F5-4B7A-B073-D28323839B0F}"/>
              </a:ext>
            </a:extLst>
          </p:cNvPr>
          <p:cNvSpPr>
            <a:spLocks noGrp="1"/>
          </p:cNvSpPr>
          <p:nvPr>
            <p:ph idx="1"/>
          </p:nvPr>
        </p:nvSpPr>
        <p:spPr>
          <a:xfrm>
            <a:off x="838200" y="423863"/>
            <a:ext cx="10515600" cy="5753100"/>
          </a:xfrm>
        </p:spPr>
        <p:txBody>
          <a:bodyPr>
            <a:normAutofit lnSpcReduction="10000"/>
          </a:bodyPr>
          <a:lstStyle/>
          <a:p>
            <a:pPr marL="0" indent="0">
              <a:buNone/>
            </a:pPr>
            <a:endParaRPr lang="de-DE" b="0" i="0" dirty="0">
              <a:solidFill>
                <a:srgbClr val="333333"/>
              </a:solidFill>
              <a:effectLst/>
              <a:latin typeface="Verdana" panose="020B0604030504040204" pitchFamily="34" charset="0"/>
            </a:endParaRPr>
          </a:p>
          <a:p>
            <a:pPr marL="0" indent="0">
              <a:buNone/>
            </a:pPr>
            <a:r>
              <a:rPr lang="de-DE" b="1" i="0" dirty="0">
                <a:solidFill>
                  <a:srgbClr val="333333"/>
                </a:solidFill>
                <a:effectLst/>
              </a:rPr>
              <a:t>§ 313 </a:t>
            </a:r>
            <a:r>
              <a:rPr lang="de-DE" b="1" i="0" dirty="0" err="1">
                <a:solidFill>
                  <a:srgbClr val="333333"/>
                </a:solidFill>
                <a:effectLst/>
              </a:rPr>
              <a:t>FamFG</a:t>
            </a:r>
            <a:r>
              <a:rPr lang="de-DE" b="1" i="0" dirty="0">
                <a:solidFill>
                  <a:srgbClr val="333333"/>
                </a:solidFill>
                <a:effectLst/>
              </a:rPr>
              <a:t> / Örtliche Zuständigkeit</a:t>
            </a:r>
          </a:p>
          <a:p>
            <a:pPr marL="0" indent="0">
              <a:buNone/>
            </a:pPr>
            <a:br>
              <a:rPr lang="de-DE" b="1" i="0" dirty="0">
                <a:solidFill>
                  <a:srgbClr val="333333"/>
                </a:solidFill>
                <a:effectLst/>
                <a:latin typeface="Arial" panose="020B0604020202020204" pitchFamily="34" charset="0"/>
              </a:rPr>
            </a:br>
            <a:r>
              <a:rPr lang="de-DE" b="0" i="0" dirty="0">
                <a:solidFill>
                  <a:srgbClr val="333333"/>
                </a:solidFill>
                <a:effectLst/>
              </a:rPr>
              <a:t>(1) Ausschließlich zuständig für Unterbringungssachen nach § </a:t>
            </a:r>
            <a:r>
              <a:rPr lang="de-DE" b="0" i="0" u="none" strike="noStrike" dirty="0">
                <a:effectLst/>
              </a:rPr>
              <a:t>312</a:t>
            </a:r>
            <a:r>
              <a:rPr lang="de-DE" b="0" i="0" dirty="0">
                <a:solidFill>
                  <a:srgbClr val="333333"/>
                </a:solidFill>
                <a:effectLst/>
              </a:rPr>
              <a:t> Nummer 1 bis 3 ist in dieser Rangfolge</a:t>
            </a:r>
            <a:endParaRPr lang="de-DE" b="1" i="0" dirty="0">
              <a:solidFill>
                <a:srgbClr val="333333"/>
              </a:solidFill>
              <a:effectLst/>
            </a:endParaRPr>
          </a:p>
          <a:p>
            <a:pPr marL="0" indent="0">
              <a:buNone/>
            </a:pPr>
            <a:endParaRPr lang="de-DE" dirty="0">
              <a:solidFill>
                <a:srgbClr val="333333"/>
              </a:solidFill>
            </a:endParaRPr>
          </a:p>
          <a:p>
            <a:pPr marL="0" indent="0">
              <a:buNone/>
            </a:pPr>
            <a:r>
              <a:rPr lang="de-DE" b="0" i="0" dirty="0">
                <a:solidFill>
                  <a:srgbClr val="333333"/>
                </a:solidFill>
                <a:effectLst/>
              </a:rPr>
              <a:t>1. das Gericht, bei dem ein Verfahren zur Bestellung eines Betreuers eingeleitet </a:t>
            </a:r>
            <a:br>
              <a:rPr lang="de-DE" b="0" i="0" dirty="0">
                <a:solidFill>
                  <a:srgbClr val="333333"/>
                </a:solidFill>
                <a:effectLst/>
              </a:rPr>
            </a:br>
            <a:r>
              <a:rPr lang="de-DE" b="0" i="0" dirty="0">
                <a:solidFill>
                  <a:srgbClr val="333333"/>
                </a:solidFill>
                <a:effectLst/>
              </a:rPr>
              <a:t>    oder das Betreuungsverfahren anhängig ist;</a:t>
            </a:r>
          </a:p>
          <a:p>
            <a:pPr marL="0" indent="0">
              <a:buNone/>
            </a:pPr>
            <a:r>
              <a:rPr lang="de-DE" b="0" i="0" dirty="0">
                <a:solidFill>
                  <a:srgbClr val="333333"/>
                </a:solidFill>
                <a:effectLst/>
              </a:rPr>
              <a:t>2. das Gericht, in dessen Bezirk der Betroffene seinen gewöhnlichen Aufenthalt hat;</a:t>
            </a:r>
            <a:endParaRPr lang="de-DE" dirty="0">
              <a:solidFill>
                <a:srgbClr val="333333"/>
              </a:solidFill>
            </a:endParaRPr>
          </a:p>
          <a:p>
            <a:pPr marL="0" indent="0">
              <a:buNone/>
            </a:pPr>
            <a:r>
              <a:rPr lang="de-DE" b="0" i="0" dirty="0">
                <a:solidFill>
                  <a:srgbClr val="333333"/>
                </a:solidFill>
                <a:effectLst/>
              </a:rPr>
              <a:t>3. das Gericht, in dessen Bezirk das Bedürfnis für die Unterbringungsmaßnahme </a:t>
            </a:r>
            <a:br>
              <a:rPr lang="de-DE" b="0" i="0" dirty="0">
                <a:solidFill>
                  <a:srgbClr val="333333"/>
                </a:solidFill>
                <a:effectLst/>
              </a:rPr>
            </a:br>
            <a:r>
              <a:rPr lang="de-DE" b="0" i="0" dirty="0">
                <a:solidFill>
                  <a:srgbClr val="333333"/>
                </a:solidFill>
                <a:effectLst/>
              </a:rPr>
              <a:t>    hervortritt;</a:t>
            </a:r>
          </a:p>
          <a:p>
            <a:pPr marL="0" indent="0">
              <a:buNone/>
            </a:pPr>
            <a:r>
              <a:rPr lang="de-DE" b="0" i="0" dirty="0">
                <a:solidFill>
                  <a:srgbClr val="333333"/>
                </a:solidFill>
                <a:effectLst/>
              </a:rPr>
              <a:t>4. das Amtsgericht Schöneberg in Berlin, wenn der Betroffene Deutscher ist aber in</a:t>
            </a:r>
            <a:br>
              <a:rPr lang="de-DE" b="0" i="0" dirty="0">
                <a:solidFill>
                  <a:srgbClr val="333333"/>
                </a:solidFill>
                <a:effectLst/>
              </a:rPr>
            </a:br>
            <a:r>
              <a:rPr lang="de-DE" b="0" i="0" dirty="0">
                <a:solidFill>
                  <a:srgbClr val="333333"/>
                </a:solidFill>
                <a:effectLst/>
              </a:rPr>
              <a:t>    Deutschland nicht seinen gewöhnlichen Aufenthalt hat.</a:t>
            </a:r>
          </a:p>
          <a:p>
            <a:pPr marL="0" indent="0">
              <a:buNone/>
            </a:pPr>
            <a:br>
              <a:rPr lang="de-DE" b="0" i="0" dirty="0">
                <a:solidFill>
                  <a:srgbClr val="333333"/>
                </a:solidFill>
                <a:effectLst/>
              </a:rPr>
            </a:br>
            <a:r>
              <a:rPr lang="de-DE" b="0" i="0" dirty="0">
                <a:solidFill>
                  <a:srgbClr val="333333"/>
                </a:solidFill>
                <a:effectLst/>
              </a:rPr>
              <a:t>Die </a:t>
            </a:r>
            <a:r>
              <a:rPr lang="de-DE" b="1" i="0" dirty="0">
                <a:solidFill>
                  <a:srgbClr val="333333"/>
                </a:solidFill>
                <a:effectLst/>
              </a:rPr>
              <a:t>sachliche Zuständigkeit </a:t>
            </a:r>
            <a:r>
              <a:rPr lang="de-DE" b="0" i="0" dirty="0">
                <a:solidFill>
                  <a:srgbClr val="333333"/>
                </a:solidFill>
                <a:effectLst/>
              </a:rPr>
              <a:t>liegt beim Amtsgericht / dem Betreuungsgericht</a:t>
            </a:r>
            <a:endParaRPr lang="de-DE" dirty="0">
              <a:solidFill>
                <a:srgbClr val="333333"/>
              </a:solidFill>
            </a:endParaRPr>
          </a:p>
          <a:p>
            <a:pPr marL="0" indent="0">
              <a:buNone/>
            </a:pPr>
            <a:endParaRPr lang="de-DE" dirty="0"/>
          </a:p>
        </p:txBody>
      </p:sp>
    </p:spTree>
    <p:extLst>
      <p:ext uri="{BB962C8B-B14F-4D97-AF65-F5344CB8AC3E}">
        <p14:creationId xmlns:p14="http://schemas.microsoft.com/office/powerpoint/2010/main" val="5611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wipe(down)">
                                      <p:cBhvr>
                                        <p:cTn id="48" dur="580">
                                          <p:stCondLst>
                                            <p:cond delay="0"/>
                                          </p:stCondLst>
                                        </p:cTn>
                                        <p:tgtEl>
                                          <p:spTgt spid="4">
                                            <p:txEl>
                                              <p:pRg st="8" end="8"/>
                                            </p:txEl>
                                          </p:spTgt>
                                        </p:tgtEl>
                                      </p:cBhvr>
                                    </p:animEffect>
                                    <p:anim calcmode="lin" valueType="num">
                                      <p:cBhvr>
                                        <p:cTn id="49"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8" end="8"/>
                                            </p:txEl>
                                          </p:spTgt>
                                        </p:tgtEl>
                                      </p:cBhvr>
                                      <p:to x="100000" y="60000"/>
                                    </p:animScale>
                                    <p:animScale>
                                      <p:cBhvr>
                                        <p:cTn id="55" dur="166" decel="50000">
                                          <p:stCondLst>
                                            <p:cond delay="676"/>
                                          </p:stCondLst>
                                        </p:cTn>
                                        <p:tgtEl>
                                          <p:spTgt spid="4">
                                            <p:txEl>
                                              <p:pRg st="8" end="8"/>
                                            </p:txEl>
                                          </p:spTgt>
                                        </p:tgtEl>
                                      </p:cBhvr>
                                      <p:to x="100000" y="100000"/>
                                    </p:animScale>
                                    <p:animScale>
                                      <p:cBhvr>
                                        <p:cTn id="56" dur="26">
                                          <p:stCondLst>
                                            <p:cond delay="1312"/>
                                          </p:stCondLst>
                                        </p:cTn>
                                        <p:tgtEl>
                                          <p:spTgt spid="4">
                                            <p:txEl>
                                              <p:pRg st="8" end="8"/>
                                            </p:txEl>
                                          </p:spTgt>
                                        </p:tgtEl>
                                      </p:cBhvr>
                                      <p:to x="100000" y="80000"/>
                                    </p:animScale>
                                    <p:animScale>
                                      <p:cBhvr>
                                        <p:cTn id="57" dur="166" decel="50000">
                                          <p:stCondLst>
                                            <p:cond delay="1338"/>
                                          </p:stCondLst>
                                        </p:cTn>
                                        <p:tgtEl>
                                          <p:spTgt spid="4">
                                            <p:txEl>
                                              <p:pRg st="8" end="8"/>
                                            </p:txEl>
                                          </p:spTgt>
                                        </p:tgtEl>
                                      </p:cBhvr>
                                      <p:to x="100000" y="100000"/>
                                    </p:animScale>
                                    <p:animScale>
                                      <p:cBhvr>
                                        <p:cTn id="58" dur="26">
                                          <p:stCondLst>
                                            <p:cond delay="1642"/>
                                          </p:stCondLst>
                                        </p:cTn>
                                        <p:tgtEl>
                                          <p:spTgt spid="4">
                                            <p:txEl>
                                              <p:pRg st="8" end="8"/>
                                            </p:txEl>
                                          </p:spTgt>
                                        </p:tgtEl>
                                      </p:cBhvr>
                                      <p:to x="100000" y="90000"/>
                                    </p:animScale>
                                    <p:animScale>
                                      <p:cBhvr>
                                        <p:cTn id="59" dur="166" decel="50000">
                                          <p:stCondLst>
                                            <p:cond delay="1668"/>
                                          </p:stCondLst>
                                        </p:cTn>
                                        <p:tgtEl>
                                          <p:spTgt spid="4">
                                            <p:txEl>
                                              <p:pRg st="8" end="8"/>
                                            </p:txEl>
                                          </p:spTgt>
                                        </p:tgtEl>
                                      </p:cBhvr>
                                      <p:to x="100000" y="100000"/>
                                    </p:animScale>
                                    <p:animScale>
                                      <p:cBhvr>
                                        <p:cTn id="60" dur="26">
                                          <p:stCondLst>
                                            <p:cond delay="1808"/>
                                          </p:stCondLst>
                                        </p:cTn>
                                        <p:tgtEl>
                                          <p:spTgt spid="4">
                                            <p:txEl>
                                              <p:pRg st="8" end="8"/>
                                            </p:txEl>
                                          </p:spTgt>
                                        </p:tgtEl>
                                      </p:cBhvr>
                                      <p:to x="100000" y="95000"/>
                                    </p:animScale>
                                    <p:animScale>
                                      <p:cBhvr>
                                        <p:cTn id="61" dur="166" decel="50000">
                                          <p:stCondLst>
                                            <p:cond delay="1834"/>
                                          </p:stCondLst>
                                        </p:cTn>
                                        <p:tgtEl>
                                          <p:spTgt spid="4">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E7229-355A-422B-8BAA-95F90B0BF285}"/>
              </a:ext>
            </a:extLst>
          </p:cNvPr>
          <p:cNvSpPr>
            <a:spLocks noGrp="1"/>
          </p:cNvSpPr>
          <p:nvPr>
            <p:ph idx="1"/>
          </p:nvPr>
        </p:nvSpPr>
        <p:spPr>
          <a:xfrm>
            <a:off x="838200" y="304800"/>
            <a:ext cx="10515600" cy="5872163"/>
          </a:xfrm>
        </p:spPr>
        <p:txBody>
          <a:bodyPr/>
          <a:lstStyle/>
          <a:p>
            <a:pPr marL="0" indent="0">
              <a:buNone/>
            </a:pPr>
            <a:r>
              <a:rPr lang="de-DE" b="1" dirty="0"/>
              <a:t>§ 319 </a:t>
            </a:r>
            <a:r>
              <a:rPr lang="de-DE" b="1" dirty="0" err="1"/>
              <a:t>FamFG</a:t>
            </a:r>
            <a:r>
              <a:rPr lang="de-DE" b="1" dirty="0"/>
              <a:t> / Anhörung des Betroffenen</a:t>
            </a:r>
            <a:br>
              <a:rPr lang="de-DE" b="1" dirty="0"/>
            </a:br>
            <a:r>
              <a:rPr lang="de-DE" b="1" dirty="0"/>
              <a:t>§ 34 </a:t>
            </a:r>
            <a:r>
              <a:rPr lang="de-DE" b="1" dirty="0" err="1"/>
              <a:t>FamFG</a:t>
            </a:r>
            <a:r>
              <a:rPr lang="de-DE" b="1" dirty="0"/>
              <a:t> /persönliche Anhörung</a:t>
            </a:r>
            <a:br>
              <a:rPr lang="de-DE" dirty="0"/>
            </a:br>
            <a:endParaRPr lang="de-DE" dirty="0"/>
          </a:p>
          <a:p>
            <a:pPr marL="0" indent="0">
              <a:buNone/>
            </a:pPr>
            <a:br>
              <a:rPr lang="de-DE" dirty="0"/>
            </a:br>
            <a:br>
              <a:rPr lang="de-DE" dirty="0"/>
            </a:br>
            <a:r>
              <a:rPr lang="de-DE" dirty="0"/>
              <a:t>hier nach ist des Gericht verpflichtet eine persönliche Anhörung vorzunehmen, allerdings kann auch das </a:t>
            </a:r>
            <a:r>
              <a:rPr lang="de-DE" b="1" dirty="0"/>
              <a:t>Einholen eines Gutachtens gem.  § 321 </a:t>
            </a:r>
            <a:r>
              <a:rPr lang="de-DE" b="1" dirty="0" err="1"/>
              <a:t>FamFG</a:t>
            </a:r>
            <a:r>
              <a:rPr lang="de-DE" b="1" dirty="0"/>
              <a:t> </a:t>
            </a:r>
            <a:r>
              <a:rPr lang="de-DE" dirty="0"/>
              <a:t>ausreichen um eine Entscheidung zu treffen (allerdings nur wenn eine persönliche Anhörung erhebliche gesundheitliche Nachteile des Betroffenen mit sich bringen)</a:t>
            </a:r>
            <a:br>
              <a:rPr lang="de-DE" dirty="0"/>
            </a:br>
            <a:br>
              <a:rPr lang="de-DE" dirty="0"/>
            </a:br>
            <a:br>
              <a:rPr lang="de-DE" dirty="0"/>
            </a:br>
            <a:br>
              <a:rPr lang="de-DE" dirty="0"/>
            </a:br>
            <a:endParaRPr lang="de-DE" dirty="0"/>
          </a:p>
        </p:txBody>
      </p:sp>
    </p:spTree>
    <p:extLst>
      <p:ext uri="{BB962C8B-B14F-4D97-AF65-F5344CB8AC3E}">
        <p14:creationId xmlns:p14="http://schemas.microsoft.com/office/powerpoint/2010/main" val="19147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BACBAC-8196-4327-AADE-FC7BD826C8D0}"/>
              </a:ext>
            </a:extLst>
          </p:cNvPr>
          <p:cNvSpPr>
            <a:spLocks noGrp="1"/>
          </p:cNvSpPr>
          <p:nvPr>
            <p:ph idx="1"/>
          </p:nvPr>
        </p:nvSpPr>
        <p:spPr>
          <a:xfrm>
            <a:off x="838200" y="437322"/>
            <a:ext cx="10515600" cy="5739641"/>
          </a:xfrm>
        </p:spPr>
        <p:txBody>
          <a:bodyPr>
            <a:normAutofit/>
          </a:bodyPr>
          <a:lstStyle/>
          <a:p>
            <a:pPr marL="0" indent="0">
              <a:buNone/>
            </a:pPr>
            <a:r>
              <a:rPr lang="de-DE" sz="2800" b="1" i="0" dirty="0">
                <a:solidFill>
                  <a:srgbClr val="333333"/>
                </a:solidFill>
                <a:effectLst/>
              </a:rPr>
              <a:t>§ 321 </a:t>
            </a:r>
            <a:r>
              <a:rPr lang="de-DE" sz="2800" b="1" i="0" dirty="0" err="1">
                <a:solidFill>
                  <a:srgbClr val="333333"/>
                </a:solidFill>
                <a:effectLst/>
              </a:rPr>
              <a:t>FamFG</a:t>
            </a:r>
            <a:r>
              <a:rPr lang="de-DE" sz="2800" b="1" i="0" dirty="0">
                <a:solidFill>
                  <a:srgbClr val="333333"/>
                </a:solidFill>
                <a:effectLst/>
              </a:rPr>
              <a:t> Einholung eines Gutachtens </a:t>
            </a:r>
            <a:r>
              <a:rPr lang="de-DE" sz="1400" b="1" i="1" dirty="0">
                <a:solidFill>
                  <a:schemeClr val="accent6"/>
                </a:solidFill>
                <a:effectLst/>
                <a:latin typeface="Bradley Hand ITC" panose="03070402050302030203" pitchFamily="66" charset="0"/>
              </a:rPr>
              <a:t>(lesen)</a:t>
            </a:r>
            <a:br>
              <a:rPr lang="de-DE" sz="1400" b="1" i="1" dirty="0">
                <a:solidFill>
                  <a:srgbClr val="333333"/>
                </a:solidFill>
                <a:effectLst/>
              </a:rPr>
            </a:br>
            <a:endParaRPr lang="de-DE" sz="1400" b="1" i="1" dirty="0">
              <a:solidFill>
                <a:srgbClr val="333333"/>
              </a:solidFill>
              <a:effectLst/>
            </a:endParaRPr>
          </a:p>
          <a:p>
            <a:pPr algn="l"/>
            <a:r>
              <a:rPr lang="de-DE" b="0" i="0" dirty="0">
                <a:solidFill>
                  <a:srgbClr val="333333"/>
                </a:solidFill>
                <a:effectLst/>
              </a:rPr>
              <a:t>(1) 1Vor einer Unterbringungsmaßnahme hat eine förmliche Beweisaufnahme durch Einholung eines Gutachtens über die Notwendigkeit der Maßnahme stattzufinden. 2Der Sachverständige hat den Betroffenen vor der Erstattung des Gutachtens persönlich zu untersuchen oder zu befragen. 3Das Gutachten soll sich auch auf die voraussichtliche Dauer der Unterbringungsmaßnahme erstrecken. 4Der Sachverständige soll Arzt für Psychiatrie sein; er muss Arzt mit Erfahrung auf dem Gebiet der Psychiatrie sein. 5Bei der Genehmigung einer Einwilligung in eine ärztliche Zwangsmaßnahme oder bei deren Anordnung soll der Sachverständige nicht der zwangsbehandelnde Arzt sein.</a:t>
            </a:r>
          </a:p>
          <a:p>
            <a:pPr algn="l"/>
            <a:r>
              <a:rPr lang="de-DE" b="0" i="0" dirty="0">
                <a:solidFill>
                  <a:srgbClr val="333333"/>
                </a:solidFill>
                <a:effectLst/>
              </a:rPr>
              <a:t>(2) Für eine freiheitsentziehende Maßnahme nach § </a:t>
            </a:r>
            <a:r>
              <a:rPr lang="de-DE" b="0" i="0" u="none" strike="noStrike" dirty="0">
                <a:effectLst/>
              </a:rPr>
              <a:t>312</a:t>
            </a:r>
            <a:r>
              <a:rPr lang="de-DE" b="0" i="0" dirty="0">
                <a:solidFill>
                  <a:srgbClr val="333333"/>
                </a:solidFill>
                <a:effectLst/>
              </a:rPr>
              <a:t> Nummer 2 oder 4</a:t>
            </a:r>
            <a:br>
              <a:rPr lang="de-DE" b="0" i="0" dirty="0">
                <a:solidFill>
                  <a:srgbClr val="333333"/>
                </a:solidFill>
                <a:effectLst/>
              </a:rPr>
            </a:br>
            <a:r>
              <a:rPr lang="de-DE" b="0" i="0" dirty="0" err="1">
                <a:solidFill>
                  <a:srgbClr val="333333"/>
                </a:solidFill>
                <a:effectLst/>
              </a:rPr>
              <a:t>FamFG</a:t>
            </a:r>
            <a:r>
              <a:rPr lang="de-DE" b="0" i="0" dirty="0">
                <a:solidFill>
                  <a:srgbClr val="333333"/>
                </a:solidFill>
                <a:effectLst/>
              </a:rPr>
              <a:t> genügt ein ärztliches Zeugnis</a:t>
            </a:r>
          </a:p>
          <a:p>
            <a:pPr marL="0" indent="0">
              <a:buNone/>
            </a:pPr>
            <a:endParaRPr lang="de-DE" dirty="0"/>
          </a:p>
        </p:txBody>
      </p:sp>
    </p:spTree>
    <p:extLst>
      <p:ext uri="{BB962C8B-B14F-4D97-AF65-F5344CB8AC3E}">
        <p14:creationId xmlns:p14="http://schemas.microsoft.com/office/powerpoint/2010/main" val="32459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EBA9AFB-8413-4E81-9FF3-C4D79583976B}"/>
              </a:ext>
            </a:extLst>
          </p:cNvPr>
          <p:cNvSpPr>
            <a:spLocks noGrp="1"/>
          </p:cNvSpPr>
          <p:nvPr>
            <p:ph idx="1"/>
          </p:nvPr>
        </p:nvSpPr>
        <p:spPr>
          <a:xfrm>
            <a:off x="838200" y="437322"/>
            <a:ext cx="10515600" cy="5713137"/>
          </a:xfrm>
        </p:spPr>
        <p:txBody>
          <a:bodyPr/>
          <a:lstStyle/>
          <a:p>
            <a:pPr marL="0" indent="0">
              <a:buNone/>
            </a:pPr>
            <a:r>
              <a:rPr lang="de-DE" dirty="0"/>
              <a:t>Der durch das Gericht beauftrage Sachverständige  wird gemäß JVEG</a:t>
            </a:r>
            <a:br>
              <a:rPr lang="de-DE" dirty="0"/>
            </a:br>
            <a:r>
              <a:rPr lang="de-DE" dirty="0"/>
              <a:t>entschädigt für die Erstellung des Unterbringungsgutachten.</a:t>
            </a:r>
            <a:br>
              <a:rPr lang="de-DE" dirty="0"/>
            </a:br>
            <a:br>
              <a:rPr lang="de-DE" dirty="0"/>
            </a:br>
            <a:r>
              <a:rPr lang="de-DE" i="1" dirty="0"/>
              <a:t>Der derzeitige Stundensatz für die Erstellung des Gutachtens liegt bei 120,-EUR</a:t>
            </a:r>
            <a:br>
              <a:rPr lang="de-DE" i="1" dirty="0"/>
            </a:br>
            <a:r>
              <a:rPr lang="de-DE" i="1" dirty="0"/>
              <a:t>+ Schreibauslagen, einer Pauschale von15,-EUR für Porto und Telefon, evtl. Kopierkosten und Fahrkosten.</a:t>
            </a:r>
            <a:br>
              <a:rPr lang="de-DE" dirty="0"/>
            </a:br>
            <a:br>
              <a:rPr lang="de-DE" dirty="0"/>
            </a:br>
            <a:endParaRPr lang="de-DE" dirty="0"/>
          </a:p>
        </p:txBody>
      </p:sp>
    </p:spTree>
    <p:extLst>
      <p:ext uri="{BB962C8B-B14F-4D97-AF65-F5344CB8AC3E}">
        <p14:creationId xmlns:p14="http://schemas.microsoft.com/office/powerpoint/2010/main" val="38696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4DE7E9-9166-4EB5-B02B-29BBA1E6270B}"/>
              </a:ext>
            </a:extLst>
          </p:cNvPr>
          <p:cNvSpPr>
            <a:spLocks noGrp="1"/>
          </p:cNvSpPr>
          <p:nvPr>
            <p:ph idx="1"/>
          </p:nvPr>
        </p:nvSpPr>
        <p:spPr>
          <a:xfrm>
            <a:off x="838200" y="265043"/>
            <a:ext cx="10515600" cy="6361044"/>
          </a:xfrm>
        </p:spPr>
        <p:txBody>
          <a:bodyPr>
            <a:normAutofit fontScale="92500" lnSpcReduction="10000"/>
          </a:bodyPr>
          <a:lstStyle/>
          <a:p>
            <a:pPr marL="0" indent="0">
              <a:buNone/>
            </a:pPr>
            <a:br>
              <a:rPr lang="de-DE" b="1" i="0" dirty="0">
                <a:solidFill>
                  <a:srgbClr val="333333"/>
                </a:solidFill>
                <a:effectLst/>
              </a:rPr>
            </a:br>
            <a:br>
              <a:rPr lang="de-DE" b="1" i="0" dirty="0">
                <a:solidFill>
                  <a:srgbClr val="333333"/>
                </a:solidFill>
                <a:effectLst/>
              </a:rPr>
            </a:br>
            <a:r>
              <a:rPr lang="de-DE" sz="3000" b="1" i="0" dirty="0">
                <a:solidFill>
                  <a:srgbClr val="333333"/>
                </a:solidFill>
                <a:effectLst/>
              </a:rPr>
              <a:t>§ 317 Verfahrenspfleger</a:t>
            </a:r>
          </a:p>
          <a:p>
            <a:pPr marL="0" indent="0">
              <a:buNone/>
            </a:pPr>
            <a:br>
              <a:rPr lang="de-DE" dirty="0"/>
            </a:br>
            <a:r>
              <a:rPr lang="de-DE" b="0" i="0" dirty="0">
                <a:solidFill>
                  <a:srgbClr val="333333"/>
                </a:solidFill>
                <a:effectLst/>
              </a:rPr>
              <a:t>(1) 1Das Gericht hat dem Betroffenen einen Verfahrenspfleger zu bestellen, wenn dies zur Wahrnehmung der Interessen des Betroffenen erforderlich ist. 2Die Bestellung ist insbesondere erforderlich, wenn von einer Anhörung des Betroffenen abgesehen werden soll. 3Bei der Genehmigung einer Einwilligung in eine ärztliche Zwangsmaßnahme oder deren Anordnung ist die Bestellung eines Verfahrenspflegers stets erforderlich</a:t>
            </a:r>
          </a:p>
          <a:p>
            <a:pPr marL="0" indent="0">
              <a:buNone/>
            </a:pPr>
            <a:br>
              <a:rPr lang="de-DE" b="0" i="0" dirty="0">
                <a:solidFill>
                  <a:srgbClr val="333333"/>
                </a:solidFill>
                <a:effectLst/>
              </a:rPr>
            </a:br>
            <a:r>
              <a:rPr lang="de-DE" b="0" i="0" dirty="0">
                <a:solidFill>
                  <a:srgbClr val="333333"/>
                </a:solidFill>
                <a:effectLst/>
              </a:rPr>
              <a:t>gem</a:t>
            </a:r>
            <a:r>
              <a:rPr lang="de-DE" dirty="0">
                <a:solidFill>
                  <a:srgbClr val="333333"/>
                </a:solidFill>
              </a:rPr>
              <a:t>. §§ 318, 277 </a:t>
            </a:r>
            <a:r>
              <a:rPr lang="de-DE" dirty="0" err="1">
                <a:solidFill>
                  <a:srgbClr val="333333"/>
                </a:solidFill>
              </a:rPr>
              <a:t>FamFG</a:t>
            </a:r>
            <a:r>
              <a:rPr lang="de-DE" dirty="0">
                <a:solidFill>
                  <a:srgbClr val="333333"/>
                </a:solidFill>
              </a:rPr>
              <a:t> regeln die Vergütung des Verfahrenspflegers,</a:t>
            </a:r>
          </a:p>
          <a:p>
            <a:pPr marL="0" indent="0">
              <a:buNone/>
            </a:pPr>
            <a:br>
              <a:rPr lang="de-DE" dirty="0">
                <a:solidFill>
                  <a:srgbClr val="333333"/>
                </a:solidFill>
              </a:rPr>
            </a:br>
            <a:br>
              <a:rPr lang="de-DE" dirty="0">
                <a:solidFill>
                  <a:srgbClr val="333333"/>
                </a:solidFill>
              </a:rPr>
            </a:br>
            <a:r>
              <a:rPr lang="de-DE" b="1" dirty="0">
                <a:solidFill>
                  <a:srgbClr val="333333"/>
                </a:solidFill>
              </a:rPr>
              <a:t>§ 277 </a:t>
            </a:r>
            <a:r>
              <a:rPr lang="de-DE" b="1" dirty="0" err="1">
                <a:solidFill>
                  <a:srgbClr val="333333"/>
                </a:solidFill>
              </a:rPr>
              <a:t>FamFG</a:t>
            </a:r>
            <a:br>
              <a:rPr lang="de-DE" dirty="0">
                <a:solidFill>
                  <a:srgbClr val="333333"/>
                </a:solidFill>
              </a:rPr>
            </a:br>
            <a:r>
              <a:rPr lang="de-DE" dirty="0">
                <a:solidFill>
                  <a:srgbClr val="333333"/>
                </a:solidFill>
              </a:rPr>
              <a:t>(</a:t>
            </a:r>
            <a:r>
              <a:rPr lang="de-DE" b="0" i="0" dirty="0">
                <a:solidFill>
                  <a:srgbClr val="333333"/>
                </a:solidFill>
                <a:effectLst/>
              </a:rPr>
              <a:t>1) Der Verfahrenspfleger erhält Ersatz seiner Aufwendungen nach § </a:t>
            </a:r>
            <a:r>
              <a:rPr lang="de-DE" b="0" i="0" u="none" strike="noStrike" dirty="0">
                <a:effectLst/>
              </a:rPr>
              <a:t>1835</a:t>
            </a:r>
            <a:r>
              <a:rPr lang="de-DE" b="0" i="0" dirty="0">
                <a:solidFill>
                  <a:srgbClr val="333333"/>
                </a:solidFill>
                <a:effectLst/>
              </a:rPr>
              <a:t>Abs. 1 bis 2 des Bürgerlichen Gesetzbuchs. 2Vorschuss kann nicht verlangt werden. 3Eine Behörde oder ein Verein erhält als Verfahrenspfleger keinen Aufwendungsersatz.</a:t>
            </a:r>
            <a:br>
              <a:rPr lang="de-DE" b="0" i="0" dirty="0">
                <a:solidFill>
                  <a:srgbClr val="333333"/>
                </a:solidFill>
                <a:effectLst/>
              </a:rPr>
            </a:br>
            <a:br>
              <a:rPr lang="de-DE" b="0" i="0" dirty="0">
                <a:solidFill>
                  <a:srgbClr val="333333"/>
                </a:solidFill>
                <a:effectLst/>
              </a:rPr>
            </a:br>
            <a:r>
              <a:rPr lang="de-DE" b="0" i="0">
                <a:solidFill>
                  <a:srgbClr val="333333"/>
                </a:solidFill>
                <a:effectLst/>
              </a:rPr>
              <a:t>(4)</a:t>
            </a:r>
            <a:r>
              <a:rPr lang="de-DE" b="0" i="0" dirty="0">
                <a:solidFill>
                  <a:srgbClr val="333333"/>
                </a:solidFill>
                <a:effectLst/>
              </a:rPr>
              <a:t> 1Der Aufwendungsersatz und die Vergütung des Verfahrenspflegers sind stets aus der Staatskasse zu zahlen.</a:t>
            </a:r>
            <a:br>
              <a:rPr lang="de-DE" dirty="0">
                <a:solidFill>
                  <a:srgbClr val="333333"/>
                </a:solidFill>
              </a:rPr>
            </a:br>
            <a:endParaRPr lang="de-DE" dirty="0"/>
          </a:p>
        </p:txBody>
      </p:sp>
    </p:spTree>
    <p:extLst>
      <p:ext uri="{BB962C8B-B14F-4D97-AF65-F5344CB8AC3E}">
        <p14:creationId xmlns:p14="http://schemas.microsoft.com/office/powerpoint/2010/main" val="33505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634F09D-C9F3-4924-82E0-AB4BD8003E27}"/>
              </a:ext>
            </a:extLst>
          </p:cNvPr>
          <p:cNvSpPr>
            <a:spLocks noGrp="1"/>
          </p:cNvSpPr>
          <p:nvPr>
            <p:ph idx="1"/>
          </p:nvPr>
        </p:nvSpPr>
        <p:spPr>
          <a:xfrm>
            <a:off x="838200" y="437322"/>
            <a:ext cx="10515600" cy="5739641"/>
          </a:xfrm>
        </p:spPr>
        <p:txBody>
          <a:bodyPr>
            <a:normAutofit lnSpcReduction="10000"/>
          </a:bodyPr>
          <a:lstStyle/>
          <a:p>
            <a:pPr marL="0" indent="0">
              <a:buNone/>
            </a:pPr>
            <a:r>
              <a:rPr lang="de-DE" sz="2800" b="1" dirty="0"/>
              <a:t>§ 315 </a:t>
            </a:r>
            <a:r>
              <a:rPr lang="de-DE" sz="2800" b="1" dirty="0" err="1"/>
              <a:t>FamFG</a:t>
            </a:r>
            <a:r>
              <a:rPr lang="de-DE" sz="2800" b="1" dirty="0"/>
              <a:t> / Beteiligte im Unterbringungsverfahren</a:t>
            </a:r>
            <a:endParaRPr lang="de-DE" dirty="0"/>
          </a:p>
          <a:p>
            <a:pPr marL="0" indent="0">
              <a:buNone/>
            </a:pPr>
            <a:br>
              <a:rPr lang="de-DE" dirty="0"/>
            </a:br>
            <a:r>
              <a:rPr lang="de-DE" dirty="0"/>
              <a:t>Betroffener</a:t>
            </a:r>
          </a:p>
          <a:p>
            <a:pPr marL="0" indent="0">
              <a:buNone/>
            </a:pPr>
            <a:br>
              <a:rPr lang="de-DE" dirty="0"/>
            </a:br>
            <a:r>
              <a:rPr lang="de-DE" dirty="0"/>
              <a:t>Betreuer / Bevollmächtigter</a:t>
            </a:r>
          </a:p>
          <a:p>
            <a:pPr marL="0" indent="0">
              <a:buNone/>
            </a:pPr>
            <a:br>
              <a:rPr lang="de-DE" dirty="0"/>
            </a:br>
            <a:r>
              <a:rPr lang="de-DE" dirty="0"/>
              <a:t>ggf. der hinzugezogene Verfahrenspfleger</a:t>
            </a:r>
          </a:p>
          <a:p>
            <a:pPr marL="0" indent="0">
              <a:buNone/>
            </a:pPr>
            <a:endParaRPr lang="de-DE" dirty="0"/>
          </a:p>
          <a:p>
            <a:pPr marL="0" indent="0">
              <a:buNone/>
            </a:pPr>
            <a:r>
              <a:rPr lang="de-DE" dirty="0"/>
              <a:t>die zuständige Betreuungsbehörde</a:t>
            </a:r>
            <a:br>
              <a:rPr lang="de-DE" dirty="0"/>
            </a:br>
            <a:endParaRPr lang="de-DE" dirty="0"/>
          </a:p>
          <a:p>
            <a:pPr marL="0" indent="0">
              <a:buNone/>
            </a:pPr>
            <a:br>
              <a:rPr lang="de-DE" dirty="0"/>
            </a:br>
            <a:r>
              <a:rPr lang="de-DE" i="1" dirty="0"/>
              <a:t>im Interesse der Betroffenen </a:t>
            </a:r>
            <a:r>
              <a:rPr lang="de-DE" i="1" u="sng" dirty="0"/>
              <a:t>können</a:t>
            </a:r>
            <a:r>
              <a:rPr lang="de-DE" i="1" dirty="0"/>
              <a:t> Ehepartner, Lebenspartner, Kinder des Betroffenen, enge vom Betroffenen benannte Vertraute , der Leiter der Einrichtung in dem der Betroffen wohnt am Verfahren beteiligt werden</a:t>
            </a:r>
            <a:br>
              <a:rPr lang="de-DE" dirty="0"/>
            </a:br>
            <a:endParaRPr lang="de-DE" dirty="0"/>
          </a:p>
        </p:txBody>
      </p:sp>
    </p:spTree>
    <p:extLst>
      <p:ext uri="{BB962C8B-B14F-4D97-AF65-F5344CB8AC3E}">
        <p14:creationId xmlns:p14="http://schemas.microsoft.com/office/powerpoint/2010/main" val="14695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7042" y="485549"/>
            <a:ext cx="9144000" cy="724366"/>
          </a:xfrm>
        </p:spPr>
        <p:txBody>
          <a:bodyPr>
            <a:normAutofit/>
          </a:bodyPr>
          <a:lstStyle/>
          <a:p>
            <a:r>
              <a:rPr lang="de-DE" sz="4000" b="1" u="sng" dirty="0">
                <a:latin typeface="+mn-lt"/>
              </a:rPr>
              <a:t>Dauer der Unterbringung</a:t>
            </a:r>
          </a:p>
        </p:txBody>
      </p:sp>
      <p:sp>
        <p:nvSpPr>
          <p:cNvPr id="3" name="Untertitel 2"/>
          <p:cNvSpPr>
            <a:spLocks noGrp="1"/>
          </p:cNvSpPr>
          <p:nvPr>
            <p:ph type="subTitle" idx="1"/>
          </p:nvPr>
        </p:nvSpPr>
        <p:spPr>
          <a:xfrm>
            <a:off x="906235" y="1469571"/>
            <a:ext cx="10850335" cy="4661808"/>
          </a:xfrm>
        </p:spPr>
        <p:txBody>
          <a:bodyPr>
            <a:noAutofit/>
          </a:bodyPr>
          <a:lstStyle/>
          <a:p>
            <a:r>
              <a:rPr lang="de-DE" sz="2000" b="1" u="sng" dirty="0"/>
              <a:t>§ 329 </a:t>
            </a:r>
            <a:r>
              <a:rPr lang="de-DE" sz="2000" b="1" u="sng" dirty="0" err="1"/>
              <a:t>FamFG</a:t>
            </a:r>
            <a:r>
              <a:rPr lang="de-DE" sz="2000" b="1" u="sng" dirty="0"/>
              <a:t> </a:t>
            </a:r>
            <a:r>
              <a:rPr lang="de-DE" sz="1600" b="1" i="1" u="sng" dirty="0">
                <a:solidFill>
                  <a:schemeClr val="accent6">
                    <a:lumMod val="75000"/>
                  </a:schemeClr>
                </a:solidFill>
                <a:latin typeface="Bradley Hand ITC" panose="03070402050302030203" pitchFamily="66" charset="0"/>
              </a:rPr>
              <a:t>(lesen)</a:t>
            </a:r>
            <a:br>
              <a:rPr lang="de-DE" sz="1600" b="1" i="1" u="sng" dirty="0">
                <a:solidFill>
                  <a:schemeClr val="accent6">
                    <a:lumMod val="75000"/>
                  </a:schemeClr>
                </a:solidFill>
                <a:latin typeface="Bradley Hand ITC" panose="03070402050302030203" pitchFamily="66" charset="0"/>
              </a:rPr>
            </a:br>
            <a:endParaRPr lang="de-DE" sz="1600" b="1" i="1" u="sng" dirty="0">
              <a:solidFill>
                <a:schemeClr val="accent6">
                  <a:lumMod val="75000"/>
                </a:schemeClr>
              </a:solidFill>
              <a:latin typeface="Bradley Hand ITC" panose="03070402050302030203" pitchFamily="66" charset="0"/>
            </a:endParaRPr>
          </a:p>
          <a:p>
            <a:pPr algn="l"/>
            <a:r>
              <a:rPr lang="de-DE" sz="2000" dirty="0"/>
              <a:t>Die Unterbringungsmaßnahme endet spätestens mit Ablauf eines Jahres, bei offensichtlich langer Unterbringungsbedürftigkeit spätestens mit Ablauf von 2 Jahren, wenn sie nicht vorher verlängert wird.</a:t>
            </a:r>
            <a:br>
              <a:rPr lang="de-DE" sz="2000" dirty="0"/>
            </a:br>
            <a:br>
              <a:rPr lang="de-DE" sz="2000" dirty="0"/>
            </a:br>
            <a:r>
              <a:rPr lang="de-DE" sz="2000" i="1" dirty="0"/>
              <a:t> (dies ist ausreichend zu begründen. Gründe können konkrete Feststellungen über die Dauer der Therapie oder noch fehlende Heilungs- und Besserungsaussichten bei anhaltender Eigengefährdung sein)</a:t>
            </a:r>
          </a:p>
          <a:p>
            <a:pPr algn="l"/>
            <a:r>
              <a:rPr lang="de-DE" sz="2000" dirty="0"/>
              <a:t>Bei Unterbringungen mit einer Gesamtdauer von mehr als 4 Jahren soll das Gericht keinen Sachverständigen bestellen, der den Betroffenen bisher behandelt hat oder in der gleichen Einrichtung tätig ist, in der der Betroffene untergebracht ist.</a:t>
            </a:r>
          </a:p>
        </p:txBody>
      </p:sp>
    </p:spTree>
    <p:extLst>
      <p:ext uri="{BB962C8B-B14F-4D97-AF65-F5344CB8AC3E}">
        <p14:creationId xmlns:p14="http://schemas.microsoft.com/office/powerpoint/2010/main" val="42070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59170" y="2177684"/>
            <a:ext cx="9144000" cy="1655762"/>
          </a:xfrm>
        </p:spPr>
        <p:txBody>
          <a:bodyPr/>
          <a:lstStyle/>
          <a:p>
            <a:r>
              <a:rPr lang="de-DE" sz="2800" b="1" i="1" dirty="0"/>
              <a:t>Zur Erinnerung! Das bürgerliche Gesetzbuch ist unterteilt </a:t>
            </a:r>
            <a:br>
              <a:rPr lang="de-DE" sz="2800" b="1" i="1" dirty="0"/>
            </a:br>
            <a:r>
              <a:rPr lang="de-DE" sz="2800" b="1" i="1" dirty="0"/>
              <a:t>in 5 Bücher!</a:t>
            </a:r>
          </a:p>
          <a:p>
            <a:endParaRPr lang="de-DE" dirty="0"/>
          </a:p>
          <a:p>
            <a:endParaRPr lang="de-DE" dirty="0"/>
          </a:p>
          <a:p>
            <a:endParaRPr lang="de-DE" dirty="0"/>
          </a:p>
        </p:txBody>
      </p:sp>
    </p:spTree>
    <p:extLst>
      <p:ext uri="{BB962C8B-B14F-4D97-AF65-F5344CB8AC3E}">
        <p14:creationId xmlns:p14="http://schemas.microsoft.com/office/powerpoint/2010/main" val="40368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1E5FCF-922E-4BC5-AD5F-DD3D7AF95EBC}"/>
              </a:ext>
            </a:extLst>
          </p:cNvPr>
          <p:cNvSpPr>
            <a:spLocks noGrp="1"/>
          </p:cNvSpPr>
          <p:nvPr>
            <p:ph idx="1"/>
          </p:nvPr>
        </p:nvSpPr>
        <p:spPr>
          <a:xfrm>
            <a:off x="838200" y="371061"/>
            <a:ext cx="10515600" cy="5805902"/>
          </a:xfrm>
        </p:spPr>
        <p:txBody>
          <a:bodyPr/>
          <a:lstStyle/>
          <a:p>
            <a:pPr marL="0" indent="0">
              <a:buNone/>
            </a:pPr>
            <a:r>
              <a:rPr lang="de-DE" sz="2800" b="1" dirty="0"/>
              <a:t>§ 331 </a:t>
            </a:r>
            <a:r>
              <a:rPr lang="de-DE" sz="2800" b="1" dirty="0" err="1"/>
              <a:t>FamFG</a:t>
            </a:r>
            <a:r>
              <a:rPr lang="de-DE" sz="2800" b="1" dirty="0"/>
              <a:t> / vorläufige Unterbringung im Wege der </a:t>
            </a:r>
            <a:r>
              <a:rPr lang="de-DE" sz="2800" b="1" u="sng" dirty="0"/>
              <a:t>einstweiligen Anordnung</a:t>
            </a:r>
            <a:br>
              <a:rPr lang="de-DE" dirty="0"/>
            </a:br>
            <a:endParaRPr lang="de-DE" dirty="0"/>
          </a:p>
          <a:p>
            <a:pPr marL="0" indent="0">
              <a:buNone/>
            </a:pPr>
            <a:br>
              <a:rPr lang="de-DE" dirty="0"/>
            </a:br>
            <a:r>
              <a:rPr lang="de-DE" dirty="0"/>
              <a:t>- beim Vorliegen eines ärztl. Attestes über die Notwendigkeit der Unterbringung,</a:t>
            </a:r>
            <a:br>
              <a:rPr lang="de-DE" dirty="0"/>
            </a:br>
            <a:endParaRPr lang="de-DE" dirty="0"/>
          </a:p>
          <a:p>
            <a:pPr marL="0" indent="0">
              <a:buNone/>
            </a:pPr>
            <a:br>
              <a:rPr lang="de-DE" dirty="0"/>
            </a:br>
            <a:r>
              <a:rPr lang="de-DE" dirty="0"/>
              <a:t>- </a:t>
            </a:r>
            <a:r>
              <a:rPr lang="de-DE" u="sng" dirty="0"/>
              <a:t>dringende Gründe die ein sofortiges Handeln begründen</a:t>
            </a:r>
            <a:r>
              <a:rPr lang="de-DE" dirty="0"/>
              <a:t>, dass die</a:t>
            </a:r>
            <a:br>
              <a:rPr lang="de-DE" dirty="0"/>
            </a:br>
            <a:r>
              <a:rPr lang="de-DE" dirty="0"/>
              <a:t>  Voraussetzungen für eine Unterbringung rechtfertigen (Eigengefährdung, Suizid)</a:t>
            </a:r>
            <a:br>
              <a:rPr lang="de-DE" dirty="0"/>
            </a:br>
            <a:endParaRPr lang="de-DE" dirty="0"/>
          </a:p>
          <a:p>
            <a:pPr marL="0" indent="0">
              <a:buNone/>
            </a:pPr>
            <a:r>
              <a:rPr lang="de-DE" dirty="0"/>
              <a:t>- Wenn ein Verfahrenspfleger bestellt und angehört worden ist oder der </a:t>
            </a:r>
            <a:br>
              <a:rPr lang="de-DE" dirty="0"/>
            </a:br>
            <a:r>
              <a:rPr lang="de-DE" dirty="0"/>
              <a:t>  Betroffene persönlich angehört wurde zur Unterbringung</a:t>
            </a:r>
          </a:p>
        </p:txBody>
      </p:sp>
    </p:spTree>
    <p:extLst>
      <p:ext uri="{BB962C8B-B14F-4D97-AF65-F5344CB8AC3E}">
        <p14:creationId xmlns:p14="http://schemas.microsoft.com/office/powerpoint/2010/main" val="35689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70AE8E5-D288-4FCA-99C8-A587494CCEE1}"/>
              </a:ext>
            </a:extLst>
          </p:cNvPr>
          <p:cNvSpPr>
            <a:spLocks noGrp="1"/>
          </p:cNvSpPr>
          <p:nvPr>
            <p:ph idx="1"/>
          </p:nvPr>
        </p:nvSpPr>
        <p:spPr>
          <a:xfrm>
            <a:off x="838200" y="450574"/>
            <a:ext cx="10515600" cy="5726389"/>
          </a:xfrm>
        </p:spPr>
        <p:txBody>
          <a:bodyPr>
            <a:normAutofit/>
          </a:bodyPr>
          <a:lstStyle/>
          <a:p>
            <a:pPr marL="0" indent="0">
              <a:buNone/>
            </a:pPr>
            <a:br>
              <a:rPr lang="de-DE" sz="2800" dirty="0"/>
            </a:br>
            <a:r>
              <a:rPr lang="de-DE" sz="2800" b="1" dirty="0"/>
              <a:t>§ 333 </a:t>
            </a:r>
            <a:r>
              <a:rPr lang="de-DE" sz="2800" b="1" dirty="0" err="1"/>
              <a:t>FamFG</a:t>
            </a:r>
            <a:r>
              <a:rPr lang="de-DE" sz="2800" b="1" dirty="0"/>
              <a:t> / Dauer einer </a:t>
            </a:r>
            <a:r>
              <a:rPr lang="de-DE" sz="2800" b="1" u="sng" dirty="0"/>
              <a:t>einstweiligen Anordnung  </a:t>
            </a:r>
            <a:r>
              <a:rPr lang="de-DE" sz="2800" b="1" dirty="0"/>
              <a:t>- bei Unterbringungssachen</a:t>
            </a:r>
            <a:endParaRPr lang="de-DE" dirty="0"/>
          </a:p>
          <a:p>
            <a:pPr marL="0" indent="0">
              <a:buNone/>
            </a:pPr>
            <a:br>
              <a:rPr lang="de-DE" dirty="0"/>
            </a:br>
            <a:r>
              <a:rPr lang="de-DE" dirty="0"/>
              <a:t>- darf 6 Wochen nicht überschreiten</a:t>
            </a:r>
          </a:p>
          <a:p>
            <a:pPr marL="0" indent="0">
              <a:buNone/>
            </a:pPr>
            <a:br>
              <a:rPr lang="de-DE" dirty="0"/>
            </a:br>
            <a:r>
              <a:rPr lang="de-DE" dirty="0"/>
              <a:t>- kann verlängert werden auch mehrfach </a:t>
            </a:r>
          </a:p>
          <a:p>
            <a:pPr marL="0" indent="0">
              <a:buNone/>
            </a:pPr>
            <a:br>
              <a:rPr lang="de-DE" dirty="0"/>
            </a:br>
            <a:r>
              <a:rPr lang="de-DE" dirty="0"/>
              <a:t>- darf aber insgesamt nicht länger als 3 Monate andauern</a:t>
            </a:r>
            <a:br>
              <a:rPr lang="de-DE" dirty="0"/>
            </a:br>
            <a:endParaRPr lang="de-DE" dirty="0"/>
          </a:p>
          <a:p>
            <a:pPr marL="0" indent="0">
              <a:buNone/>
            </a:pPr>
            <a:br>
              <a:rPr lang="de-DE" dirty="0"/>
            </a:br>
            <a:r>
              <a:rPr lang="de-DE" i="1" dirty="0"/>
              <a:t>Bei ärztl. Zwangsmaßnahmen darf die </a:t>
            </a:r>
            <a:r>
              <a:rPr lang="de-DE" i="1" dirty="0" err="1"/>
              <a:t>eAO</a:t>
            </a:r>
            <a:r>
              <a:rPr lang="de-DE" i="1" dirty="0"/>
              <a:t>,  bei Vorlage einer Genehmigung oder bei der Anordnung der Zwangsmaßnahme, die Dauer von 2 Wochen nicht überschreiten und die Gesamtdauer bei mehrfacher Verlängerung darf hier nicht länger als  6 Wochen sein.</a:t>
            </a:r>
          </a:p>
        </p:txBody>
      </p:sp>
    </p:spTree>
    <p:extLst>
      <p:ext uri="{BB962C8B-B14F-4D97-AF65-F5344CB8AC3E}">
        <p14:creationId xmlns:p14="http://schemas.microsoft.com/office/powerpoint/2010/main" val="2208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9CF46-14C3-406A-90E7-FF5956FC763F}"/>
              </a:ext>
            </a:extLst>
          </p:cNvPr>
          <p:cNvSpPr>
            <a:spLocks noGrp="1"/>
          </p:cNvSpPr>
          <p:nvPr>
            <p:ph type="title"/>
          </p:nvPr>
        </p:nvSpPr>
        <p:spPr/>
        <p:txBody>
          <a:bodyPr>
            <a:normAutofit/>
          </a:bodyPr>
          <a:lstStyle/>
          <a:p>
            <a:r>
              <a:rPr lang="de-DE" dirty="0"/>
              <a:t>Bekanntgabe des Unterbringungsbeschlusses</a:t>
            </a:r>
          </a:p>
        </p:txBody>
      </p:sp>
      <p:sp>
        <p:nvSpPr>
          <p:cNvPr id="3" name="Inhaltsplatzhalter 2">
            <a:extLst>
              <a:ext uri="{FF2B5EF4-FFF2-40B4-BE49-F238E27FC236}">
                <a16:creationId xmlns:a16="http://schemas.microsoft.com/office/drawing/2014/main" id="{6AE9C339-9281-488A-8263-2EB1A4056895}"/>
              </a:ext>
            </a:extLst>
          </p:cNvPr>
          <p:cNvSpPr>
            <a:spLocks noGrp="1"/>
          </p:cNvSpPr>
          <p:nvPr>
            <p:ph idx="1"/>
          </p:nvPr>
        </p:nvSpPr>
        <p:spPr>
          <a:xfrm>
            <a:off x="838200" y="1874611"/>
            <a:ext cx="10515600" cy="4351338"/>
          </a:xfrm>
        </p:spPr>
        <p:txBody>
          <a:bodyPr/>
          <a:lstStyle/>
          <a:p>
            <a:pPr marL="0" indent="0">
              <a:buNone/>
            </a:pPr>
            <a:r>
              <a:rPr lang="de-DE" dirty="0"/>
              <a:t>Der Unterbringungsbeschluss wird dem Betroffene gemäß § 325 </a:t>
            </a:r>
            <a:r>
              <a:rPr lang="de-DE" dirty="0" err="1"/>
              <a:t>FamFG</a:t>
            </a:r>
            <a:r>
              <a:rPr lang="de-DE" dirty="0"/>
              <a:t> bekannt gegeben. </a:t>
            </a:r>
            <a:r>
              <a:rPr lang="de-DE" dirty="0">
                <a:solidFill>
                  <a:srgbClr val="C00000"/>
                </a:solidFill>
              </a:rPr>
              <a:t>(ZU)</a:t>
            </a:r>
            <a:endParaRPr lang="de-DE" dirty="0"/>
          </a:p>
          <a:p>
            <a:pPr marL="0" indent="0">
              <a:buNone/>
            </a:pPr>
            <a:br>
              <a:rPr lang="de-DE" dirty="0"/>
            </a:br>
            <a:r>
              <a:rPr lang="de-DE" b="1" dirty="0"/>
              <a:t>Gem. § 324 </a:t>
            </a:r>
            <a:r>
              <a:rPr lang="de-DE" b="1" dirty="0" err="1"/>
              <a:t>FamFG</a:t>
            </a:r>
            <a:r>
              <a:rPr lang="de-DE" b="1" dirty="0"/>
              <a:t> kann das Gericht die sofortige Wirksamkeit des Beschlusses anordnen.</a:t>
            </a:r>
            <a:br>
              <a:rPr lang="de-DE" b="1" dirty="0"/>
            </a:br>
            <a:r>
              <a:rPr lang="de-DE" b="1" dirty="0"/>
              <a:t>Mit Übergabe auf der Geschäftsstelle und dessen Vermerk ist der Beschluss sofort wirksam. </a:t>
            </a:r>
            <a:endParaRPr lang="de-DE" dirty="0"/>
          </a:p>
          <a:p>
            <a:pPr marL="0" indent="0">
              <a:buNone/>
            </a:pPr>
            <a:br>
              <a:rPr lang="de-DE" dirty="0"/>
            </a:br>
            <a:r>
              <a:rPr lang="de-DE" dirty="0"/>
              <a:t>Der Beschluss wird dem Verfahrenspfleger, dem Betreuer oder Bevollmächtigten sowie ggf. Dritten (Krankenhaus) zum Vollzug bekannt gegeben bzw. mitgeteilt </a:t>
            </a:r>
            <a:endParaRPr lang="de-DE" i="1" dirty="0"/>
          </a:p>
        </p:txBody>
      </p:sp>
    </p:spTree>
    <p:extLst>
      <p:ext uri="{BB962C8B-B14F-4D97-AF65-F5344CB8AC3E}">
        <p14:creationId xmlns:p14="http://schemas.microsoft.com/office/powerpoint/2010/main" val="39785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8DD79-8C7C-4A17-A673-DA1D8D875643}"/>
              </a:ext>
            </a:extLst>
          </p:cNvPr>
          <p:cNvSpPr>
            <a:spLocks noGrp="1"/>
          </p:cNvSpPr>
          <p:nvPr>
            <p:ph type="title"/>
          </p:nvPr>
        </p:nvSpPr>
        <p:spPr/>
        <p:txBody>
          <a:bodyPr/>
          <a:lstStyle/>
          <a:p>
            <a:r>
              <a:rPr lang="de-DE" dirty="0"/>
              <a:t>Rechtsmittel im Unterbringungsverfahren</a:t>
            </a:r>
          </a:p>
        </p:txBody>
      </p:sp>
      <p:sp>
        <p:nvSpPr>
          <p:cNvPr id="3" name="Inhaltsplatzhalter 2">
            <a:extLst>
              <a:ext uri="{FF2B5EF4-FFF2-40B4-BE49-F238E27FC236}">
                <a16:creationId xmlns:a16="http://schemas.microsoft.com/office/drawing/2014/main" id="{F127C4EA-E84A-4694-A087-5CCC0E0F9AAE}"/>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de-DE" i="0" dirty="0">
                <a:solidFill>
                  <a:srgbClr val="333333"/>
                </a:solidFill>
                <a:effectLst/>
              </a:rPr>
              <a:t>§ 336 </a:t>
            </a:r>
            <a:r>
              <a:rPr lang="de-DE" i="0" dirty="0" err="1">
                <a:solidFill>
                  <a:srgbClr val="333333"/>
                </a:solidFill>
                <a:effectLst/>
              </a:rPr>
              <a:t>Fam</a:t>
            </a:r>
            <a:r>
              <a:rPr lang="de-DE" dirty="0" err="1">
                <a:solidFill>
                  <a:srgbClr val="333333"/>
                </a:solidFill>
              </a:rPr>
              <a:t>FG</a:t>
            </a:r>
            <a:r>
              <a:rPr lang="de-DE" dirty="0">
                <a:solidFill>
                  <a:srgbClr val="333333"/>
                </a:solidFill>
              </a:rPr>
              <a:t> </a:t>
            </a:r>
            <a:r>
              <a:rPr lang="de-DE" i="0" dirty="0">
                <a:solidFill>
                  <a:srgbClr val="333333"/>
                </a:solidFill>
                <a:effectLst/>
              </a:rPr>
              <a:t>Einlegung der </a:t>
            </a:r>
            <a:r>
              <a:rPr lang="de-DE" i="0" u="sng" dirty="0">
                <a:solidFill>
                  <a:srgbClr val="333333"/>
                </a:solidFill>
                <a:effectLst/>
              </a:rPr>
              <a:t>Beschwerde durch den Betroffenen</a:t>
            </a:r>
            <a:r>
              <a:rPr lang="de-DE" i="0" dirty="0">
                <a:solidFill>
                  <a:srgbClr val="333333"/>
                </a:solidFill>
                <a:effectLst/>
              </a:rPr>
              <a:t>, Adressat ist das Gericht des ersten Rechtszugs </a:t>
            </a:r>
            <a:r>
              <a:rPr lang="de-DE" i="1" dirty="0">
                <a:solidFill>
                  <a:srgbClr val="333333"/>
                </a:solidFill>
                <a:effectLst/>
              </a:rPr>
              <a:t>(AG wo der Beschluss erlassen wurde)</a:t>
            </a:r>
            <a:endParaRPr lang="de-DE" i="0" dirty="0">
              <a:solidFill>
                <a:srgbClr val="333333"/>
              </a:solidFill>
              <a:effectLst/>
            </a:endParaRPr>
          </a:p>
          <a:p>
            <a:pPr marL="0" indent="0">
              <a:buNone/>
            </a:pPr>
            <a:br>
              <a:rPr lang="de-DE" i="0" dirty="0">
                <a:effectLst/>
              </a:rPr>
            </a:br>
            <a:r>
              <a:rPr lang="de-DE" b="0" i="1" dirty="0">
                <a:effectLst/>
              </a:rPr>
              <a:t>§ 336 </a:t>
            </a:r>
            <a:r>
              <a:rPr lang="de-DE" b="0" i="1" dirty="0" err="1">
                <a:effectLst/>
              </a:rPr>
              <a:t>FamFG</a:t>
            </a:r>
            <a:r>
              <a:rPr lang="de-DE" b="0" i="1" dirty="0">
                <a:effectLst/>
              </a:rPr>
              <a:t> enthält allerdings eine Erleichterung für den untergebrachten Betroffenen. </a:t>
            </a:r>
            <a:br>
              <a:rPr lang="de-DE" b="0" i="1" dirty="0">
                <a:effectLst/>
              </a:rPr>
            </a:br>
            <a:r>
              <a:rPr lang="de-DE" b="0" i="1" dirty="0">
                <a:effectLst/>
              </a:rPr>
              <a:t>Dieser kann die Beschwerde auch bei dem Amtsgericht einlegen, in dessen Bezirk er untergebracht ist.</a:t>
            </a:r>
            <a:endParaRPr lang="de-DE" i="1" dirty="0"/>
          </a:p>
          <a:p>
            <a:pPr marL="0" indent="0">
              <a:buNone/>
            </a:pPr>
            <a:r>
              <a:rPr lang="de-DE" b="0" i="0" dirty="0">
                <a:effectLst/>
              </a:rPr>
              <a:t>Die </a:t>
            </a:r>
            <a:r>
              <a:rPr lang="de-DE" b="1" i="0" u="sng" dirty="0">
                <a:effectLst/>
              </a:rPr>
              <a:t>Beschwerdefrist beträgt einen Monat</a:t>
            </a:r>
            <a:r>
              <a:rPr lang="de-DE" b="1" i="0" dirty="0">
                <a:effectLst/>
              </a:rPr>
              <a:t>, § 63 Abs. 1 </a:t>
            </a:r>
            <a:r>
              <a:rPr lang="de-DE" b="1" i="0" dirty="0" err="1">
                <a:effectLst/>
              </a:rPr>
              <a:t>FamFG</a:t>
            </a:r>
            <a:br>
              <a:rPr lang="de-DE" b="1" i="0" dirty="0">
                <a:effectLst/>
              </a:rPr>
            </a:br>
            <a:br>
              <a:rPr lang="de-DE" b="0" i="0" dirty="0">
                <a:effectLst/>
              </a:rPr>
            </a:br>
            <a:r>
              <a:rPr lang="de-DE" b="1" i="0" dirty="0">
                <a:effectLst/>
              </a:rPr>
              <a:t>bei </a:t>
            </a:r>
            <a:r>
              <a:rPr lang="de-DE" b="1" i="0" u="sng" dirty="0">
                <a:effectLst/>
              </a:rPr>
              <a:t>einstweiligen Anordnungen zwei Wochen</a:t>
            </a:r>
            <a:r>
              <a:rPr lang="de-DE" b="1" i="0" dirty="0">
                <a:effectLst/>
              </a:rPr>
              <a:t>,  § 63 Abs. 2 Nr. 1 </a:t>
            </a:r>
            <a:r>
              <a:rPr lang="de-DE" b="1" i="0" dirty="0" err="1">
                <a:effectLst/>
              </a:rPr>
              <a:t>FamFG</a:t>
            </a:r>
            <a:br>
              <a:rPr lang="de-DE" b="1" i="0" dirty="0">
                <a:effectLst/>
              </a:rPr>
            </a:br>
            <a:br>
              <a:rPr lang="de-DE" b="0" i="0" dirty="0">
                <a:effectLst/>
              </a:rPr>
            </a:br>
            <a:r>
              <a:rPr lang="de-DE" b="0" i="0" dirty="0">
                <a:effectLst/>
              </a:rPr>
              <a:t>Die Frist beginnt nach schriftlicher Bekanntgabe an den Beteiligten.</a:t>
            </a:r>
          </a:p>
          <a:p>
            <a:pPr marL="0" indent="0">
              <a:buNone/>
            </a:pPr>
            <a:br>
              <a:rPr lang="de-DE" b="0" i="0" dirty="0">
                <a:effectLst/>
              </a:rPr>
            </a:br>
            <a:r>
              <a:rPr lang="de-DE" b="0" i="0" dirty="0">
                <a:solidFill>
                  <a:schemeClr val="accent6">
                    <a:lumMod val="50000"/>
                  </a:schemeClr>
                </a:solidFill>
                <a:effectLst/>
              </a:rPr>
              <a:t>Beschwerdeberechtigt sind alle Beteiligten, die durch die </a:t>
            </a:r>
            <a:r>
              <a:rPr lang="de-DE" dirty="0">
                <a:solidFill>
                  <a:schemeClr val="accent6">
                    <a:lumMod val="50000"/>
                  </a:schemeClr>
                </a:solidFill>
              </a:rPr>
              <a:t>E</a:t>
            </a:r>
            <a:r>
              <a:rPr lang="de-DE" b="0" i="0" dirty="0">
                <a:solidFill>
                  <a:schemeClr val="accent6">
                    <a:lumMod val="50000"/>
                  </a:schemeClr>
                </a:solidFill>
                <a:effectLst/>
              </a:rPr>
              <a:t>ntscheidung  beeinträchtigt sind, einschließlich Verfahrenspfleger und zuständige Behörden §§ 59 I, 335 </a:t>
            </a:r>
            <a:r>
              <a:rPr lang="de-DE" b="0" i="0" dirty="0" err="1">
                <a:solidFill>
                  <a:schemeClr val="accent6">
                    <a:lumMod val="50000"/>
                  </a:schemeClr>
                </a:solidFill>
                <a:effectLst/>
              </a:rPr>
              <a:t>FamFG</a:t>
            </a:r>
            <a:br>
              <a:rPr lang="de-DE" b="0" i="0" dirty="0">
                <a:solidFill>
                  <a:schemeClr val="accent6">
                    <a:lumMod val="50000"/>
                  </a:schemeClr>
                </a:solidFill>
                <a:effectLst/>
              </a:rPr>
            </a:br>
            <a:r>
              <a:rPr lang="de-DE" b="0" i="0" dirty="0">
                <a:solidFill>
                  <a:schemeClr val="accent6">
                    <a:lumMod val="50000"/>
                  </a:schemeClr>
                </a:solidFill>
                <a:effectLst/>
              </a:rPr>
              <a:t>Beschwerde ist schriftlich oder zu Protokoll der </a:t>
            </a:r>
            <a:r>
              <a:rPr lang="de-DE" b="0" i="0" dirty="0" err="1">
                <a:solidFill>
                  <a:schemeClr val="accent6">
                    <a:lumMod val="50000"/>
                  </a:schemeClr>
                </a:solidFill>
                <a:effectLst/>
              </a:rPr>
              <a:t>Gst</a:t>
            </a:r>
            <a:r>
              <a:rPr lang="de-DE" b="0" i="0" dirty="0">
                <a:solidFill>
                  <a:schemeClr val="accent6">
                    <a:lumMod val="50000"/>
                  </a:schemeClr>
                </a:solidFill>
                <a:effectLst/>
              </a:rPr>
              <a:t>. einzulegen</a:t>
            </a:r>
            <a:endParaRPr lang="de-DE" dirty="0">
              <a:solidFill>
                <a:schemeClr val="accent6">
                  <a:lumMod val="50000"/>
                </a:schemeClr>
              </a:solidFill>
            </a:endParaRPr>
          </a:p>
        </p:txBody>
      </p:sp>
    </p:spTree>
    <p:extLst>
      <p:ext uri="{BB962C8B-B14F-4D97-AF65-F5344CB8AC3E}">
        <p14:creationId xmlns:p14="http://schemas.microsoft.com/office/powerpoint/2010/main" val="23665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D8C9215-D9AC-4AA7-88D5-0AE86F9984A1}"/>
              </a:ext>
            </a:extLst>
          </p:cNvPr>
          <p:cNvSpPr>
            <a:spLocks noGrp="1"/>
          </p:cNvSpPr>
          <p:nvPr>
            <p:ph idx="1"/>
          </p:nvPr>
        </p:nvSpPr>
        <p:spPr>
          <a:xfrm>
            <a:off x="838200" y="490538"/>
            <a:ext cx="10515600" cy="5686425"/>
          </a:xfrm>
        </p:spPr>
        <p:txBody>
          <a:bodyPr/>
          <a:lstStyle/>
          <a:p>
            <a:pPr marL="0" indent="0">
              <a:buNone/>
            </a:pPr>
            <a:r>
              <a:rPr lang="de-DE" b="0" i="0" dirty="0">
                <a:solidFill>
                  <a:srgbClr val="4D5860"/>
                </a:solidFill>
                <a:effectLst/>
                <a:latin typeface="LatoWeb"/>
              </a:rPr>
              <a:t> </a:t>
            </a:r>
            <a:br>
              <a:rPr lang="de-DE" b="0" i="0" dirty="0">
                <a:effectLst/>
                <a:latin typeface="LatoWeb"/>
              </a:rPr>
            </a:br>
            <a:r>
              <a:rPr lang="de-DE" b="1" i="0" dirty="0">
                <a:solidFill>
                  <a:schemeClr val="accent6">
                    <a:lumMod val="50000"/>
                  </a:schemeClr>
                </a:solidFill>
                <a:effectLst/>
              </a:rPr>
              <a:t>Beschwerdegericht</a:t>
            </a:r>
            <a:r>
              <a:rPr lang="de-DE" b="1" i="0" dirty="0">
                <a:effectLst/>
              </a:rPr>
              <a:t> ist das dem zuständigen Betreuungsgericht übergeordnete </a:t>
            </a:r>
            <a:r>
              <a:rPr lang="de-DE" b="1" i="0" dirty="0">
                <a:solidFill>
                  <a:schemeClr val="accent6">
                    <a:lumMod val="50000"/>
                  </a:schemeClr>
                </a:solidFill>
                <a:effectLst/>
              </a:rPr>
              <a:t>Landgericht</a:t>
            </a:r>
            <a:r>
              <a:rPr lang="de-DE" b="0" i="0" dirty="0">
                <a:effectLst/>
              </a:rPr>
              <a:t>,</a:t>
            </a:r>
            <a:br>
              <a:rPr lang="de-DE" b="0" i="0" dirty="0">
                <a:effectLst/>
              </a:rPr>
            </a:br>
            <a:endParaRPr lang="de-DE" b="0" i="0" dirty="0">
              <a:effectLst/>
            </a:endParaRPr>
          </a:p>
          <a:p>
            <a:pPr marL="0" indent="0">
              <a:buNone/>
            </a:pPr>
            <a:r>
              <a:rPr lang="de-DE" b="0" i="0" dirty="0">
                <a:effectLst/>
              </a:rPr>
              <a:t>Das Beschwerdegericht hört die Hauptbeteiligten in der Sache meist noch einmal an und hat in der Regel selbst zu entscheiden. </a:t>
            </a:r>
            <a:br>
              <a:rPr lang="de-DE" b="0" i="0" dirty="0">
                <a:effectLst/>
              </a:rPr>
            </a:br>
            <a:r>
              <a:rPr lang="de-DE" dirty="0"/>
              <a:t>Eine Zurückweisung in die erste Instanz darf nur ausnahmsweise erfolgen, § 69 I 2 </a:t>
            </a:r>
            <a:r>
              <a:rPr lang="de-DE" dirty="0" err="1"/>
              <a:t>FamFG</a:t>
            </a:r>
            <a:r>
              <a:rPr lang="de-DE" dirty="0"/>
              <a:t>.</a:t>
            </a:r>
            <a:br>
              <a:rPr lang="de-DE" b="0" i="0" dirty="0">
                <a:effectLst/>
              </a:rPr>
            </a:br>
            <a:endParaRPr lang="de-DE" b="0" i="0" dirty="0">
              <a:effectLst/>
            </a:endParaRPr>
          </a:p>
          <a:p>
            <a:pPr marL="0" indent="0">
              <a:buNone/>
            </a:pPr>
            <a:r>
              <a:rPr lang="de-DE" b="0" i="0" dirty="0">
                <a:effectLst/>
              </a:rPr>
              <a:t>Ergeht hier einen negative Entscheidung für den Betroffenen, ist eine Rechtsbeschwerde vor dem </a:t>
            </a:r>
            <a:r>
              <a:rPr lang="de-DE" b="0" i="0" dirty="0">
                <a:solidFill>
                  <a:schemeClr val="accent6">
                    <a:lumMod val="50000"/>
                  </a:schemeClr>
                </a:solidFill>
                <a:effectLst/>
              </a:rPr>
              <a:t>BGH</a:t>
            </a:r>
            <a:r>
              <a:rPr lang="de-DE" b="0" i="0" dirty="0">
                <a:effectLst/>
              </a:rPr>
              <a:t> statthaft.</a:t>
            </a:r>
          </a:p>
          <a:p>
            <a:pPr marL="0" indent="0">
              <a:buNone/>
            </a:pPr>
            <a:br>
              <a:rPr lang="de-DE" b="0" i="0" dirty="0">
                <a:effectLst/>
              </a:rPr>
            </a:br>
            <a:r>
              <a:rPr lang="de-DE" b="0" i="0" dirty="0">
                <a:effectLst/>
              </a:rPr>
              <a:t>Die Rechtsbeschwerde muss durch einen beim BGH zugelassenen Rechtsanwalt binnen einen Monats nach schriftlicher Bekanntgabe der Beschwerdeentscheidung eingelegt und begründet werden.</a:t>
            </a:r>
            <a:endParaRPr lang="de-DE" dirty="0"/>
          </a:p>
        </p:txBody>
      </p:sp>
    </p:spTree>
    <p:extLst>
      <p:ext uri="{BB962C8B-B14F-4D97-AF65-F5344CB8AC3E}">
        <p14:creationId xmlns:p14="http://schemas.microsoft.com/office/powerpoint/2010/main" val="2959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D2370-03A7-41C5-944A-3A9DEE392A86}"/>
              </a:ext>
            </a:extLst>
          </p:cNvPr>
          <p:cNvSpPr>
            <a:spLocks noGrp="1"/>
          </p:cNvSpPr>
          <p:nvPr>
            <p:ph type="title"/>
          </p:nvPr>
        </p:nvSpPr>
        <p:spPr/>
        <p:txBody>
          <a:bodyPr/>
          <a:lstStyle/>
          <a:p>
            <a:r>
              <a:rPr lang="de-DE" u="sng" dirty="0">
                <a:solidFill>
                  <a:srgbClr val="0070C0"/>
                </a:solidFill>
              </a:rPr>
              <a:t>Abwesenheitspflegschaft § 1884 BGB</a:t>
            </a:r>
          </a:p>
        </p:txBody>
      </p:sp>
      <p:sp>
        <p:nvSpPr>
          <p:cNvPr id="3" name="Inhaltsplatzhalter 2">
            <a:extLst>
              <a:ext uri="{FF2B5EF4-FFF2-40B4-BE49-F238E27FC236}">
                <a16:creationId xmlns:a16="http://schemas.microsoft.com/office/drawing/2014/main" id="{CE0C6841-EEBD-4F1F-BD51-B1153340BC07}"/>
              </a:ext>
            </a:extLst>
          </p:cNvPr>
          <p:cNvSpPr>
            <a:spLocks noGrp="1"/>
          </p:cNvSpPr>
          <p:nvPr>
            <p:ph idx="1"/>
          </p:nvPr>
        </p:nvSpPr>
        <p:spPr/>
        <p:txBody>
          <a:bodyPr>
            <a:normAutofit lnSpcReduction="10000"/>
          </a:bodyPr>
          <a:lstStyle/>
          <a:p>
            <a:pPr marL="0" indent="0">
              <a:buNone/>
            </a:pPr>
            <a:r>
              <a:rPr lang="de-DE" b="1" dirty="0"/>
              <a:t>Kommt nur in Betracht, wenn </a:t>
            </a:r>
            <a:r>
              <a:rPr lang="de-DE" b="1" u="sng" dirty="0"/>
              <a:t>vermögensrechtliche Angelegenheiten </a:t>
            </a:r>
            <a:r>
              <a:rPr lang="de-DE" b="1" dirty="0"/>
              <a:t>eines abwesenden Volljährigen der Fürsorge bedürfen,</a:t>
            </a:r>
            <a:endParaRPr lang="de-DE" dirty="0"/>
          </a:p>
          <a:p>
            <a:pPr marL="0" indent="0">
              <a:buNone/>
            </a:pPr>
            <a:br>
              <a:rPr lang="de-DE" dirty="0"/>
            </a:br>
            <a:r>
              <a:rPr lang="de-DE" b="1" dirty="0"/>
              <a:t>sachliche Zuständigkeit:</a:t>
            </a:r>
            <a:br>
              <a:rPr lang="de-DE" b="1" dirty="0"/>
            </a:br>
            <a:r>
              <a:rPr lang="de-DE" dirty="0"/>
              <a:t>Amtsgericht als Betreuungsgericht,</a:t>
            </a:r>
          </a:p>
          <a:p>
            <a:pPr marL="0" indent="0">
              <a:buNone/>
            </a:pPr>
            <a:br>
              <a:rPr lang="de-DE" dirty="0"/>
            </a:br>
            <a:r>
              <a:rPr lang="de-DE" b="1" dirty="0"/>
              <a:t>örtliche Zuständigkeit:   </a:t>
            </a:r>
            <a:r>
              <a:rPr lang="de-DE" dirty="0"/>
              <a:t>	</a:t>
            </a:r>
            <a:br>
              <a:rPr lang="de-DE" dirty="0"/>
            </a:br>
            <a:r>
              <a:rPr lang="de-DE" dirty="0"/>
              <a:t>Wohnsitz des Abwesenden bzw. AG Schöneberg, wenn der Abwesende Deutscher ist und weder Wohnsitz noch Aufenthalt in Deutschland hat,</a:t>
            </a:r>
            <a:br>
              <a:rPr lang="de-DE" dirty="0"/>
            </a:br>
            <a:r>
              <a:rPr lang="de-DE" dirty="0"/>
              <a:t>§§ 341 </a:t>
            </a:r>
            <a:r>
              <a:rPr lang="de-DE" dirty="0" err="1"/>
              <a:t>i.V.m</a:t>
            </a:r>
            <a:r>
              <a:rPr lang="de-DE" dirty="0"/>
              <a:t>. 272 </a:t>
            </a:r>
            <a:r>
              <a:rPr lang="de-DE" dirty="0" err="1"/>
              <a:t>FamFG</a:t>
            </a:r>
            <a:br>
              <a:rPr lang="de-DE" dirty="0"/>
            </a:br>
            <a:endParaRPr lang="de-DE" dirty="0"/>
          </a:p>
          <a:p>
            <a:pPr marL="0" indent="0">
              <a:buNone/>
            </a:pPr>
            <a:r>
              <a:rPr lang="de-DE" b="1" dirty="0"/>
              <a:t>funktionelle Zuständigkeit: </a:t>
            </a:r>
            <a:r>
              <a:rPr lang="de-DE" dirty="0"/>
              <a:t>Rechtspfleger  § 3 Nr.2b RPflG</a:t>
            </a:r>
            <a:br>
              <a:rPr lang="de-DE" dirty="0"/>
            </a:br>
            <a:endParaRPr lang="de-DE" dirty="0"/>
          </a:p>
        </p:txBody>
      </p:sp>
    </p:spTree>
    <p:extLst>
      <p:ext uri="{BB962C8B-B14F-4D97-AF65-F5344CB8AC3E}">
        <p14:creationId xmlns:p14="http://schemas.microsoft.com/office/powerpoint/2010/main" val="25505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down)">
                                      <p:cBhvr>
                                        <p:cTn id="54" dur="580">
                                          <p:stCondLst>
                                            <p:cond delay="0"/>
                                          </p:stCondLst>
                                        </p:cTn>
                                        <p:tgtEl>
                                          <p:spTgt spid="3">
                                            <p:txEl>
                                              <p:pRg st="3" end="3"/>
                                            </p:txEl>
                                          </p:spTgt>
                                        </p:tgtEl>
                                      </p:cBhvr>
                                    </p:animEffect>
                                    <p:anim calcmode="lin" valueType="num">
                                      <p:cBhvr>
                                        <p:cTn id="5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3" end="3"/>
                                            </p:txEl>
                                          </p:spTgt>
                                        </p:tgtEl>
                                      </p:cBhvr>
                                      <p:to x="100000" y="60000"/>
                                    </p:animScale>
                                    <p:animScale>
                                      <p:cBhvr>
                                        <p:cTn id="61" dur="166" decel="50000">
                                          <p:stCondLst>
                                            <p:cond delay="676"/>
                                          </p:stCondLst>
                                        </p:cTn>
                                        <p:tgtEl>
                                          <p:spTgt spid="3">
                                            <p:txEl>
                                              <p:pRg st="3" end="3"/>
                                            </p:txEl>
                                          </p:spTgt>
                                        </p:tgtEl>
                                      </p:cBhvr>
                                      <p:to x="100000" y="100000"/>
                                    </p:animScale>
                                    <p:animScale>
                                      <p:cBhvr>
                                        <p:cTn id="62" dur="26">
                                          <p:stCondLst>
                                            <p:cond delay="1312"/>
                                          </p:stCondLst>
                                        </p:cTn>
                                        <p:tgtEl>
                                          <p:spTgt spid="3">
                                            <p:txEl>
                                              <p:pRg st="3" end="3"/>
                                            </p:txEl>
                                          </p:spTgt>
                                        </p:tgtEl>
                                      </p:cBhvr>
                                      <p:to x="100000" y="80000"/>
                                    </p:animScale>
                                    <p:animScale>
                                      <p:cBhvr>
                                        <p:cTn id="63" dur="166" decel="50000">
                                          <p:stCondLst>
                                            <p:cond delay="1338"/>
                                          </p:stCondLst>
                                        </p:cTn>
                                        <p:tgtEl>
                                          <p:spTgt spid="3">
                                            <p:txEl>
                                              <p:pRg st="3" end="3"/>
                                            </p:txEl>
                                          </p:spTgt>
                                        </p:tgtEl>
                                      </p:cBhvr>
                                      <p:to x="100000" y="100000"/>
                                    </p:animScale>
                                    <p:animScale>
                                      <p:cBhvr>
                                        <p:cTn id="64" dur="26">
                                          <p:stCondLst>
                                            <p:cond delay="1642"/>
                                          </p:stCondLst>
                                        </p:cTn>
                                        <p:tgtEl>
                                          <p:spTgt spid="3">
                                            <p:txEl>
                                              <p:pRg st="3" end="3"/>
                                            </p:txEl>
                                          </p:spTgt>
                                        </p:tgtEl>
                                      </p:cBhvr>
                                      <p:to x="100000" y="90000"/>
                                    </p:animScale>
                                    <p:animScale>
                                      <p:cBhvr>
                                        <p:cTn id="65" dur="166" decel="50000">
                                          <p:stCondLst>
                                            <p:cond delay="1668"/>
                                          </p:stCondLst>
                                        </p:cTn>
                                        <p:tgtEl>
                                          <p:spTgt spid="3">
                                            <p:txEl>
                                              <p:pRg st="3" end="3"/>
                                            </p:txEl>
                                          </p:spTgt>
                                        </p:tgtEl>
                                      </p:cBhvr>
                                      <p:to x="100000" y="100000"/>
                                    </p:animScale>
                                    <p:animScale>
                                      <p:cBhvr>
                                        <p:cTn id="66" dur="26">
                                          <p:stCondLst>
                                            <p:cond delay="1808"/>
                                          </p:stCondLst>
                                        </p:cTn>
                                        <p:tgtEl>
                                          <p:spTgt spid="3">
                                            <p:txEl>
                                              <p:pRg st="3" end="3"/>
                                            </p:txEl>
                                          </p:spTgt>
                                        </p:tgtEl>
                                      </p:cBhvr>
                                      <p:to x="100000" y="95000"/>
                                    </p:animScale>
                                    <p:animScale>
                                      <p:cBhvr>
                                        <p:cTn id="6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AD80EAD-AB76-4880-B7BE-67BA5992653E}"/>
              </a:ext>
            </a:extLst>
          </p:cNvPr>
          <p:cNvSpPr>
            <a:spLocks noGrp="1"/>
          </p:cNvSpPr>
          <p:nvPr>
            <p:ph idx="1"/>
          </p:nvPr>
        </p:nvSpPr>
        <p:spPr>
          <a:xfrm>
            <a:off x="838200" y="571500"/>
            <a:ext cx="10515600" cy="5605463"/>
          </a:xfrm>
        </p:spPr>
        <p:txBody>
          <a:bodyPr>
            <a:normAutofit lnSpcReduction="10000"/>
          </a:bodyPr>
          <a:lstStyle/>
          <a:p>
            <a:pPr marL="0" indent="0">
              <a:buNone/>
            </a:pPr>
            <a:r>
              <a:rPr lang="de-DE" b="1" dirty="0">
                <a:solidFill>
                  <a:srgbClr val="0070C0"/>
                </a:solidFill>
              </a:rPr>
              <a:t>die Abwesenheitspflegschaft </a:t>
            </a:r>
            <a:r>
              <a:rPr lang="de-DE" dirty="0"/>
              <a:t>wird unter dem </a:t>
            </a:r>
            <a:r>
              <a:rPr lang="de-DE" b="1" dirty="0">
                <a:solidFill>
                  <a:srgbClr val="0070C0"/>
                </a:solidFill>
              </a:rPr>
              <a:t>Registerzeichen röm. X </a:t>
            </a:r>
            <a:r>
              <a:rPr lang="de-DE" dirty="0"/>
              <a:t>geführt und gem. § 2 </a:t>
            </a:r>
            <a:r>
              <a:rPr lang="de-DE" dirty="0" err="1"/>
              <a:t>AktO</a:t>
            </a:r>
            <a:r>
              <a:rPr lang="de-DE" dirty="0"/>
              <a:t> wie folgt gebildet:</a:t>
            </a:r>
            <a:br>
              <a:rPr lang="de-DE" dirty="0"/>
            </a:br>
            <a:endParaRPr lang="de-DE" dirty="0"/>
          </a:p>
          <a:p>
            <a:pPr marL="0" indent="0">
              <a:buNone/>
            </a:pPr>
            <a:br>
              <a:rPr lang="de-DE" dirty="0"/>
            </a:br>
            <a:r>
              <a:rPr lang="de-DE" dirty="0"/>
              <a:t>Abteilungsnummer- Registerzeichen- laufende Nr.- Jahr</a:t>
            </a:r>
          </a:p>
          <a:p>
            <a:pPr marL="0" indent="0">
              <a:buNone/>
            </a:pPr>
            <a:br>
              <a:rPr lang="de-DE" dirty="0"/>
            </a:br>
            <a:r>
              <a:rPr lang="de-DE" dirty="0" err="1"/>
              <a:t>Bsp</a:t>
            </a:r>
            <a:r>
              <a:rPr lang="de-DE" dirty="0"/>
              <a:t>:  56 X 62/21</a:t>
            </a:r>
          </a:p>
          <a:p>
            <a:pPr marL="0" indent="0">
              <a:buNone/>
            </a:pPr>
            <a:br>
              <a:rPr lang="de-DE" dirty="0"/>
            </a:br>
            <a:r>
              <a:rPr lang="de-DE" dirty="0"/>
              <a:t>Die Voraussetzung für die Abwesenheitspflegschaft ist immer der unbekannte Aufenthalt und die Verhinderung an der Rückkehr zu Besorgung seiner Angelegenheiten (Bsp. Verschollener)</a:t>
            </a:r>
          </a:p>
          <a:p>
            <a:pPr marL="0" indent="0">
              <a:buNone/>
            </a:pPr>
            <a:br>
              <a:rPr lang="de-DE" dirty="0"/>
            </a:br>
            <a:r>
              <a:rPr lang="de-DE" dirty="0"/>
              <a:t>Es wird durch das Gericht ein </a:t>
            </a:r>
            <a:r>
              <a:rPr lang="de-DE" dirty="0">
                <a:solidFill>
                  <a:srgbClr val="0070C0"/>
                </a:solidFill>
              </a:rPr>
              <a:t>Abwesenheitspfleger</a:t>
            </a:r>
            <a:r>
              <a:rPr lang="de-DE" dirty="0"/>
              <a:t> bestellt, der die Interessen des Abwesenden vertritt / wahrnimmt.</a:t>
            </a:r>
            <a:br>
              <a:rPr lang="de-DE" dirty="0"/>
            </a:br>
            <a:r>
              <a:rPr lang="de-DE" dirty="0">
                <a:solidFill>
                  <a:srgbClr val="0070C0"/>
                </a:solidFill>
              </a:rPr>
              <a:t>Der Wirkungskreis ist immer auf die Vermögenssorge / Vermögensangelegenheit beschränkt.</a:t>
            </a:r>
          </a:p>
        </p:txBody>
      </p:sp>
    </p:spTree>
    <p:extLst>
      <p:ext uri="{BB962C8B-B14F-4D97-AF65-F5344CB8AC3E}">
        <p14:creationId xmlns:p14="http://schemas.microsoft.com/office/powerpoint/2010/main" val="39026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F2C8AE-47FA-46AD-A132-D4E7D8CE989D}"/>
              </a:ext>
            </a:extLst>
          </p:cNvPr>
          <p:cNvSpPr>
            <a:spLocks noGrp="1"/>
          </p:cNvSpPr>
          <p:nvPr>
            <p:ph idx="1"/>
          </p:nvPr>
        </p:nvSpPr>
        <p:spPr>
          <a:xfrm>
            <a:off x="465364" y="416379"/>
            <a:ext cx="10757807" cy="5670777"/>
          </a:xfrm>
        </p:spPr>
        <p:txBody>
          <a:bodyPr/>
          <a:lstStyle/>
          <a:p>
            <a:pPr marL="0" indent="0">
              <a:buNone/>
            </a:pPr>
            <a:r>
              <a:rPr lang="de-DE" b="1" dirty="0"/>
              <a:t>Die Abwesenheitspflegschaft wird von dem Gericht aufgehoben wenn:</a:t>
            </a:r>
          </a:p>
          <a:p>
            <a:pPr marL="0" indent="0">
              <a:buNone/>
            </a:pPr>
            <a:br>
              <a:rPr lang="de-DE" dirty="0"/>
            </a:br>
            <a:br>
              <a:rPr lang="de-DE" dirty="0"/>
            </a:br>
            <a:r>
              <a:rPr lang="de-DE" dirty="0"/>
              <a:t>-	die Verhinderung beendet ist,</a:t>
            </a:r>
          </a:p>
          <a:p>
            <a:pPr marL="0" indent="0">
              <a:buNone/>
            </a:pPr>
            <a:br>
              <a:rPr lang="de-DE" dirty="0"/>
            </a:br>
            <a:r>
              <a:rPr lang="de-DE" dirty="0"/>
              <a:t>-	der Abwesende stirbt,</a:t>
            </a:r>
          </a:p>
          <a:p>
            <a:pPr marL="0" indent="0">
              <a:buNone/>
            </a:pPr>
            <a:br>
              <a:rPr lang="de-DE" dirty="0"/>
            </a:br>
            <a:r>
              <a:rPr lang="de-DE" dirty="0"/>
              <a:t>-	Kraft Gesetz endet die Pflegschaft wenn der Abwesende für Tod erklärt wird</a:t>
            </a:r>
            <a:br>
              <a:rPr lang="de-DE" dirty="0"/>
            </a:br>
            <a:r>
              <a:rPr lang="de-DE" dirty="0"/>
              <a:t> 	 ( § 1887 I BGB )</a:t>
            </a:r>
            <a:br>
              <a:rPr lang="de-DE" dirty="0"/>
            </a:br>
            <a:endParaRPr lang="de-DE" dirty="0"/>
          </a:p>
          <a:p>
            <a:pPr marL="0" indent="0">
              <a:buNone/>
            </a:pPr>
            <a:r>
              <a:rPr lang="de-DE" dirty="0"/>
              <a:t>- 	Die Angelegenheit erledigt ist ( § 1887 II BGB)</a:t>
            </a:r>
          </a:p>
        </p:txBody>
      </p:sp>
    </p:spTree>
    <p:extLst>
      <p:ext uri="{BB962C8B-B14F-4D97-AF65-F5344CB8AC3E}">
        <p14:creationId xmlns:p14="http://schemas.microsoft.com/office/powerpoint/2010/main" val="5714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accent1">
                    <a:lumMod val="75000"/>
                  </a:schemeClr>
                </a:solidFill>
                <a:latin typeface=" Arial Narrow"/>
              </a:rPr>
              <a:t>Pflegschaft für unbekannte Beteiligte</a:t>
            </a:r>
          </a:p>
        </p:txBody>
      </p:sp>
      <p:sp>
        <p:nvSpPr>
          <p:cNvPr id="3" name="Inhaltsplatzhalter 2"/>
          <p:cNvSpPr>
            <a:spLocks noGrp="1"/>
          </p:cNvSpPr>
          <p:nvPr>
            <p:ph idx="1"/>
          </p:nvPr>
        </p:nvSpPr>
        <p:spPr/>
        <p:txBody>
          <a:bodyPr>
            <a:normAutofit fontScale="85000" lnSpcReduction="20000"/>
          </a:bodyPr>
          <a:lstStyle/>
          <a:p>
            <a:pPr>
              <a:buFont typeface="Wingdings" panose="05000000000000000000" pitchFamily="2" charset="2"/>
              <a:buChar char="Ø"/>
            </a:pPr>
            <a:r>
              <a:rPr lang="de-DE" dirty="0"/>
              <a:t>Sofern unbekannt oder ungewiss ist, wer in einer Angelegenheit der Beteiligte ist, so kann bei einem entstandenen Bedürfnis für den unbekannten Beteiligten eine Pflegschaft angeordnet werden (§1882 BGB). </a:t>
            </a:r>
          </a:p>
          <a:p>
            <a:pPr marL="0" indent="0">
              <a:buNone/>
            </a:pPr>
            <a:br>
              <a:rPr lang="de-DE" dirty="0">
                <a:solidFill>
                  <a:srgbClr val="0070C0"/>
                </a:solidFill>
              </a:rPr>
            </a:br>
            <a:r>
              <a:rPr lang="de-DE" dirty="0">
                <a:solidFill>
                  <a:srgbClr val="0070C0"/>
                </a:solidFill>
              </a:rPr>
              <a:t>Beispiel: </a:t>
            </a:r>
          </a:p>
          <a:p>
            <a:pPr marL="0" indent="0">
              <a:buNone/>
            </a:pPr>
            <a:r>
              <a:rPr lang="de-DE" dirty="0"/>
              <a:t>   Für einen Nacherben, der noch nicht gezeugt oder dessen Person erst</a:t>
            </a:r>
          </a:p>
          <a:p>
            <a:pPr marL="0" indent="0">
              <a:buNone/>
            </a:pPr>
            <a:r>
              <a:rPr lang="de-DE" dirty="0"/>
              <a:t>   durch ein künftiges Ereignis bestimmt wird, kann bis zum Eintritt der</a:t>
            </a:r>
          </a:p>
          <a:p>
            <a:pPr marL="0" indent="0">
              <a:buNone/>
            </a:pPr>
            <a:r>
              <a:rPr lang="de-DE" dirty="0"/>
              <a:t>   Nacherbfolge ein Pfleger bestellt werden. Die Pflegschaft endet bei</a:t>
            </a:r>
          </a:p>
          <a:p>
            <a:pPr marL="0" indent="0">
              <a:buNone/>
            </a:pPr>
            <a:r>
              <a:rPr lang="de-DE" dirty="0"/>
              <a:t>   Erledigung des besonderen Zwecks oder durch Aufhebung durch das</a:t>
            </a:r>
          </a:p>
          <a:p>
            <a:pPr marL="0" indent="0">
              <a:buNone/>
            </a:pPr>
            <a:r>
              <a:rPr lang="de-DE" dirty="0"/>
              <a:t>   Betreuungsgericht, insbesondere, wenn die Erbfolge eingetreten ist.</a:t>
            </a:r>
          </a:p>
          <a:p>
            <a:pPr marL="0" indent="0">
              <a:buNone/>
            </a:pPr>
            <a:endParaRPr lang="de-DE" dirty="0"/>
          </a:p>
          <a:p>
            <a:pPr>
              <a:buFont typeface="Wingdings" panose="05000000000000000000" pitchFamily="2" charset="2"/>
              <a:buChar char="Ø"/>
            </a:pPr>
            <a:r>
              <a:rPr lang="de-DE" dirty="0"/>
              <a:t> Funktionell ist der Rechtspfleger zuständig</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246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B514-6B8B-4441-BC90-355CB9839A6E}"/>
              </a:ext>
            </a:extLst>
          </p:cNvPr>
          <p:cNvSpPr>
            <a:spLocks noGrp="1"/>
          </p:cNvSpPr>
          <p:nvPr>
            <p:ph type="title"/>
          </p:nvPr>
        </p:nvSpPr>
        <p:spPr/>
        <p:txBody>
          <a:bodyPr/>
          <a:lstStyle/>
          <a:p>
            <a:r>
              <a:rPr lang="de-DE" dirty="0">
                <a:solidFill>
                  <a:srgbClr val="7030A0"/>
                </a:solidFill>
              </a:rPr>
              <a:t>AR- Sachen / Allgemeine Registersachen Sachen</a:t>
            </a:r>
          </a:p>
        </p:txBody>
      </p:sp>
      <p:sp>
        <p:nvSpPr>
          <p:cNvPr id="3" name="Inhaltsplatzhalter 2">
            <a:extLst>
              <a:ext uri="{FF2B5EF4-FFF2-40B4-BE49-F238E27FC236}">
                <a16:creationId xmlns:a16="http://schemas.microsoft.com/office/drawing/2014/main" id="{38065173-642E-472D-8BAC-01C42D2064E1}"/>
              </a:ext>
            </a:extLst>
          </p:cNvPr>
          <p:cNvSpPr>
            <a:spLocks noGrp="1"/>
          </p:cNvSpPr>
          <p:nvPr>
            <p:ph idx="1"/>
          </p:nvPr>
        </p:nvSpPr>
        <p:spPr>
          <a:xfrm>
            <a:off x="653143" y="1608364"/>
            <a:ext cx="10700657" cy="4568599"/>
          </a:xfrm>
        </p:spPr>
        <p:txBody>
          <a:bodyPr>
            <a:normAutofit fontScale="92500" lnSpcReduction="20000"/>
          </a:bodyPr>
          <a:lstStyle/>
          <a:p>
            <a:pPr marL="0" indent="0">
              <a:buNone/>
            </a:pPr>
            <a:r>
              <a:rPr lang="de-DE" dirty="0"/>
              <a:t>Unter allg. Registersachen wird das </a:t>
            </a:r>
            <a:r>
              <a:rPr lang="de-DE" dirty="0">
                <a:solidFill>
                  <a:srgbClr val="7030A0"/>
                </a:solidFill>
              </a:rPr>
              <a:t>Ersuchen um Rechtshilfe (Amtshilfe) </a:t>
            </a:r>
            <a:r>
              <a:rPr lang="de-DE" dirty="0"/>
              <a:t>verstanden, also die gegenseitige Hilfe von Gerichten untereinander (§ 11 </a:t>
            </a:r>
            <a:r>
              <a:rPr lang="de-DE" dirty="0" err="1"/>
              <a:t>AktO</a:t>
            </a:r>
            <a:r>
              <a:rPr lang="de-DE" dirty="0"/>
              <a:t>)</a:t>
            </a:r>
            <a:br>
              <a:rPr lang="de-DE" dirty="0"/>
            </a:br>
            <a:endParaRPr lang="de-DE" dirty="0"/>
          </a:p>
          <a:p>
            <a:pPr marL="0" indent="0">
              <a:buNone/>
            </a:pPr>
            <a:r>
              <a:rPr lang="de-DE" dirty="0"/>
              <a:t>Das Aktenzeichen wird gebildet gem. § 2 </a:t>
            </a:r>
            <a:r>
              <a:rPr lang="de-DE" dirty="0" err="1"/>
              <a:t>i.V.m</a:t>
            </a:r>
            <a:r>
              <a:rPr lang="de-DE" dirty="0"/>
              <a:t>. Anlage 1 </a:t>
            </a:r>
            <a:r>
              <a:rPr lang="de-DE" dirty="0" err="1"/>
              <a:t>AktO</a:t>
            </a:r>
            <a:endParaRPr lang="de-DE" dirty="0"/>
          </a:p>
          <a:p>
            <a:pPr marL="0" indent="0">
              <a:buNone/>
            </a:pPr>
            <a:br>
              <a:rPr lang="de-DE" dirty="0"/>
            </a:br>
            <a:r>
              <a:rPr lang="de-DE" dirty="0"/>
              <a:t>Abteilung + </a:t>
            </a:r>
            <a:r>
              <a:rPr lang="de-DE" b="1" dirty="0">
                <a:solidFill>
                  <a:srgbClr val="7030A0"/>
                </a:solidFill>
              </a:rPr>
              <a:t>AR</a:t>
            </a:r>
            <a:r>
              <a:rPr lang="de-DE" dirty="0"/>
              <a:t> + laufende Nummer + Jahr</a:t>
            </a:r>
            <a:br>
              <a:rPr lang="de-DE" dirty="0"/>
            </a:br>
            <a:br>
              <a:rPr lang="de-DE" dirty="0"/>
            </a:br>
            <a:r>
              <a:rPr lang="de-DE" dirty="0"/>
              <a:t>56 AR 5 / 21</a:t>
            </a:r>
            <a:br>
              <a:rPr lang="de-DE" dirty="0"/>
            </a:br>
            <a:endParaRPr lang="de-DE" dirty="0"/>
          </a:p>
          <a:p>
            <a:pPr marL="0" indent="0">
              <a:buNone/>
            </a:pPr>
            <a:r>
              <a:rPr lang="de-DE" b="1" dirty="0"/>
              <a:t>funktionelle Zuständigkeit:</a:t>
            </a:r>
            <a:r>
              <a:rPr lang="de-DE" dirty="0"/>
              <a:t>	</a:t>
            </a:r>
            <a:r>
              <a:rPr lang="de-DE" dirty="0">
                <a:solidFill>
                  <a:srgbClr val="7030A0"/>
                </a:solidFill>
              </a:rPr>
              <a:t>Richter</a:t>
            </a:r>
            <a:r>
              <a:rPr lang="de-DE" dirty="0"/>
              <a:t> = bei Anhörung eines Betroffenen</a:t>
            </a:r>
            <a:br>
              <a:rPr lang="de-DE" dirty="0"/>
            </a:br>
            <a:r>
              <a:rPr lang="de-DE" dirty="0"/>
              <a:t> 				</a:t>
            </a:r>
            <a:r>
              <a:rPr lang="de-DE" dirty="0" err="1">
                <a:solidFill>
                  <a:srgbClr val="7030A0"/>
                </a:solidFill>
              </a:rPr>
              <a:t>Repfl</a:t>
            </a:r>
            <a:r>
              <a:rPr lang="de-DE" dirty="0"/>
              <a:t>. = Verpflichtung eines Betreuers</a:t>
            </a:r>
            <a:br>
              <a:rPr lang="de-DE" dirty="0"/>
            </a:br>
            <a:endParaRPr lang="de-DE" dirty="0"/>
          </a:p>
          <a:p>
            <a:pPr marL="0" indent="0">
              <a:buNone/>
            </a:pPr>
            <a:r>
              <a:rPr lang="de-DE" i="1" dirty="0"/>
              <a:t>Nach Erledigung der Rechtshilfe wird die dem hilfeleistenden Gericht übersandte Akte dem zuständigen Gericht wieder zurückgesandt, die AR-Akte des hilfeleistenden Gerichts wird für 2 Jahre weggelegt und dann vernichtet.</a:t>
            </a:r>
            <a:endParaRPr lang="de-DE" b="1" i="1" dirty="0"/>
          </a:p>
        </p:txBody>
      </p:sp>
    </p:spTree>
    <p:extLst>
      <p:ext uri="{BB962C8B-B14F-4D97-AF65-F5344CB8AC3E}">
        <p14:creationId xmlns:p14="http://schemas.microsoft.com/office/powerpoint/2010/main" val="13692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03621-7C6A-4D5C-B8E0-472A3F5AAC98}"/>
              </a:ext>
            </a:extLst>
          </p:cNvPr>
          <p:cNvSpPr>
            <a:spLocks noGrp="1"/>
          </p:cNvSpPr>
          <p:nvPr>
            <p:ph type="title"/>
          </p:nvPr>
        </p:nvSpPr>
        <p:spPr>
          <a:xfrm>
            <a:off x="800100" y="591723"/>
            <a:ext cx="10515600" cy="652878"/>
          </a:xfrm>
        </p:spPr>
        <p:txBody>
          <a:bodyPr>
            <a:noAutofit/>
          </a:bodyPr>
          <a:lstStyle/>
          <a:p>
            <a:r>
              <a:rPr lang="de-DE" sz="2400" b="1" i="0" dirty="0">
                <a:solidFill>
                  <a:srgbClr val="202124"/>
                </a:solidFill>
                <a:effectLst/>
                <a:latin typeface="+mn-lt"/>
              </a:rPr>
              <a:t>Das Bürgerliche Gesetzbuch (BGB) ist in 5 Bücher gegliedert, die allgemeine und besondere Regelungen beinhalten</a:t>
            </a:r>
            <a:endParaRPr lang="de-DE" sz="2400" b="1" dirty="0">
              <a:latin typeface="+mn-lt"/>
            </a:endParaRPr>
          </a:p>
        </p:txBody>
      </p:sp>
      <p:graphicFrame>
        <p:nvGraphicFramePr>
          <p:cNvPr id="7" name="Tabelle 7">
            <a:extLst>
              <a:ext uri="{FF2B5EF4-FFF2-40B4-BE49-F238E27FC236}">
                <a16:creationId xmlns:a16="http://schemas.microsoft.com/office/drawing/2014/main" id="{6A688634-65A2-456A-ABCC-5B3DCAF77122}"/>
              </a:ext>
            </a:extLst>
          </p:cNvPr>
          <p:cNvGraphicFramePr>
            <a:graphicFrameLocks noGrp="1"/>
          </p:cNvGraphicFramePr>
          <p:nvPr>
            <p:ph idx="1"/>
            <p:extLst>
              <p:ext uri="{D42A27DB-BD31-4B8C-83A1-F6EECF244321}">
                <p14:modId xmlns:p14="http://schemas.microsoft.com/office/powerpoint/2010/main" val="2603816242"/>
              </p:ext>
            </p:extLst>
          </p:nvPr>
        </p:nvGraphicFramePr>
        <p:xfrm>
          <a:off x="876300" y="1498600"/>
          <a:ext cx="10439400" cy="4305290"/>
        </p:xfrm>
        <a:graphic>
          <a:graphicData uri="http://schemas.openxmlformats.org/drawingml/2006/table">
            <a:tbl>
              <a:tblPr firstRow="1" bandRow="1">
                <a:tableStyleId>{073A0DAA-6AF3-43AB-8588-CEC1D06C72B9}</a:tableStyleId>
              </a:tblPr>
              <a:tblGrid>
                <a:gridCol w="2087880">
                  <a:extLst>
                    <a:ext uri="{9D8B030D-6E8A-4147-A177-3AD203B41FA5}">
                      <a16:colId xmlns:a16="http://schemas.microsoft.com/office/drawing/2014/main" val="2321406382"/>
                    </a:ext>
                  </a:extLst>
                </a:gridCol>
                <a:gridCol w="2065020">
                  <a:extLst>
                    <a:ext uri="{9D8B030D-6E8A-4147-A177-3AD203B41FA5}">
                      <a16:colId xmlns:a16="http://schemas.microsoft.com/office/drawing/2014/main" val="77360505"/>
                    </a:ext>
                  </a:extLst>
                </a:gridCol>
                <a:gridCol w="2110740">
                  <a:extLst>
                    <a:ext uri="{9D8B030D-6E8A-4147-A177-3AD203B41FA5}">
                      <a16:colId xmlns:a16="http://schemas.microsoft.com/office/drawing/2014/main" val="422098464"/>
                    </a:ext>
                  </a:extLst>
                </a:gridCol>
                <a:gridCol w="2087880">
                  <a:extLst>
                    <a:ext uri="{9D8B030D-6E8A-4147-A177-3AD203B41FA5}">
                      <a16:colId xmlns:a16="http://schemas.microsoft.com/office/drawing/2014/main" val="2769829070"/>
                    </a:ext>
                  </a:extLst>
                </a:gridCol>
                <a:gridCol w="2087880">
                  <a:extLst>
                    <a:ext uri="{9D8B030D-6E8A-4147-A177-3AD203B41FA5}">
                      <a16:colId xmlns:a16="http://schemas.microsoft.com/office/drawing/2014/main" val="3381489562"/>
                    </a:ext>
                  </a:extLst>
                </a:gridCol>
              </a:tblGrid>
              <a:tr h="1155700">
                <a:tc>
                  <a:txBody>
                    <a:bodyPr/>
                    <a:lstStyle/>
                    <a:p>
                      <a:pPr algn="l"/>
                      <a:r>
                        <a:rPr lang="de-DE" b="0" i="0" dirty="0">
                          <a:solidFill>
                            <a:schemeClr val="tx1"/>
                          </a:solidFill>
                          <a:effectLst/>
                          <a:latin typeface="+mn-lt"/>
                        </a:rPr>
                        <a:t>Allgemeiner Teil</a:t>
                      </a:r>
                      <a:br>
                        <a:rPr lang="de-DE" b="0" i="0" dirty="0">
                          <a:solidFill>
                            <a:schemeClr val="tx1"/>
                          </a:solidFill>
                          <a:effectLst/>
                          <a:latin typeface="+mn-lt"/>
                        </a:rPr>
                      </a:br>
                      <a:r>
                        <a:rPr lang="de-DE" b="0" i="0" dirty="0">
                          <a:solidFill>
                            <a:schemeClr val="tx1"/>
                          </a:solidFill>
                          <a:effectLst/>
                          <a:latin typeface="+mn-lt"/>
                        </a:rPr>
                        <a:t> (§§ 1-240 </a:t>
                      </a:r>
                      <a:r>
                        <a:rPr lang="de-DE" b="0" i="0" baseline="0" dirty="0">
                          <a:solidFill>
                            <a:schemeClr val="tx1"/>
                          </a:solidFill>
                          <a:effectLst/>
                          <a:latin typeface="+mn-lt"/>
                        </a:rPr>
                        <a:t>BGB</a:t>
                      </a:r>
                      <a:r>
                        <a:rPr lang="de-DE" b="0" i="0" dirty="0">
                          <a:solidFill>
                            <a:schemeClr val="tx1"/>
                          </a:solidFill>
                          <a:effectLst/>
                          <a:latin typeface="+mn-lt"/>
                        </a:rPr>
                        <a:t>)</a:t>
                      </a:r>
                    </a:p>
                    <a:p>
                      <a:endParaRPr lang="de-DE" b="0"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i="0" dirty="0">
                          <a:solidFill>
                            <a:schemeClr val="tx1"/>
                          </a:solidFill>
                        </a:rPr>
                        <a:t>Recht der </a:t>
                      </a:r>
                      <a:r>
                        <a:rPr lang="de-DE" b="0" i="0" u="sng" dirty="0">
                          <a:solidFill>
                            <a:schemeClr val="tx1"/>
                          </a:solidFill>
                        </a:rPr>
                        <a:t>Schuldverhältnisse</a:t>
                      </a:r>
                      <a:br>
                        <a:rPr lang="de-DE" b="0" i="0" dirty="0">
                          <a:solidFill>
                            <a:schemeClr val="tx1"/>
                          </a:solidFill>
                        </a:rPr>
                      </a:br>
                      <a:r>
                        <a:rPr lang="de-DE" b="0" i="0" dirty="0">
                          <a:solidFill>
                            <a:schemeClr val="tx1"/>
                          </a:solidFill>
                        </a:rPr>
                        <a:t>(§§ 241-853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b="0" i="0" u="sng" dirty="0">
                          <a:solidFill>
                            <a:srgbClr val="434955"/>
                          </a:solidFill>
                          <a:effectLst/>
                          <a:latin typeface="+mn-lt"/>
                        </a:rPr>
                        <a:t>Sachrecht </a:t>
                      </a:r>
                      <a:br>
                        <a:rPr lang="de-DE" b="0" i="0" dirty="0">
                          <a:solidFill>
                            <a:srgbClr val="434955"/>
                          </a:solidFill>
                          <a:effectLst/>
                          <a:latin typeface="+mn-lt"/>
                        </a:rPr>
                      </a:br>
                      <a:r>
                        <a:rPr lang="de-DE" b="0" i="0" dirty="0">
                          <a:solidFill>
                            <a:srgbClr val="434955"/>
                          </a:solidFill>
                          <a:effectLst/>
                          <a:latin typeface="+mn-lt"/>
                        </a:rPr>
                        <a:t>(§§ 854-1296 BGB)</a:t>
                      </a:r>
                    </a:p>
                    <a:p>
                      <a:r>
                        <a:rPr lang="de-DE"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u="sng" dirty="0">
                          <a:solidFill>
                            <a:schemeClr val="accent6">
                              <a:lumMod val="75000"/>
                            </a:schemeClr>
                          </a:solidFill>
                        </a:rPr>
                        <a:t>Familienrecht</a:t>
                      </a:r>
                      <a:br>
                        <a:rPr lang="de-DE" dirty="0">
                          <a:solidFill>
                            <a:schemeClr val="tx1"/>
                          </a:solidFill>
                        </a:rPr>
                      </a:br>
                      <a:r>
                        <a:rPr lang="de-DE" dirty="0">
                          <a:solidFill>
                            <a:schemeClr val="accent6">
                              <a:lumMod val="75000"/>
                            </a:schemeClr>
                          </a:solidFill>
                        </a:rPr>
                        <a:t>(§§ 1297-1924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u="sng" dirty="0">
                          <a:solidFill>
                            <a:schemeClr val="tx1"/>
                          </a:solidFill>
                        </a:rPr>
                        <a:t>Erbrecht</a:t>
                      </a:r>
                      <a:br>
                        <a:rPr lang="de-DE" b="0" dirty="0">
                          <a:solidFill>
                            <a:schemeClr val="tx1"/>
                          </a:solidFill>
                        </a:rPr>
                      </a:br>
                      <a:r>
                        <a:rPr lang="de-DE" b="0" dirty="0">
                          <a:solidFill>
                            <a:schemeClr val="tx1"/>
                          </a:solidFill>
                        </a:rPr>
                        <a:t>(§§ 1925-2385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4980665"/>
                  </a:ext>
                </a:extLst>
              </a:tr>
              <a:tr h="3149590">
                <a:tc>
                  <a:txBody>
                    <a:bodyPr/>
                    <a:lstStyle/>
                    <a:p>
                      <a:pPr algn="l"/>
                      <a:r>
                        <a:rPr lang="de-DE" sz="1800" b="0" i="0" kern="1200" dirty="0">
                          <a:solidFill>
                            <a:schemeClr val="dk1"/>
                          </a:solidFill>
                          <a:effectLst/>
                          <a:latin typeface="+mn-lt"/>
                          <a:ea typeface="+mn-ea"/>
                          <a:cs typeface="+mn-cs"/>
                        </a:rPr>
                        <a:t>enthält die wesentlichen Grundregeln, allg. Vorschriften die für das gesamte bürgerliche Recht gelten und ist somit das Fundament der übrigen 4 Teile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bei dem Recht der Schuldverhältnisse geht es um die</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rechtliche Beziehung zwischen mehreren Vertragsparteien</a:t>
                      </a:r>
                      <a:r>
                        <a:rPr lang="de-DE" sz="1800" b="0" i="0" kern="1200" dirty="0">
                          <a:solidFill>
                            <a:schemeClr val="tx1"/>
                          </a:solidFill>
                          <a:effectLst/>
                          <a:latin typeface="+mn-lt"/>
                          <a:ea typeface="+mn-ea"/>
                          <a:cs typeface="+mn-cs"/>
                        </a:rPr>
                        <a:t>, </a:t>
                      </a:r>
                      <a:r>
                        <a:rPr lang="de-DE" sz="1800" b="0" i="0" kern="1200" dirty="0">
                          <a:solidFill>
                            <a:schemeClr val="dk1"/>
                          </a:solidFill>
                          <a:effectLst/>
                          <a:latin typeface="+mn-lt"/>
                          <a:ea typeface="+mn-ea"/>
                          <a:cs typeface="+mn-cs"/>
                        </a:rPr>
                        <a:t>die verpflichtende Verträge abgeschlossen haben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in erster Linie um das </a:t>
                      </a:r>
                      <a:r>
                        <a:rPr lang="de-DE" sz="1800" b="0" i="0" u="sng" kern="1200" dirty="0">
                          <a:solidFill>
                            <a:schemeClr val="accent1"/>
                          </a:solidFill>
                          <a:effectLst/>
                          <a:latin typeface="+mn-lt"/>
                          <a:ea typeface="+mn-ea"/>
                          <a:cs typeface="+mn-cs"/>
                        </a:rPr>
                        <a:t>Verhältnis von Personen zu Gegenständen ihres Privatvermögens</a:t>
                      </a:r>
                      <a:r>
                        <a:rPr lang="de-DE" sz="1800" b="0" i="0" kern="1200" dirty="0">
                          <a:solidFill>
                            <a:schemeClr val="accent1"/>
                          </a:solidFill>
                          <a:effectLst/>
                          <a:latin typeface="+mn-lt"/>
                          <a:ea typeface="+mn-ea"/>
                          <a:cs typeface="+mn-cs"/>
                        </a:rPr>
                        <a:t>, </a:t>
                      </a:r>
                      <a:r>
                        <a:rPr lang="de-DE" sz="1800" b="0" i="0" kern="1200" dirty="0">
                          <a:solidFill>
                            <a:schemeClr val="dk1"/>
                          </a:solidFill>
                          <a:effectLst/>
                          <a:latin typeface="+mn-lt"/>
                          <a:ea typeface="+mn-ea"/>
                          <a:cs typeface="+mn-cs"/>
                        </a:rPr>
                        <a:t>insbesondere die Eigentums – und Besitzverhältnisse</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i="0" kern="1200" dirty="0">
                          <a:solidFill>
                            <a:schemeClr val="accent6">
                              <a:lumMod val="75000"/>
                            </a:schemeClr>
                          </a:solidFill>
                          <a:effectLst/>
                          <a:latin typeface="+mn-lt"/>
                          <a:ea typeface="+mn-ea"/>
                          <a:cs typeface="+mn-cs"/>
                        </a:rPr>
                        <a:t>Das Familienrecht regelt die </a:t>
                      </a:r>
                      <a:r>
                        <a:rPr lang="de-DE" sz="1800" b="1" i="0" u="sng" kern="1200" dirty="0">
                          <a:solidFill>
                            <a:schemeClr val="accent6">
                              <a:lumMod val="75000"/>
                            </a:schemeClr>
                          </a:solidFill>
                          <a:effectLst/>
                          <a:latin typeface="+mn-lt"/>
                          <a:ea typeface="+mn-ea"/>
                          <a:cs typeface="+mn-cs"/>
                        </a:rPr>
                        <a:t>rechtlichen Verhältnisse, die Personen aufgrund von familiären Beziehungen und Ehebindungen zueinander haben.</a:t>
                      </a:r>
                      <a:endParaRPr lang="de-DE" b="1" u="sng"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um die </a:t>
                      </a:r>
                      <a:r>
                        <a:rPr lang="de-DE" sz="1800" b="0" i="0" u="sng" kern="1200" dirty="0">
                          <a:solidFill>
                            <a:schemeClr val="accent1">
                              <a:lumMod val="75000"/>
                            </a:schemeClr>
                          </a:solidFill>
                          <a:effectLst/>
                          <a:latin typeface="+mn-lt"/>
                          <a:ea typeface="+mn-ea"/>
                          <a:cs typeface="+mn-cs"/>
                        </a:rPr>
                        <a:t>Vermögensverhältnisse nach dem Tod </a:t>
                      </a:r>
                      <a:r>
                        <a:rPr lang="de-DE" sz="1800" b="0" i="0" kern="1200" dirty="0">
                          <a:solidFill>
                            <a:schemeClr val="dk1"/>
                          </a:solidFill>
                          <a:effectLst/>
                          <a:latin typeface="+mn-lt"/>
                          <a:ea typeface="+mn-ea"/>
                          <a:cs typeface="+mn-cs"/>
                        </a:rPr>
                        <a:t>einer Person. Hier finden sich umfangreiche Regelungen zu Erben, dem Testament usw.</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361194"/>
                  </a:ext>
                </a:extLst>
              </a:tr>
            </a:tbl>
          </a:graphicData>
        </a:graphic>
      </p:graphicFrame>
    </p:spTree>
    <p:extLst>
      <p:ext uri="{BB962C8B-B14F-4D97-AF65-F5344CB8AC3E}">
        <p14:creationId xmlns:p14="http://schemas.microsoft.com/office/powerpoint/2010/main" val="33556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B5EB1-D269-4857-9581-DB0B44E6BBA3}"/>
              </a:ext>
            </a:extLst>
          </p:cNvPr>
          <p:cNvSpPr>
            <a:spLocks noGrp="1"/>
          </p:cNvSpPr>
          <p:nvPr>
            <p:ph type="title"/>
          </p:nvPr>
        </p:nvSpPr>
        <p:spPr>
          <a:xfrm>
            <a:off x="838200" y="600891"/>
            <a:ext cx="10515600" cy="692332"/>
          </a:xfrm>
        </p:spPr>
        <p:txBody>
          <a:bodyPr>
            <a:normAutofit/>
          </a:bodyPr>
          <a:lstStyle/>
          <a:p>
            <a:r>
              <a:rPr lang="de-DE" sz="3600" b="1" dirty="0"/>
              <a:t>Das 4. Buch des BGB / Familienrecht</a:t>
            </a:r>
          </a:p>
        </p:txBody>
      </p:sp>
      <p:graphicFrame>
        <p:nvGraphicFramePr>
          <p:cNvPr id="4" name="Tabelle 4">
            <a:extLst>
              <a:ext uri="{FF2B5EF4-FFF2-40B4-BE49-F238E27FC236}">
                <a16:creationId xmlns:a16="http://schemas.microsoft.com/office/drawing/2014/main" id="{BDDDCA4F-BF27-4A70-A3E3-AC3C6C271052}"/>
              </a:ext>
            </a:extLst>
          </p:cNvPr>
          <p:cNvGraphicFramePr>
            <a:graphicFrameLocks noGrp="1"/>
          </p:cNvGraphicFramePr>
          <p:nvPr>
            <p:ph idx="1"/>
            <p:extLst>
              <p:ext uri="{D42A27DB-BD31-4B8C-83A1-F6EECF244321}">
                <p14:modId xmlns:p14="http://schemas.microsoft.com/office/powerpoint/2010/main" val="2185330639"/>
              </p:ext>
            </p:extLst>
          </p:nvPr>
        </p:nvGraphicFramePr>
        <p:xfrm>
          <a:off x="838200" y="1825625"/>
          <a:ext cx="10515597" cy="215760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28995447"/>
                    </a:ext>
                  </a:extLst>
                </a:gridCol>
                <a:gridCol w="3505199">
                  <a:extLst>
                    <a:ext uri="{9D8B030D-6E8A-4147-A177-3AD203B41FA5}">
                      <a16:colId xmlns:a16="http://schemas.microsoft.com/office/drawing/2014/main" val="3295772568"/>
                    </a:ext>
                  </a:extLst>
                </a:gridCol>
                <a:gridCol w="3505199">
                  <a:extLst>
                    <a:ext uri="{9D8B030D-6E8A-4147-A177-3AD203B41FA5}">
                      <a16:colId xmlns:a16="http://schemas.microsoft.com/office/drawing/2014/main" val="2115602829"/>
                    </a:ext>
                  </a:extLst>
                </a:gridCol>
              </a:tblGrid>
              <a:tr h="310586">
                <a:tc>
                  <a:txBody>
                    <a:bodyPr/>
                    <a:lstStyle/>
                    <a:p>
                      <a:r>
                        <a:rPr lang="de-DE" dirty="0">
                          <a:solidFill>
                            <a:schemeClr val="tx1"/>
                          </a:solidFill>
                        </a:rPr>
                        <a:t>Abschnitt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783349"/>
                  </a:ext>
                </a:extLst>
              </a:tr>
              <a:tr h="17918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rPr>
                        <a:t>bürgerliche Ehe </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1297</a:t>
                      </a:r>
                      <a:r>
                        <a:rPr lang="de-DE" sz="1800" b="0" i="0" kern="1200" dirty="0">
                          <a:solidFill>
                            <a:schemeClr val="tx1"/>
                          </a:solidFill>
                          <a:effectLst/>
                          <a:latin typeface="+mn-lt"/>
                          <a:ea typeface="+mn-ea"/>
                          <a:cs typeface="+mn-cs"/>
                        </a:rPr>
                        <a:t> - </a:t>
                      </a:r>
                      <a:r>
                        <a:rPr lang="de-DE" sz="1800" b="0" i="0" u="none" strike="noStrike" kern="1200" dirty="0">
                          <a:solidFill>
                            <a:schemeClr val="tx1"/>
                          </a:solidFill>
                          <a:effectLst/>
                          <a:latin typeface="+mn-lt"/>
                          <a:ea typeface="+mn-ea"/>
                          <a:cs typeface="+mn-cs"/>
                        </a:rPr>
                        <a:t>1588)</a:t>
                      </a:r>
                      <a:endParaRPr lang="de-DE" dirty="0">
                        <a:solidFill>
                          <a:schemeClr val="tx1"/>
                        </a:solidFill>
                      </a:endParaRPr>
                    </a:p>
                    <a:p>
                      <a:pPr marL="0" indent="0">
                        <a:buFont typeface="Arial" panose="020B0604020202020204" pitchFamily="34" charset="0"/>
                        <a:buNone/>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Verwandtschaft </a:t>
                      </a:r>
                      <a:r>
                        <a:rPr lang="de-DE" sz="1800" b="0" i="0" kern="1200" dirty="0">
                          <a:solidFill>
                            <a:schemeClr val="tx1"/>
                          </a:solidFill>
                          <a:effectLst/>
                          <a:latin typeface="+mn-lt"/>
                          <a:ea typeface="+mn-ea"/>
                          <a:cs typeface="+mn-cs"/>
                        </a:rPr>
                        <a:t>(§§</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1589</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rPr>
                        <a:t>1772</a:t>
                      </a:r>
                      <a:r>
                        <a:rPr lang="de-DE" sz="1800" b="0" i="0" u="none" strike="noStrike" kern="1200" dirty="0">
                          <a:solidFill>
                            <a:schemeClr val="dk1"/>
                          </a:solidFill>
                          <a:effectLst/>
                          <a:latin typeface="+mn-lt"/>
                          <a:ea typeface="+mn-ea"/>
                          <a:cs typeface="+mn-cs"/>
                        </a:rPr>
                        <a:t>)</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Vormundschaft</a:t>
                      </a:r>
                    </a:p>
                    <a:p>
                      <a:pPr marL="285750" indent="-285750">
                        <a:buFont typeface="Arial" panose="020B0604020202020204" pitchFamily="34" charset="0"/>
                        <a:buChar char="•"/>
                      </a:pPr>
                      <a:r>
                        <a:rPr lang="de-DE" b="1" u="sng" dirty="0"/>
                        <a:t>Rechtl. Betreuung</a:t>
                      </a:r>
                    </a:p>
                    <a:p>
                      <a:pPr marL="285750" indent="-285750">
                        <a:buFont typeface="Arial" panose="020B0604020202020204" pitchFamily="34" charset="0"/>
                        <a:buChar char="•"/>
                      </a:pPr>
                      <a:r>
                        <a:rPr lang="de-DE" u="none" dirty="0"/>
                        <a:t>Pflegschaft</a:t>
                      </a:r>
                      <a:br>
                        <a:rPr lang="de-DE" dirty="0"/>
                      </a:br>
                      <a:r>
                        <a:rPr lang="de-DE" dirty="0"/>
                        <a:t>(§§1773-1921)</a:t>
                      </a:r>
                      <a:br>
                        <a:rPr lang="de-DE" dirty="0"/>
                      </a:b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321952"/>
                  </a:ext>
                </a:extLst>
              </a:tr>
            </a:tbl>
          </a:graphicData>
        </a:graphic>
      </p:graphicFrame>
    </p:spTree>
    <p:extLst>
      <p:ext uri="{BB962C8B-B14F-4D97-AF65-F5344CB8AC3E}">
        <p14:creationId xmlns:p14="http://schemas.microsoft.com/office/powerpoint/2010/main" val="1334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97A76FF-C5B9-4508-B8AC-8F64D5DE94ED}"/>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8751364" y="365126"/>
            <a:ext cx="2457316" cy="2005484"/>
          </a:xfrm>
        </p:spPr>
      </p:pic>
      <p:sp>
        <p:nvSpPr>
          <p:cNvPr id="2" name="Titel 1">
            <a:extLst>
              <a:ext uri="{FF2B5EF4-FFF2-40B4-BE49-F238E27FC236}">
                <a16:creationId xmlns:a16="http://schemas.microsoft.com/office/drawing/2014/main" id="{17F2F921-542C-49B8-9197-3F123E32228F}"/>
              </a:ext>
            </a:extLst>
          </p:cNvPr>
          <p:cNvSpPr>
            <a:spLocks noGrp="1"/>
          </p:cNvSpPr>
          <p:nvPr>
            <p:ph type="title"/>
          </p:nvPr>
        </p:nvSpPr>
        <p:spPr>
          <a:xfrm>
            <a:off x="368300" y="365126"/>
            <a:ext cx="10985500" cy="1000036"/>
          </a:xfrm>
        </p:spPr>
        <p:txBody>
          <a:bodyPr>
            <a:normAutofit/>
          </a:bodyPr>
          <a:lstStyle/>
          <a:p>
            <a:r>
              <a:rPr lang="de-DE" sz="3600" b="1" dirty="0">
                <a:latin typeface="+mn-lt"/>
              </a:rPr>
              <a:t>1.1.1 Wer gehört lt. BGB zur </a:t>
            </a:r>
            <a:r>
              <a:rPr lang="de-DE" sz="3600" b="1" u="sng" dirty="0">
                <a:latin typeface="+mn-lt"/>
              </a:rPr>
              <a:t>Familie</a:t>
            </a:r>
            <a:r>
              <a:rPr lang="de-DE" sz="3600" b="1" dirty="0">
                <a:latin typeface="+mn-lt"/>
              </a:rPr>
              <a:t> ?</a:t>
            </a:r>
          </a:p>
        </p:txBody>
      </p:sp>
      <p:sp>
        <p:nvSpPr>
          <p:cNvPr id="9" name="Textfeld 8">
            <a:extLst>
              <a:ext uri="{FF2B5EF4-FFF2-40B4-BE49-F238E27FC236}">
                <a16:creationId xmlns:a16="http://schemas.microsoft.com/office/drawing/2014/main" id="{0F27C024-C74B-4E8C-B024-FC59315FD79B}"/>
              </a:ext>
            </a:extLst>
          </p:cNvPr>
          <p:cNvSpPr txBox="1"/>
          <p:nvPr/>
        </p:nvSpPr>
        <p:spPr>
          <a:xfrm>
            <a:off x="237987" y="1926772"/>
            <a:ext cx="9742035" cy="3908762"/>
          </a:xfrm>
          <a:prstGeom prst="rect">
            <a:avLst/>
          </a:prstGeom>
          <a:noFill/>
        </p:spPr>
        <p:txBody>
          <a:bodyPr wrap="square" rtlCol="0">
            <a:spAutoFit/>
          </a:bodyPr>
          <a:lstStyle/>
          <a:p>
            <a:pPr marL="285750" indent="-285750">
              <a:buFont typeface="Arial" panose="020B0604020202020204" pitchFamily="34" charset="0"/>
              <a:buChar char="•"/>
            </a:pPr>
            <a:r>
              <a:rPr lang="de-DE" sz="2400" dirty="0"/>
              <a:t>Der Begriff – Familie – ist gesetzlich nicht definiert,</a:t>
            </a:r>
            <a:br>
              <a:rPr lang="de-DE" sz="2400" dirty="0"/>
            </a:br>
            <a:endParaRPr lang="de-DE" sz="2400" dirty="0"/>
          </a:p>
          <a:p>
            <a:pPr marL="285750" indent="-285750">
              <a:buFont typeface="Arial" panose="020B0604020202020204" pitchFamily="34" charset="0"/>
              <a:buChar char="•"/>
            </a:pPr>
            <a:r>
              <a:rPr lang="de-DE" sz="2400" dirty="0"/>
              <a:t>lt. natürlichem Sprachgebrauch zählen zur Familie alle Personen… </a:t>
            </a:r>
            <a:br>
              <a:rPr lang="de-DE" sz="2400" dirty="0"/>
            </a:br>
            <a:br>
              <a:rPr lang="de-DE" sz="2400" dirty="0"/>
            </a:br>
            <a:r>
              <a:rPr lang="de-DE" sz="2400" dirty="0"/>
              <a:t>- die durch Abstammung / Verwandtschaft,</a:t>
            </a:r>
            <a:br>
              <a:rPr lang="de-DE" sz="2400" dirty="0"/>
            </a:br>
            <a:r>
              <a:rPr lang="de-DE" sz="2400" dirty="0"/>
              <a:t>- Schwägerschaft,</a:t>
            </a:r>
            <a:br>
              <a:rPr lang="de-DE" sz="2400" dirty="0"/>
            </a:br>
            <a:r>
              <a:rPr lang="de-DE" sz="2400" dirty="0"/>
              <a:t>- durch eine Ehe oder</a:t>
            </a:r>
            <a:br>
              <a:rPr lang="de-DE" sz="2400" dirty="0"/>
            </a:br>
            <a:r>
              <a:rPr lang="de-DE" sz="2400" dirty="0"/>
              <a:t>- Lebenspartnerschaft          … miteinander verbunden sind.</a:t>
            </a:r>
            <a:br>
              <a:rPr lang="de-DE" sz="2800" dirty="0"/>
            </a:br>
            <a:br>
              <a:rPr lang="de-DE" sz="2800" dirty="0"/>
            </a:br>
            <a:endParaRPr lang="de-DE" sz="2800" dirty="0"/>
          </a:p>
        </p:txBody>
      </p:sp>
    </p:spTree>
    <p:extLst>
      <p:ext uri="{BB962C8B-B14F-4D97-AF65-F5344CB8AC3E}">
        <p14:creationId xmlns:p14="http://schemas.microsoft.com/office/powerpoint/2010/main" val="17504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11017-2717-456E-AD02-47FAE03B18F7}"/>
              </a:ext>
            </a:extLst>
          </p:cNvPr>
          <p:cNvSpPr>
            <a:spLocks noGrp="1"/>
          </p:cNvSpPr>
          <p:nvPr>
            <p:ph type="title"/>
          </p:nvPr>
        </p:nvSpPr>
        <p:spPr>
          <a:xfrm>
            <a:off x="838200" y="365125"/>
            <a:ext cx="10515600" cy="942975"/>
          </a:xfrm>
        </p:spPr>
        <p:txBody>
          <a:bodyPr>
            <a:normAutofit fontScale="90000"/>
          </a:bodyPr>
          <a:lstStyle/>
          <a:p>
            <a:r>
              <a:rPr lang="de-DE" sz="3600" b="1" i="0" dirty="0">
                <a:latin typeface="+mn-lt"/>
              </a:rPr>
              <a:t>Betreuung</a:t>
            </a:r>
            <a:br>
              <a:rPr lang="de-DE" sz="2000" i="0" dirty="0">
                <a:latin typeface="Castellar" panose="020A0402060406010301" pitchFamily="18" charset="0"/>
              </a:rPr>
            </a:br>
            <a:br>
              <a:rPr lang="de-DE" sz="2000" i="0" dirty="0">
                <a:latin typeface="Castellar" panose="020A0402060406010301" pitchFamily="18" charset="0"/>
              </a:rPr>
            </a:br>
            <a:endParaRPr lang="de-DE" sz="2000" i="0" dirty="0">
              <a:latin typeface="Castellar" panose="020A0402060406010301" pitchFamily="18" charset="0"/>
            </a:endParaRPr>
          </a:p>
        </p:txBody>
      </p:sp>
      <p:sp>
        <p:nvSpPr>
          <p:cNvPr id="5" name="Inhaltsplatzhalter 4">
            <a:extLst>
              <a:ext uri="{FF2B5EF4-FFF2-40B4-BE49-F238E27FC236}">
                <a16:creationId xmlns:a16="http://schemas.microsoft.com/office/drawing/2014/main" id="{F7BED83F-D0A7-4170-9E50-5209DA34FEB3}"/>
              </a:ext>
            </a:extLst>
          </p:cNvPr>
          <p:cNvSpPr>
            <a:spLocks noGrp="1"/>
          </p:cNvSpPr>
          <p:nvPr>
            <p:ph idx="1"/>
          </p:nvPr>
        </p:nvSpPr>
        <p:spPr>
          <a:xfrm>
            <a:off x="838200" y="1027906"/>
            <a:ext cx="10515600" cy="4351338"/>
          </a:xfrm>
        </p:spPr>
        <p:txBody>
          <a:bodyPr>
            <a:normAutofit/>
          </a:bodyPr>
          <a:lstStyle/>
          <a:p>
            <a:pPr marL="0" indent="0">
              <a:buNone/>
            </a:pPr>
            <a:endParaRPr lang="de-DE" dirty="0"/>
          </a:p>
          <a:p>
            <a:r>
              <a:rPr lang="de-DE" dirty="0"/>
              <a:t>dient dem  Schutz und der Unterstützung </a:t>
            </a:r>
            <a:r>
              <a:rPr lang="de-DE" b="1" dirty="0"/>
              <a:t>erwachsener</a:t>
            </a:r>
            <a:r>
              <a:rPr lang="de-DE" dirty="0"/>
              <a:t> Menschen, die wegen psychischer, geistiger, seelischer oder körperlichen Behinderungen / Erkrankung ihre Angelegenheiten (Vermögenssorge , Wohnungsangelegenheiten , Gesundheitssorge, Vertretung vor Behörden, Ämtern, Sozialleistungsträgern) ganz oder teilweise nicht selbst regeln können,</a:t>
            </a:r>
            <a:br>
              <a:rPr lang="de-DE" dirty="0"/>
            </a:br>
            <a:endParaRPr lang="de-DE" dirty="0"/>
          </a:p>
          <a:p>
            <a:r>
              <a:rPr lang="de-DE" dirty="0"/>
              <a:t>Selbstbestimmung bleibt gewahrt,</a:t>
            </a:r>
            <a:br>
              <a:rPr lang="de-DE" dirty="0"/>
            </a:br>
            <a:endParaRPr lang="de-DE" dirty="0"/>
          </a:p>
          <a:p>
            <a:r>
              <a:rPr lang="de-DE" dirty="0"/>
              <a:t>Wohl des Betroffenen steht im Vordergrund,</a:t>
            </a:r>
          </a:p>
          <a:p>
            <a:endParaRPr lang="de-DE" dirty="0"/>
          </a:p>
        </p:txBody>
      </p:sp>
    </p:spTree>
    <p:extLst>
      <p:ext uri="{BB962C8B-B14F-4D97-AF65-F5344CB8AC3E}">
        <p14:creationId xmlns:p14="http://schemas.microsoft.com/office/powerpoint/2010/main" val="5928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B1B011-A708-467B-BF30-0ADD6BA5A939}"/>
              </a:ext>
            </a:extLst>
          </p:cNvPr>
          <p:cNvSpPr>
            <a:spLocks noGrp="1"/>
          </p:cNvSpPr>
          <p:nvPr>
            <p:ph idx="1"/>
          </p:nvPr>
        </p:nvSpPr>
        <p:spPr>
          <a:xfrm>
            <a:off x="838200" y="397565"/>
            <a:ext cx="10515600" cy="5779398"/>
          </a:xfrm>
        </p:spPr>
        <p:txBody>
          <a:bodyPr>
            <a:normAutofit/>
          </a:bodyPr>
          <a:lstStyle/>
          <a:p>
            <a:pPr marL="0" indent="0">
              <a:buNone/>
            </a:pPr>
            <a:br>
              <a:rPr lang="de-DE" dirty="0"/>
            </a:br>
            <a:r>
              <a:rPr lang="de-DE" dirty="0"/>
              <a:t>Nach dem modernen Verständnis beschreibt der Begriff Familie in vertikaler Weise das Beziehungsverhältnis von Eltern und Kindern.</a:t>
            </a:r>
            <a:br>
              <a:rPr lang="de-DE" dirty="0"/>
            </a:br>
            <a:r>
              <a:rPr lang="de-DE" dirty="0"/>
              <a:t>Dabei ist es unerheblich, ob die Eltern verheiratet sind, ebenso wie es im alltäglichen Gebrauch des Begriffes unerheblich ist, ob die Kinder minderjährig oder volljährig sind und ob es sich um Adoptiv- Pflege- oder Stiefkinder handelt.</a:t>
            </a:r>
          </a:p>
          <a:p>
            <a:pPr marL="0" indent="0">
              <a:buNone/>
            </a:pPr>
            <a:br>
              <a:rPr lang="de-DE" dirty="0"/>
            </a:br>
            <a:r>
              <a:rPr lang="de-DE" dirty="0"/>
              <a:t>Horizontal gesehen beschreibt der Begriff „Familie“ aber auch die Beziehung unter Geschwistern und weiteren Verwandten (z.B. Onkel/Tante, Neffen, Cousins).</a:t>
            </a:r>
          </a:p>
          <a:p>
            <a:pPr marL="0" indent="0">
              <a:buNone/>
            </a:pPr>
            <a:br>
              <a:rPr lang="de-DE" dirty="0"/>
            </a:br>
            <a:r>
              <a:rPr lang="de-DE" dirty="0"/>
              <a:t>In unserem Erleben des Begriffes „Familie“ kommt es einzig auf die gewachsene persönliche Bindung an.</a:t>
            </a:r>
          </a:p>
          <a:p>
            <a:pPr marL="0" indent="0">
              <a:buNone/>
            </a:pPr>
            <a:br>
              <a:rPr lang="de-DE" dirty="0"/>
            </a:br>
            <a:r>
              <a:rPr lang="de-DE" u="sng" dirty="0"/>
              <a:t>Familie ist kein rechtlicher Begriff. </a:t>
            </a:r>
            <a:r>
              <a:rPr lang="de-DE" dirty="0"/>
              <a:t>Vielmehr knüpft das Recht an das soziale Phänomen „ Familie“ an.</a:t>
            </a:r>
          </a:p>
        </p:txBody>
      </p:sp>
    </p:spTree>
    <p:extLst>
      <p:ext uri="{BB962C8B-B14F-4D97-AF65-F5344CB8AC3E}">
        <p14:creationId xmlns:p14="http://schemas.microsoft.com/office/powerpoint/2010/main" val="34511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E892F3-E4C9-4FE3-92A9-D6F541FBBC25}"/>
              </a:ext>
            </a:extLst>
          </p:cNvPr>
          <p:cNvSpPr>
            <a:spLocks noGrp="1"/>
          </p:cNvSpPr>
          <p:nvPr>
            <p:ph idx="1"/>
          </p:nvPr>
        </p:nvSpPr>
        <p:spPr>
          <a:xfrm>
            <a:off x="838200" y="424070"/>
            <a:ext cx="10515600" cy="5752893"/>
          </a:xfrm>
        </p:spPr>
        <p:txBody>
          <a:bodyPr>
            <a:normAutofit lnSpcReduction="10000"/>
          </a:bodyPr>
          <a:lstStyle/>
          <a:p>
            <a:pPr marL="0" indent="0">
              <a:buNone/>
            </a:pPr>
            <a:r>
              <a:rPr lang="de-DE" dirty="0"/>
              <a:t>Das Recht definiert diesen Begriff jedoch nicht klar.</a:t>
            </a:r>
            <a:br>
              <a:rPr lang="de-DE" dirty="0"/>
            </a:br>
            <a:r>
              <a:rPr lang="de-DE" dirty="0"/>
              <a:t>Im Art. 6 Abs. 1 GG  findet sich ein erster Hinweis auf den Begriff „ Familie“.</a:t>
            </a:r>
            <a:br>
              <a:rPr lang="de-DE" dirty="0"/>
            </a:br>
            <a:r>
              <a:rPr lang="de-DE" dirty="0"/>
              <a:t>Hier wird die Familie und die Ehe unter besonderen Schutz des Staates gestellt. </a:t>
            </a:r>
            <a:br>
              <a:rPr lang="de-DE" dirty="0"/>
            </a:br>
            <a:r>
              <a:rPr lang="de-DE" dirty="0"/>
              <a:t>Eine gesetzliche Ausgestaltung dieses Artikels findet sich dann im 4. Buch des BGB</a:t>
            </a:r>
            <a:br>
              <a:rPr lang="de-DE" dirty="0"/>
            </a:br>
            <a:r>
              <a:rPr lang="de-DE" dirty="0"/>
              <a:t>(§§ 1297 ff), welches auch die Überschrift „Familienrecht“ trägt. </a:t>
            </a:r>
          </a:p>
          <a:p>
            <a:pPr marL="0" indent="0">
              <a:buNone/>
            </a:pPr>
            <a:br>
              <a:rPr lang="de-DE" dirty="0"/>
            </a:br>
            <a:r>
              <a:rPr lang="de-DE" dirty="0"/>
              <a:t>Das Personenstandsgesetz (PStG) regelt in § 15, dass der Standesbeamte folgende Personen in das </a:t>
            </a:r>
            <a:r>
              <a:rPr lang="de-DE" u="sng" dirty="0"/>
              <a:t>Familien</a:t>
            </a:r>
            <a:r>
              <a:rPr lang="de-DE" dirty="0"/>
              <a:t>buch einzutragen hat:</a:t>
            </a:r>
            <a:br>
              <a:rPr lang="de-DE" dirty="0"/>
            </a:br>
            <a:br>
              <a:rPr lang="de-DE" dirty="0"/>
            </a:br>
            <a:r>
              <a:rPr lang="de-DE" dirty="0"/>
              <a:t>1.	die gemeinsamen Kinder der Eheleute</a:t>
            </a:r>
            <a:br>
              <a:rPr lang="de-DE" dirty="0"/>
            </a:br>
            <a:r>
              <a:rPr lang="de-DE" dirty="0"/>
              <a:t>2.	die von den Eheleuten gemeinschaftlich als Kind angenommenen Kinder</a:t>
            </a:r>
            <a:br>
              <a:rPr lang="de-DE" dirty="0"/>
            </a:br>
            <a:r>
              <a:rPr lang="de-DE" dirty="0"/>
              <a:t>3.	die von einem Ehegatten als Kind angenommenen Kinder des anderen </a:t>
            </a:r>
            <a:br>
              <a:rPr lang="de-DE" dirty="0"/>
            </a:br>
            <a:r>
              <a:rPr lang="de-DE" dirty="0"/>
              <a:t> 	Ehegatten</a:t>
            </a:r>
            <a:br>
              <a:rPr lang="de-DE" dirty="0"/>
            </a:br>
            <a:endParaRPr lang="de-DE" dirty="0"/>
          </a:p>
          <a:p>
            <a:pPr marL="0" indent="0">
              <a:buNone/>
            </a:pPr>
            <a:br>
              <a:rPr lang="de-DE" dirty="0"/>
            </a:br>
            <a:r>
              <a:rPr lang="de-DE" dirty="0"/>
              <a:t>Eine Definition des Begriffes „Familie“ nach dem BGB fast nicht möglich.</a:t>
            </a:r>
            <a:br>
              <a:rPr lang="de-DE" dirty="0"/>
            </a:br>
            <a:r>
              <a:rPr lang="de-DE" dirty="0"/>
              <a:t>Der Begriff des „Familienrechts“ ist als Recht des 4. Buches des BGB zu definieren.</a:t>
            </a:r>
          </a:p>
        </p:txBody>
      </p:sp>
    </p:spTree>
    <p:extLst>
      <p:ext uri="{BB962C8B-B14F-4D97-AF65-F5344CB8AC3E}">
        <p14:creationId xmlns:p14="http://schemas.microsoft.com/office/powerpoint/2010/main" val="399258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46D2D-578C-4169-9D87-820401A1CFFA}"/>
              </a:ext>
            </a:extLst>
          </p:cNvPr>
          <p:cNvSpPr>
            <a:spLocks noGrp="1"/>
          </p:cNvSpPr>
          <p:nvPr>
            <p:ph type="title"/>
          </p:nvPr>
        </p:nvSpPr>
        <p:spPr>
          <a:xfrm>
            <a:off x="745434" y="163603"/>
            <a:ext cx="10515600" cy="1325563"/>
          </a:xfrm>
        </p:spPr>
        <p:txBody>
          <a:bodyPr/>
          <a:lstStyle/>
          <a:p>
            <a:r>
              <a:rPr lang="de-DE" dirty="0"/>
              <a:t>1.1.2 Ehe / Lebenspartnerschaft</a:t>
            </a:r>
          </a:p>
        </p:txBody>
      </p:sp>
      <p:sp>
        <p:nvSpPr>
          <p:cNvPr id="3" name="Inhaltsplatzhalter 2">
            <a:extLst>
              <a:ext uri="{FF2B5EF4-FFF2-40B4-BE49-F238E27FC236}">
                <a16:creationId xmlns:a16="http://schemas.microsoft.com/office/drawing/2014/main" id="{62AD5CFF-D101-444D-970E-857B440B97E7}"/>
              </a:ext>
            </a:extLst>
          </p:cNvPr>
          <p:cNvSpPr>
            <a:spLocks noGrp="1"/>
          </p:cNvSpPr>
          <p:nvPr>
            <p:ph idx="1"/>
          </p:nvPr>
        </p:nvSpPr>
        <p:spPr>
          <a:xfrm>
            <a:off x="838200" y="1489166"/>
            <a:ext cx="10515600" cy="4991147"/>
          </a:xfrm>
        </p:spPr>
        <p:txBody>
          <a:bodyPr>
            <a:normAutofit fontScale="92500" lnSpcReduction="20000"/>
          </a:bodyPr>
          <a:lstStyle/>
          <a:p>
            <a:r>
              <a:rPr lang="de-DE" sz="2600" dirty="0"/>
              <a:t>seit 01.10.2017 versteht man unter ihr die rechtlich anerkannte , vertraglich begründete Lebensgemeinschaft zweier Personen verschiedenen Geschlechts oder gleichen Geschlechts auf Lebenszeit, vgl. § 1353 BGB („Ehe für alle“),</a:t>
            </a:r>
            <a:br>
              <a:rPr lang="de-DE" sz="2600" dirty="0"/>
            </a:br>
            <a:endParaRPr lang="de-DE" sz="2600" dirty="0"/>
          </a:p>
          <a:p>
            <a:r>
              <a:rPr lang="de-DE" sz="2600" dirty="0"/>
              <a:t>mit Inkrafttreten des Gesetzes zur Einführung des Rechts auf Eheschließung für Personen gleiche Geschlechts vom 20.07.2017 (BGB I S. 2787) mit Wirkung zum 01.10.2017 können keine neuen Lebenspartnerschaften begründet werden, Die Rechte und Pflichten aus einer bereits begründeten Lebenspartnerschaft bleiben unberührt,</a:t>
            </a:r>
            <a:br>
              <a:rPr lang="de-DE" sz="2600" dirty="0"/>
            </a:br>
            <a:endParaRPr lang="de-DE" sz="2600" dirty="0"/>
          </a:p>
          <a:p>
            <a:r>
              <a:rPr lang="de-DE" sz="2600" dirty="0"/>
              <a:t>Die Voraussetzungen für eine Eheschließung ergeben sich aus dem BGB:</a:t>
            </a:r>
            <a:br>
              <a:rPr lang="de-DE" sz="2600" dirty="0"/>
            </a:br>
            <a:br>
              <a:rPr lang="de-DE" sz="2600" dirty="0"/>
            </a:br>
            <a:r>
              <a:rPr lang="de-DE" sz="2600" dirty="0"/>
              <a:t>	Ehefähigkeit</a:t>
            </a:r>
            <a:br>
              <a:rPr lang="de-DE" sz="2600" dirty="0"/>
            </a:br>
            <a:r>
              <a:rPr lang="de-DE" sz="2600" dirty="0"/>
              <a:t> 	Keine Eheverbote</a:t>
            </a:r>
            <a:br>
              <a:rPr lang="de-DE" sz="2600" dirty="0"/>
            </a:br>
            <a:r>
              <a:rPr lang="de-DE" sz="2600" dirty="0"/>
              <a:t> 	Keine Willensmängel</a:t>
            </a:r>
            <a:br>
              <a:rPr lang="de-DE" sz="2600" dirty="0"/>
            </a:br>
            <a:r>
              <a:rPr lang="de-DE" sz="2600" dirty="0"/>
              <a:t> 	Einhaltung der Form</a:t>
            </a:r>
            <a:br>
              <a:rPr lang="de-DE" dirty="0"/>
            </a:br>
            <a:endParaRPr lang="de-DE" dirty="0"/>
          </a:p>
        </p:txBody>
      </p:sp>
    </p:spTree>
    <p:extLst>
      <p:ext uri="{BB962C8B-B14F-4D97-AF65-F5344CB8AC3E}">
        <p14:creationId xmlns:p14="http://schemas.microsoft.com/office/powerpoint/2010/main" val="7019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55D06-993F-4CE6-9D17-87ED30482107}"/>
              </a:ext>
            </a:extLst>
          </p:cNvPr>
          <p:cNvSpPr>
            <a:spLocks noGrp="1"/>
          </p:cNvSpPr>
          <p:nvPr>
            <p:ph type="title"/>
          </p:nvPr>
        </p:nvSpPr>
        <p:spPr/>
        <p:txBody>
          <a:bodyPr/>
          <a:lstStyle/>
          <a:p>
            <a:r>
              <a:rPr lang="de-DE" dirty="0"/>
              <a:t>Ehefähigkeit</a:t>
            </a:r>
          </a:p>
        </p:txBody>
      </p:sp>
      <p:sp>
        <p:nvSpPr>
          <p:cNvPr id="3" name="Inhaltsplatzhalter 2">
            <a:extLst>
              <a:ext uri="{FF2B5EF4-FFF2-40B4-BE49-F238E27FC236}">
                <a16:creationId xmlns:a16="http://schemas.microsoft.com/office/drawing/2014/main" id="{7A803789-E4FF-47A8-B961-7BD107CDFAD3}"/>
              </a:ext>
            </a:extLst>
          </p:cNvPr>
          <p:cNvSpPr>
            <a:spLocks noGrp="1"/>
          </p:cNvSpPr>
          <p:nvPr>
            <p:ph idx="1"/>
          </p:nvPr>
        </p:nvSpPr>
        <p:spPr/>
        <p:txBody>
          <a:bodyPr>
            <a:normAutofit lnSpcReduction="10000"/>
          </a:bodyPr>
          <a:lstStyle/>
          <a:p>
            <a:r>
              <a:rPr lang="de-DE" dirty="0"/>
              <a:t>Eine Ehe kann erst ab Eintritt der Volljährigkeit eingegangen werden,</a:t>
            </a:r>
            <a:br>
              <a:rPr lang="de-DE" dirty="0"/>
            </a:br>
            <a:r>
              <a:rPr lang="de-DE" dirty="0"/>
              <a:t>§ 1303 S. 1, § 2 BGB</a:t>
            </a:r>
          </a:p>
          <a:p>
            <a:endParaRPr lang="de-DE" dirty="0"/>
          </a:p>
          <a:p>
            <a:r>
              <a:rPr lang="de-DE" dirty="0"/>
              <a:t>Ein Geschäftsunfähiger kann keine Ehe eingehen,</a:t>
            </a:r>
            <a:br>
              <a:rPr lang="de-DE" dirty="0"/>
            </a:br>
            <a:r>
              <a:rPr lang="de-DE" dirty="0"/>
              <a:t>§ 1304 BGB, Prüfung obliegt dem Standesbeamten, § 13 I PStG</a:t>
            </a:r>
          </a:p>
          <a:p>
            <a:endParaRPr lang="de-DE" dirty="0"/>
          </a:p>
          <a:p>
            <a:r>
              <a:rPr lang="de-DE" dirty="0"/>
              <a:t>beschränkt Geschäftsfähige; Personen unter 16 sind nicht ehemündig, </a:t>
            </a:r>
            <a:br>
              <a:rPr lang="de-DE" dirty="0"/>
            </a:br>
            <a:r>
              <a:rPr lang="de-DE" dirty="0"/>
              <a:t>§ 1303 S. 2 BGB</a:t>
            </a:r>
          </a:p>
          <a:p>
            <a:endParaRPr lang="de-DE" dirty="0"/>
          </a:p>
          <a:p>
            <a:r>
              <a:rPr lang="de-DE" dirty="0"/>
              <a:t>geschäftsfähige Betreute können heiraten, ein Einwilligungsvorbehalt für den Betreuer ist nicht möglich, § 1825 II S. 1 BGB</a:t>
            </a:r>
          </a:p>
        </p:txBody>
      </p:sp>
    </p:spTree>
    <p:extLst>
      <p:ext uri="{BB962C8B-B14F-4D97-AF65-F5344CB8AC3E}">
        <p14:creationId xmlns:p14="http://schemas.microsoft.com/office/powerpoint/2010/main" val="33071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9CD8C-A68F-4185-96E2-61C4A00F2A62}"/>
              </a:ext>
            </a:extLst>
          </p:cNvPr>
          <p:cNvSpPr>
            <a:spLocks noGrp="1"/>
          </p:cNvSpPr>
          <p:nvPr>
            <p:ph type="title"/>
          </p:nvPr>
        </p:nvSpPr>
        <p:spPr>
          <a:xfrm>
            <a:off x="838200" y="365125"/>
            <a:ext cx="10515600" cy="866775"/>
          </a:xfrm>
        </p:spPr>
        <p:txBody>
          <a:bodyPr>
            <a:normAutofit/>
          </a:bodyPr>
          <a:lstStyle/>
          <a:p>
            <a:r>
              <a:rPr lang="de-DE" dirty="0"/>
              <a:t>Keine Eheverbote</a:t>
            </a:r>
          </a:p>
        </p:txBody>
      </p:sp>
      <p:sp>
        <p:nvSpPr>
          <p:cNvPr id="3" name="Inhaltsplatzhalter 2">
            <a:extLst>
              <a:ext uri="{FF2B5EF4-FFF2-40B4-BE49-F238E27FC236}">
                <a16:creationId xmlns:a16="http://schemas.microsoft.com/office/drawing/2014/main" id="{8D9737B4-7F06-4813-85C3-618070D46EAE}"/>
              </a:ext>
            </a:extLst>
          </p:cNvPr>
          <p:cNvSpPr>
            <a:spLocks noGrp="1"/>
          </p:cNvSpPr>
          <p:nvPr>
            <p:ph idx="1"/>
          </p:nvPr>
        </p:nvSpPr>
        <p:spPr>
          <a:xfrm>
            <a:off x="838200" y="1384300"/>
            <a:ext cx="10515600" cy="4792663"/>
          </a:xfrm>
        </p:spPr>
        <p:txBody>
          <a:bodyPr>
            <a:normAutofit/>
          </a:bodyPr>
          <a:lstStyle/>
          <a:p>
            <a:r>
              <a:rPr lang="de-DE" dirty="0"/>
              <a:t>Um sittenwidrigen Ehen entgegen zu wirken hat der Gesetzgeber Eheverbote eingeführt, einige frühere Eheverbote wurden mit dem Wegfall des Ehegesetzes zum 01.07.1998 beseitigt.</a:t>
            </a:r>
            <a:br>
              <a:rPr lang="de-DE" dirty="0"/>
            </a:br>
            <a:r>
              <a:rPr lang="de-DE" i="1" dirty="0"/>
              <a:t>z.B. steht eine Schwägerschaft einer Ehe nicht mehr entgegen</a:t>
            </a:r>
          </a:p>
          <a:p>
            <a:pPr marL="0" indent="0">
              <a:buNone/>
            </a:pPr>
            <a:br>
              <a:rPr lang="de-DE" dirty="0"/>
            </a:br>
            <a:r>
              <a:rPr lang="de-DE" dirty="0"/>
              <a:t>-	Doppelehe, § 1306 BGB</a:t>
            </a:r>
            <a:br>
              <a:rPr lang="de-DE" dirty="0"/>
            </a:br>
            <a:r>
              <a:rPr lang="de-DE" dirty="0"/>
              <a:t>-	Verwandtschaft, § 1307 BGB</a:t>
            </a:r>
            <a:br>
              <a:rPr lang="de-DE" dirty="0"/>
            </a:br>
            <a:r>
              <a:rPr lang="de-DE" dirty="0"/>
              <a:t>-	Adoptivverwandtschaft, § 1308 BGB</a:t>
            </a:r>
            <a:br>
              <a:rPr lang="de-DE" dirty="0"/>
            </a:br>
            <a:r>
              <a:rPr lang="de-DE" dirty="0"/>
              <a:t>-	Ehefähigkeitszeugnis, § 1309 BGB </a:t>
            </a:r>
            <a:r>
              <a:rPr lang="de-DE" sz="2000" dirty="0"/>
              <a:t>(ein ausländischer Mitbürger oder Bürger ohne </a:t>
            </a:r>
            <a:br>
              <a:rPr lang="de-DE" sz="2000" dirty="0"/>
            </a:br>
            <a:r>
              <a:rPr lang="de-DE" sz="2000" dirty="0"/>
              <a:t>	deutsche Staatsbürgerschaft kann eine Ehe in Deutschland erst nach Vorlage eines Zeugnis </a:t>
            </a:r>
            <a:br>
              <a:rPr lang="de-DE" sz="2000" dirty="0"/>
            </a:br>
            <a:r>
              <a:rPr lang="de-DE" sz="2000" dirty="0"/>
              <a:t>	seines Heimatlandes schließen, es muss betätigen, dass kein Ehehindernis besteht)</a:t>
            </a:r>
            <a:br>
              <a:rPr lang="de-DE" sz="2000" dirty="0"/>
            </a:br>
            <a:r>
              <a:rPr lang="de-DE" dirty="0"/>
              <a:t>-	offenkundige Aufhebbarkeit der Ehe, § 1310 I 3 BGB </a:t>
            </a:r>
            <a:r>
              <a:rPr lang="de-DE" sz="2000" dirty="0"/>
              <a:t>(Hauptfall: Scheinehe)</a:t>
            </a:r>
          </a:p>
        </p:txBody>
      </p:sp>
    </p:spTree>
    <p:extLst>
      <p:ext uri="{BB962C8B-B14F-4D97-AF65-F5344CB8AC3E}">
        <p14:creationId xmlns:p14="http://schemas.microsoft.com/office/powerpoint/2010/main" val="198315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7C2C-F16F-44BA-BB45-9422A3A5D790}"/>
              </a:ext>
            </a:extLst>
          </p:cNvPr>
          <p:cNvSpPr>
            <a:spLocks noGrp="1"/>
          </p:cNvSpPr>
          <p:nvPr>
            <p:ph type="title"/>
          </p:nvPr>
        </p:nvSpPr>
        <p:spPr/>
        <p:txBody>
          <a:bodyPr/>
          <a:lstStyle/>
          <a:p>
            <a:r>
              <a:rPr lang="de-DE" dirty="0"/>
              <a:t>Fehlen von Willensmängeln (§1310 I 3 BGB)</a:t>
            </a:r>
          </a:p>
        </p:txBody>
      </p:sp>
      <p:sp>
        <p:nvSpPr>
          <p:cNvPr id="3" name="Inhaltsplatzhalter 2">
            <a:extLst>
              <a:ext uri="{FF2B5EF4-FFF2-40B4-BE49-F238E27FC236}">
                <a16:creationId xmlns:a16="http://schemas.microsoft.com/office/drawing/2014/main" id="{6CC57AF0-10DD-419F-AD28-C3BDABD4FE4D}"/>
              </a:ext>
            </a:extLst>
          </p:cNvPr>
          <p:cNvSpPr>
            <a:spLocks noGrp="1"/>
          </p:cNvSpPr>
          <p:nvPr>
            <p:ph idx="1"/>
          </p:nvPr>
        </p:nvSpPr>
        <p:spPr/>
        <p:txBody>
          <a:bodyPr/>
          <a:lstStyle/>
          <a:p>
            <a:r>
              <a:rPr lang="de-DE" dirty="0"/>
              <a:t>Störung der Geistestätigkeit </a:t>
            </a:r>
            <a:r>
              <a:rPr lang="de-DE" sz="2000" i="1" dirty="0"/>
              <a:t>(Bewusstlosigkeit, Drogen, Trunkenheit)</a:t>
            </a:r>
            <a:br>
              <a:rPr lang="de-DE" dirty="0"/>
            </a:br>
            <a:endParaRPr lang="de-DE" dirty="0"/>
          </a:p>
          <a:p>
            <a:r>
              <a:rPr lang="de-DE" dirty="0"/>
              <a:t>Unkenntnis der Bedeutung </a:t>
            </a:r>
            <a:r>
              <a:rPr lang="de-DE" sz="2000" i="1" dirty="0"/>
              <a:t>(Geschäftsirrtum, Rechtsirrtum oder auch bei mangelnder Sprachkenntnis)</a:t>
            </a:r>
            <a:br>
              <a:rPr lang="de-DE" dirty="0"/>
            </a:br>
            <a:endParaRPr lang="de-DE" dirty="0"/>
          </a:p>
          <a:p>
            <a:r>
              <a:rPr lang="de-DE" dirty="0"/>
              <a:t>Arglistige Täuschung </a:t>
            </a:r>
            <a:r>
              <a:rPr lang="de-DE" sz="2000" i="1" dirty="0"/>
              <a:t>(nur persönliche, nicht Vermögensverhältnisse betreffend)</a:t>
            </a:r>
            <a:br>
              <a:rPr lang="de-DE" sz="2000" i="1" dirty="0"/>
            </a:br>
            <a:endParaRPr lang="de-DE" sz="2000" i="1" dirty="0"/>
          </a:p>
          <a:p>
            <a:r>
              <a:rPr lang="de-DE" dirty="0"/>
              <a:t>Drohung </a:t>
            </a:r>
            <a:r>
              <a:rPr lang="de-DE" sz="2000" i="1" dirty="0"/>
              <a:t>(persönlich oder auch Dritten gegenüber)</a:t>
            </a:r>
            <a:br>
              <a:rPr lang="de-DE" dirty="0"/>
            </a:br>
            <a:endParaRPr lang="de-DE" dirty="0"/>
          </a:p>
          <a:p>
            <a:r>
              <a:rPr lang="de-DE" dirty="0"/>
              <a:t>Scheinehe </a:t>
            </a:r>
            <a:r>
              <a:rPr lang="de-DE" sz="2000" i="1" dirty="0"/>
              <a:t>(ausländerrechtliche, steuer- bzw. namensrechtliche Motive)</a:t>
            </a:r>
          </a:p>
        </p:txBody>
      </p:sp>
    </p:spTree>
    <p:extLst>
      <p:ext uri="{BB962C8B-B14F-4D97-AF65-F5344CB8AC3E}">
        <p14:creationId xmlns:p14="http://schemas.microsoft.com/office/powerpoint/2010/main" val="29262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DE276-BD3F-404E-A05F-44BF9CA683BD}"/>
              </a:ext>
            </a:extLst>
          </p:cNvPr>
          <p:cNvSpPr>
            <a:spLocks noGrp="1"/>
          </p:cNvSpPr>
          <p:nvPr>
            <p:ph type="title"/>
          </p:nvPr>
        </p:nvSpPr>
        <p:spPr/>
        <p:txBody>
          <a:bodyPr/>
          <a:lstStyle/>
          <a:p>
            <a:r>
              <a:rPr lang="de-DE" dirty="0"/>
              <a:t>Einhaltung von Formvorschriften</a:t>
            </a:r>
          </a:p>
        </p:txBody>
      </p:sp>
      <p:sp>
        <p:nvSpPr>
          <p:cNvPr id="3" name="Inhaltsplatzhalter 2">
            <a:extLst>
              <a:ext uri="{FF2B5EF4-FFF2-40B4-BE49-F238E27FC236}">
                <a16:creationId xmlns:a16="http://schemas.microsoft.com/office/drawing/2014/main" id="{FD953A4D-5ECA-4442-AC86-185F9090CE62}"/>
              </a:ext>
            </a:extLst>
          </p:cNvPr>
          <p:cNvSpPr>
            <a:spLocks noGrp="1"/>
          </p:cNvSpPr>
          <p:nvPr>
            <p:ph idx="1"/>
          </p:nvPr>
        </p:nvSpPr>
        <p:spPr>
          <a:xfrm>
            <a:off x="838200" y="1825625"/>
            <a:ext cx="10515600" cy="4667250"/>
          </a:xfrm>
        </p:spPr>
        <p:txBody>
          <a:bodyPr>
            <a:normAutofit/>
          </a:bodyPr>
          <a:lstStyle/>
          <a:p>
            <a:r>
              <a:rPr lang="de-DE" dirty="0"/>
              <a:t>Eine Ehe kommt nur vor einem Standesbeamten zustande, sie wird vor dem Standesbeamten geschlossen, § 1310 BGB</a:t>
            </a:r>
            <a:br>
              <a:rPr lang="de-DE" dirty="0"/>
            </a:br>
            <a:endParaRPr lang="de-DE" dirty="0"/>
          </a:p>
          <a:p>
            <a:r>
              <a:rPr lang="de-DE" dirty="0"/>
              <a:t>aus § 1311 BGB ergibt sich die Form der Eheschließung, die Ehegatten müssen ihre übereinstimmende Eheschließungserklärung persönlich und bei gleichzeitiger Anwesenheit angeben</a:t>
            </a:r>
            <a:br>
              <a:rPr lang="de-DE" dirty="0"/>
            </a:br>
            <a:endParaRPr lang="de-DE" dirty="0"/>
          </a:p>
          <a:p>
            <a:r>
              <a:rPr lang="de-DE" dirty="0"/>
              <a:t>Gem. § 1312 S. 1 BGB existieren die Sollvorschriften, die Mitwirkung eines Trauzeugen ist nur noch eine Kannvorschrift seit 01.07.1998, § 1312 S.2 BGB </a:t>
            </a:r>
            <a:br>
              <a:rPr lang="de-DE" dirty="0"/>
            </a:br>
            <a:endParaRPr lang="de-DE" dirty="0"/>
          </a:p>
          <a:p>
            <a:r>
              <a:rPr lang="de-DE" dirty="0"/>
              <a:t>Die Eheschließung soll in einer würdigen Form geschlossen werden, § 14 II PStG </a:t>
            </a:r>
            <a:r>
              <a:rPr lang="de-DE" sz="2000" i="1" dirty="0"/>
              <a:t>(Verstöße hiergegen machen eine Ehe aber nicht unwirksam)</a:t>
            </a:r>
          </a:p>
        </p:txBody>
      </p:sp>
    </p:spTree>
    <p:extLst>
      <p:ext uri="{BB962C8B-B14F-4D97-AF65-F5344CB8AC3E}">
        <p14:creationId xmlns:p14="http://schemas.microsoft.com/office/powerpoint/2010/main" val="36970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4A18D-057C-4700-8195-1574FF17F842}"/>
              </a:ext>
            </a:extLst>
          </p:cNvPr>
          <p:cNvSpPr>
            <a:spLocks noGrp="1"/>
          </p:cNvSpPr>
          <p:nvPr>
            <p:ph type="title"/>
          </p:nvPr>
        </p:nvSpPr>
        <p:spPr>
          <a:xfrm>
            <a:off x="838200" y="365126"/>
            <a:ext cx="10515600" cy="653778"/>
          </a:xfrm>
        </p:spPr>
        <p:txBody>
          <a:bodyPr>
            <a:normAutofit/>
          </a:bodyPr>
          <a:lstStyle/>
          <a:p>
            <a:r>
              <a:rPr lang="de-DE" sz="3600" dirty="0">
                <a:solidFill>
                  <a:srgbClr val="0070C0"/>
                </a:solidFill>
              </a:rPr>
              <a:t>1.1.3 Verwandtschaft / Schwägerschaft</a:t>
            </a:r>
          </a:p>
        </p:txBody>
      </p:sp>
      <p:sp>
        <p:nvSpPr>
          <p:cNvPr id="3" name="Inhaltsplatzhalter 2">
            <a:extLst>
              <a:ext uri="{FF2B5EF4-FFF2-40B4-BE49-F238E27FC236}">
                <a16:creationId xmlns:a16="http://schemas.microsoft.com/office/drawing/2014/main" id="{EF98B8B7-ACB3-45BA-AA87-6405B679D874}"/>
              </a:ext>
            </a:extLst>
          </p:cNvPr>
          <p:cNvSpPr>
            <a:spLocks noGrp="1"/>
          </p:cNvSpPr>
          <p:nvPr>
            <p:ph idx="1"/>
          </p:nvPr>
        </p:nvSpPr>
        <p:spPr>
          <a:xfrm>
            <a:off x="838200" y="1285461"/>
            <a:ext cx="10515600" cy="4891502"/>
          </a:xfrm>
        </p:spPr>
        <p:txBody>
          <a:bodyPr>
            <a:normAutofit lnSpcReduction="10000"/>
          </a:bodyPr>
          <a:lstStyle/>
          <a:p>
            <a:r>
              <a:rPr lang="de-DE" dirty="0"/>
              <a:t>Verwandtschaft nennt man grds. die auf Abstammung beruhende Verbindung von Personen zueinander </a:t>
            </a:r>
            <a:r>
              <a:rPr lang="de-DE" b="1" dirty="0"/>
              <a:t>(sog. Blutsverwandtschaft, § 1589 BGB)</a:t>
            </a:r>
            <a:br>
              <a:rPr lang="de-DE" dirty="0"/>
            </a:br>
            <a:r>
              <a:rPr lang="de-DE" dirty="0"/>
              <a:t> 	</a:t>
            </a:r>
            <a:br>
              <a:rPr lang="de-DE" dirty="0"/>
            </a:br>
            <a:r>
              <a:rPr lang="de-DE" dirty="0"/>
              <a:t>	</a:t>
            </a:r>
            <a:r>
              <a:rPr lang="de-DE" sz="2000" dirty="0"/>
              <a:t>- daneben gibt es Sonderformen der Verwandtschaft z.B. die</a:t>
            </a:r>
            <a:br>
              <a:rPr lang="de-DE" sz="2000" dirty="0"/>
            </a:br>
            <a:r>
              <a:rPr lang="de-DE" sz="2000" dirty="0"/>
              <a:t> 	   Adoptivverwandtschaft, </a:t>
            </a:r>
            <a:r>
              <a:rPr lang="de-DE" sz="2000" b="1" dirty="0"/>
              <a:t>§ 1754 BGB (Verwandtschaft durch Rechtsakt)</a:t>
            </a:r>
            <a:br>
              <a:rPr lang="de-DE" dirty="0"/>
            </a:br>
            <a:endParaRPr lang="de-DE" dirty="0"/>
          </a:p>
          <a:p>
            <a:r>
              <a:rPr lang="de-DE" dirty="0"/>
              <a:t>Bei den </a:t>
            </a:r>
            <a:r>
              <a:rPr lang="de-DE" b="1" u="sng" dirty="0"/>
              <a:t>Arten</a:t>
            </a:r>
            <a:r>
              <a:rPr lang="de-DE" u="sng" dirty="0"/>
              <a:t> der Verwandtschaft </a:t>
            </a:r>
            <a:r>
              <a:rPr lang="de-DE" dirty="0"/>
              <a:t>unterscheidet man:</a:t>
            </a:r>
          </a:p>
          <a:p>
            <a:pPr marL="0" indent="0">
              <a:buNone/>
            </a:pPr>
            <a:br>
              <a:rPr lang="de-DE" dirty="0"/>
            </a:br>
            <a:r>
              <a:rPr lang="de-DE" dirty="0"/>
              <a:t> 	- in </a:t>
            </a:r>
            <a:r>
              <a:rPr lang="de-DE" b="1" u="sng" dirty="0"/>
              <a:t>gerader Linie </a:t>
            </a:r>
            <a:r>
              <a:rPr lang="de-DE" dirty="0"/>
              <a:t>	oder		in </a:t>
            </a:r>
            <a:r>
              <a:rPr lang="de-DE" b="1" u="sng" dirty="0"/>
              <a:t>Seitenlinie</a:t>
            </a:r>
            <a:br>
              <a:rPr lang="de-DE" dirty="0"/>
            </a:br>
            <a:br>
              <a:rPr lang="de-DE" dirty="0"/>
            </a:br>
            <a:r>
              <a:rPr lang="de-DE" dirty="0"/>
              <a:t>	* Großeltern				* Geschwister</a:t>
            </a:r>
            <a:br>
              <a:rPr lang="de-DE" dirty="0"/>
            </a:br>
            <a:r>
              <a:rPr lang="de-DE" dirty="0"/>
              <a:t>	* Eltern				* Onkel /Tante</a:t>
            </a:r>
            <a:br>
              <a:rPr lang="de-DE" dirty="0"/>
            </a:br>
            <a:r>
              <a:rPr lang="de-DE" dirty="0"/>
              <a:t>	* Kinder				* Nichte / Neffe</a:t>
            </a:r>
            <a:br>
              <a:rPr lang="de-DE" dirty="0"/>
            </a:br>
            <a:r>
              <a:rPr lang="de-DE" dirty="0"/>
              <a:t>	* Enkel 				* Cousine / Cousin 	verwandt,</a:t>
            </a:r>
          </a:p>
        </p:txBody>
      </p:sp>
    </p:spTree>
    <p:extLst>
      <p:ext uri="{BB962C8B-B14F-4D97-AF65-F5344CB8AC3E}">
        <p14:creationId xmlns:p14="http://schemas.microsoft.com/office/powerpoint/2010/main" val="15940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5EC58B2-5D80-4861-A247-79E9125FB057}"/>
              </a:ext>
            </a:extLst>
          </p:cNvPr>
          <p:cNvSpPr>
            <a:spLocks noGrp="1"/>
          </p:cNvSpPr>
          <p:nvPr>
            <p:ph idx="1"/>
          </p:nvPr>
        </p:nvSpPr>
        <p:spPr>
          <a:xfrm>
            <a:off x="838200" y="437329"/>
            <a:ext cx="10515600" cy="6135747"/>
          </a:xfrm>
        </p:spPr>
        <p:txBody>
          <a:bodyPr/>
          <a:lstStyle/>
          <a:p>
            <a:pPr marL="0" indent="0">
              <a:buNone/>
            </a:pPr>
            <a:br>
              <a:rPr lang="de-DE" dirty="0"/>
            </a:br>
            <a:r>
              <a:rPr lang="de-DE" dirty="0"/>
              <a:t>Großvater			Großmutter				        </a:t>
            </a:r>
            <a:r>
              <a:rPr lang="de-DE" b="1" i="1" dirty="0">
                <a:solidFill>
                  <a:srgbClr val="FF0000"/>
                </a:solidFill>
              </a:rPr>
              <a:t>gerade Linie</a:t>
            </a:r>
            <a:br>
              <a:rPr lang="de-DE" dirty="0"/>
            </a:br>
            <a:br>
              <a:rPr lang="de-DE" dirty="0"/>
            </a:br>
            <a:br>
              <a:rPr lang="de-DE" dirty="0"/>
            </a:br>
            <a:br>
              <a:rPr lang="de-DE" dirty="0"/>
            </a:br>
            <a:r>
              <a:rPr lang="de-DE" dirty="0"/>
              <a:t>Onkel				Vater				Mutter</a:t>
            </a:r>
            <a:br>
              <a:rPr lang="de-DE" dirty="0"/>
            </a:br>
            <a:br>
              <a:rPr lang="de-DE" dirty="0"/>
            </a:br>
            <a:br>
              <a:rPr lang="de-DE" dirty="0"/>
            </a:br>
            <a:br>
              <a:rPr lang="de-DE" dirty="0"/>
            </a:br>
            <a:r>
              <a:rPr lang="de-DE" dirty="0"/>
              <a:t>Cousin						</a:t>
            </a:r>
            <a:r>
              <a:rPr lang="de-DE" b="1" dirty="0">
                <a:solidFill>
                  <a:schemeClr val="accent6">
                    <a:lumMod val="75000"/>
                  </a:schemeClr>
                </a:solidFill>
              </a:rPr>
              <a:t>Ich</a:t>
            </a:r>
            <a:r>
              <a:rPr lang="de-DE" dirty="0"/>
              <a:t>			Schwester</a:t>
            </a:r>
            <a:br>
              <a:rPr lang="de-DE" dirty="0"/>
            </a:br>
            <a:br>
              <a:rPr lang="de-DE" dirty="0"/>
            </a:br>
            <a:br>
              <a:rPr lang="de-DE" dirty="0"/>
            </a:br>
            <a:br>
              <a:rPr lang="de-DE" dirty="0"/>
            </a:br>
            <a:r>
              <a:rPr lang="de-DE" dirty="0"/>
              <a:t>									Neffe</a:t>
            </a:r>
            <a:br>
              <a:rPr lang="de-DE" dirty="0"/>
            </a:br>
            <a:br>
              <a:rPr lang="de-DE" dirty="0"/>
            </a:br>
            <a:br>
              <a:rPr lang="de-DE" dirty="0"/>
            </a:br>
            <a:r>
              <a:rPr lang="de-DE" dirty="0"/>
              <a:t>				</a:t>
            </a:r>
            <a:r>
              <a:rPr lang="de-DE" b="1" i="1" dirty="0">
                <a:solidFill>
                  <a:srgbClr val="FF0000"/>
                </a:solidFill>
              </a:rPr>
              <a:t>Seitenlinie</a:t>
            </a:r>
          </a:p>
        </p:txBody>
      </p:sp>
      <p:cxnSp>
        <p:nvCxnSpPr>
          <p:cNvPr id="5" name="Gerader Verbinder 4">
            <a:extLst>
              <a:ext uri="{FF2B5EF4-FFF2-40B4-BE49-F238E27FC236}">
                <a16:creationId xmlns:a16="http://schemas.microsoft.com/office/drawing/2014/main" id="{481BA792-BDB8-4BC3-A291-51797B442377}"/>
              </a:ext>
            </a:extLst>
          </p:cNvPr>
          <p:cNvCxnSpPr>
            <a:cxnSpLocks/>
          </p:cNvCxnSpPr>
          <p:nvPr/>
        </p:nvCxnSpPr>
        <p:spPr>
          <a:xfrm>
            <a:off x="2385391" y="887896"/>
            <a:ext cx="2067339" cy="0"/>
          </a:xfrm>
          <a:prstGeom prst="line">
            <a:avLst/>
          </a:prstGeom>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2AA6E9C7-3519-40BB-A982-09A36B4EA940}"/>
              </a:ext>
            </a:extLst>
          </p:cNvPr>
          <p:cNvCxnSpPr>
            <a:cxnSpLocks/>
          </p:cNvCxnSpPr>
          <p:nvPr/>
        </p:nvCxnSpPr>
        <p:spPr>
          <a:xfrm>
            <a:off x="3313043" y="887896"/>
            <a:ext cx="0" cy="874643"/>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A77073D-B93B-4539-87D8-834ADAB56FA9}"/>
              </a:ext>
            </a:extLst>
          </p:cNvPr>
          <p:cNvCxnSpPr/>
          <p:nvPr/>
        </p:nvCxnSpPr>
        <p:spPr>
          <a:xfrm flipV="1">
            <a:off x="1232452" y="1789043"/>
            <a:ext cx="0" cy="318053"/>
          </a:xfrm>
          <a:prstGeom prst="line">
            <a:avLst/>
          </a:prstGeom>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26185E2A-62E9-45EE-9610-F816FC4F2C43}"/>
              </a:ext>
            </a:extLst>
          </p:cNvPr>
          <p:cNvCxnSpPr>
            <a:cxnSpLocks/>
          </p:cNvCxnSpPr>
          <p:nvPr/>
        </p:nvCxnSpPr>
        <p:spPr>
          <a:xfrm flipV="1">
            <a:off x="4863548" y="1789045"/>
            <a:ext cx="0" cy="318051"/>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645D5C64-47D7-440D-AF84-14CC27DDD811}"/>
              </a:ext>
            </a:extLst>
          </p:cNvPr>
          <p:cNvCxnSpPr/>
          <p:nvPr/>
        </p:nvCxnSpPr>
        <p:spPr>
          <a:xfrm>
            <a:off x="1232452" y="1789043"/>
            <a:ext cx="3631096"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5E1D43BC-1449-4934-9E64-AA6BCE399655}"/>
              </a:ext>
            </a:extLst>
          </p:cNvPr>
          <p:cNvCxnSpPr>
            <a:cxnSpLocks/>
          </p:cNvCxnSpPr>
          <p:nvPr/>
        </p:nvCxnSpPr>
        <p:spPr>
          <a:xfrm>
            <a:off x="1232452" y="2372139"/>
            <a:ext cx="0" cy="1056861"/>
          </a:xfrm>
          <a:prstGeom prst="line">
            <a:avLst/>
          </a:prstGeom>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50E80C5F-F459-4C74-B70D-D5500791F217}"/>
              </a:ext>
            </a:extLst>
          </p:cNvPr>
          <p:cNvCxnSpPr>
            <a:cxnSpLocks/>
          </p:cNvCxnSpPr>
          <p:nvPr/>
        </p:nvCxnSpPr>
        <p:spPr>
          <a:xfrm>
            <a:off x="5221357" y="2213113"/>
            <a:ext cx="2994991" cy="0"/>
          </a:xfrm>
          <a:prstGeom prst="line">
            <a:avLst/>
          </a:prstGeom>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FFE73CE3-7075-4A76-BCF1-FFD3B862AB67}"/>
              </a:ext>
            </a:extLst>
          </p:cNvPr>
          <p:cNvCxnSpPr>
            <a:cxnSpLocks/>
          </p:cNvCxnSpPr>
          <p:nvPr/>
        </p:nvCxnSpPr>
        <p:spPr>
          <a:xfrm>
            <a:off x="6480313" y="2213113"/>
            <a:ext cx="0" cy="1113183"/>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522F1A5-E01C-47D2-A8D7-DBCCA740DBF2}"/>
              </a:ext>
            </a:extLst>
          </p:cNvPr>
          <p:cNvCxnSpPr>
            <a:cxnSpLocks/>
          </p:cNvCxnSpPr>
          <p:nvPr/>
        </p:nvCxnSpPr>
        <p:spPr>
          <a:xfrm>
            <a:off x="6480313" y="2968487"/>
            <a:ext cx="3326296" cy="0"/>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DE5E91E4-D285-4F09-A2FF-EDEB5AD0CCB8}"/>
              </a:ext>
            </a:extLst>
          </p:cNvPr>
          <p:cNvCxnSpPr>
            <a:cxnSpLocks/>
          </p:cNvCxnSpPr>
          <p:nvPr/>
        </p:nvCxnSpPr>
        <p:spPr>
          <a:xfrm>
            <a:off x="9806609" y="2968487"/>
            <a:ext cx="0" cy="460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3ED53B5B-623E-4D58-9705-20C0130AFB6F}"/>
              </a:ext>
            </a:extLst>
          </p:cNvPr>
          <p:cNvCxnSpPr/>
          <p:nvPr/>
        </p:nvCxnSpPr>
        <p:spPr>
          <a:xfrm>
            <a:off x="9806609" y="3710609"/>
            <a:ext cx="0" cy="1033669"/>
          </a:xfrm>
          <a:prstGeom prst="line">
            <a:avLst/>
          </a:prstGeom>
        </p:spPr>
        <p:style>
          <a:lnRef idx="1">
            <a:schemeClr val="dk1"/>
          </a:lnRef>
          <a:fillRef idx="0">
            <a:schemeClr val="dk1"/>
          </a:fillRef>
          <a:effectRef idx="0">
            <a:schemeClr val="dk1"/>
          </a:effectRef>
          <a:fontRef idx="minor">
            <a:schemeClr val="tx1"/>
          </a:fontRef>
        </p:style>
      </p:cxnSp>
      <p:cxnSp>
        <p:nvCxnSpPr>
          <p:cNvPr id="49" name="Gerade Verbindung mit Pfeil 48">
            <a:extLst>
              <a:ext uri="{FF2B5EF4-FFF2-40B4-BE49-F238E27FC236}">
                <a16:creationId xmlns:a16="http://schemas.microsoft.com/office/drawing/2014/main" id="{C65BE7CF-FB5A-42BC-B837-A33B5BF1D57C}"/>
              </a:ext>
            </a:extLst>
          </p:cNvPr>
          <p:cNvCxnSpPr>
            <a:cxnSpLocks/>
          </p:cNvCxnSpPr>
          <p:nvPr/>
        </p:nvCxnSpPr>
        <p:spPr>
          <a:xfrm>
            <a:off x="967408" y="6096000"/>
            <a:ext cx="955481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3" name="Gerade Verbindung mit Pfeil 52">
            <a:extLst>
              <a:ext uri="{FF2B5EF4-FFF2-40B4-BE49-F238E27FC236}">
                <a16:creationId xmlns:a16="http://schemas.microsoft.com/office/drawing/2014/main" id="{38515B35-2713-42B6-8D79-655EAECD3472}"/>
              </a:ext>
            </a:extLst>
          </p:cNvPr>
          <p:cNvCxnSpPr>
            <a:cxnSpLocks/>
          </p:cNvCxnSpPr>
          <p:nvPr/>
        </p:nvCxnSpPr>
        <p:spPr>
          <a:xfrm>
            <a:off x="11353800" y="708991"/>
            <a:ext cx="0" cy="4518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893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3053D7-CCE6-4FFA-80E9-A0B612B4DFEC}"/>
              </a:ext>
            </a:extLst>
          </p:cNvPr>
          <p:cNvSpPr>
            <a:spLocks noGrp="1"/>
          </p:cNvSpPr>
          <p:nvPr>
            <p:ph idx="1"/>
          </p:nvPr>
        </p:nvSpPr>
        <p:spPr>
          <a:xfrm>
            <a:off x="838200" y="596900"/>
            <a:ext cx="10515600" cy="5580063"/>
          </a:xfrm>
        </p:spPr>
        <p:txBody>
          <a:bodyPr/>
          <a:lstStyle/>
          <a:p>
            <a:pPr marL="0" indent="0">
              <a:buNone/>
            </a:pPr>
            <a:br>
              <a:rPr lang="de-DE" dirty="0"/>
            </a:br>
            <a:br>
              <a:rPr lang="de-DE" dirty="0"/>
            </a:br>
            <a:br>
              <a:rPr lang="de-DE" dirty="0"/>
            </a:br>
            <a:r>
              <a:rPr lang="de-DE" b="1" u="sng" dirty="0">
                <a:solidFill>
                  <a:srgbClr val="FF0000"/>
                </a:solidFill>
              </a:rPr>
              <a:t>MERKE:</a:t>
            </a:r>
            <a:br>
              <a:rPr lang="de-DE" dirty="0"/>
            </a:br>
            <a:br>
              <a:rPr lang="de-DE" dirty="0"/>
            </a:br>
            <a:br>
              <a:rPr lang="de-DE" dirty="0"/>
            </a:br>
            <a:r>
              <a:rPr lang="de-DE" sz="2800" dirty="0"/>
              <a:t>Der </a:t>
            </a:r>
            <a:r>
              <a:rPr lang="de-DE" sz="2800" u="sng" dirty="0">
                <a:solidFill>
                  <a:schemeClr val="accent1"/>
                </a:solidFill>
              </a:rPr>
              <a:t>Verwandtschafts</a:t>
            </a:r>
            <a:r>
              <a:rPr lang="de-DE" sz="2800" b="1" u="sng" dirty="0">
                <a:solidFill>
                  <a:schemeClr val="accent1"/>
                </a:solidFill>
              </a:rPr>
              <a:t>grad</a:t>
            </a:r>
            <a:r>
              <a:rPr lang="de-DE" sz="2800" b="1" dirty="0"/>
              <a:t> </a:t>
            </a:r>
            <a:r>
              <a:rPr lang="de-DE" sz="2800" dirty="0"/>
              <a:t>ergibt sich aus der Zahl der Geburten die die Verwandtschaft vermittelt.</a:t>
            </a:r>
            <a:br>
              <a:rPr lang="de-DE" sz="2800" dirty="0"/>
            </a:br>
            <a:br>
              <a:rPr lang="de-DE" dirty="0"/>
            </a:br>
            <a:endParaRPr lang="de-DE" dirty="0"/>
          </a:p>
        </p:txBody>
      </p:sp>
    </p:spTree>
    <p:extLst>
      <p:ext uri="{BB962C8B-B14F-4D97-AF65-F5344CB8AC3E}">
        <p14:creationId xmlns:p14="http://schemas.microsoft.com/office/powerpoint/2010/main" val="39238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4653-41A3-46C2-8E72-BFF16FB18212}"/>
              </a:ext>
            </a:extLst>
          </p:cNvPr>
          <p:cNvSpPr>
            <a:spLocks noGrp="1"/>
          </p:cNvSpPr>
          <p:nvPr>
            <p:ph type="title"/>
          </p:nvPr>
        </p:nvSpPr>
        <p:spPr>
          <a:xfrm>
            <a:off x="952500" y="1139825"/>
            <a:ext cx="10515600" cy="777875"/>
          </a:xfrm>
        </p:spPr>
        <p:txBody>
          <a:bodyPr>
            <a:noAutofit/>
          </a:bodyPr>
          <a:lstStyle/>
          <a:p>
            <a:r>
              <a:rPr lang="de-DE" sz="3600" b="1" u="sng" dirty="0">
                <a:latin typeface="+mn-lt"/>
              </a:rPr>
              <a:t>historischer Hintergrund Betreuungsgesetz (BtG)                     </a:t>
            </a:r>
            <a:br>
              <a:rPr lang="de-DE" sz="2400" dirty="0">
                <a:latin typeface="Castellar" panose="020A0402060406010301" pitchFamily="18" charset="0"/>
              </a:rPr>
            </a:br>
            <a:r>
              <a:rPr lang="de-DE" sz="2400" dirty="0">
                <a:latin typeface="Castellar" panose="020A0402060406010301" pitchFamily="18" charset="0"/>
              </a:rPr>
              <a:t> 				</a:t>
            </a:r>
          </a:p>
        </p:txBody>
      </p:sp>
      <p:pic>
        <p:nvPicPr>
          <p:cNvPr id="4" name="Grafik 3">
            <a:extLst>
              <a:ext uri="{FF2B5EF4-FFF2-40B4-BE49-F238E27FC236}">
                <a16:creationId xmlns:a16="http://schemas.microsoft.com/office/drawing/2014/main" id="{F069369A-728E-4F36-87C4-87551BECAA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5478" y="2363541"/>
            <a:ext cx="3809722" cy="2721230"/>
          </a:xfrm>
          <a:prstGeom prst="rect">
            <a:avLst/>
          </a:prstGeom>
        </p:spPr>
      </p:pic>
      <p:sp>
        <p:nvSpPr>
          <p:cNvPr id="5" name="Textfeld 4">
            <a:extLst>
              <a:ext uri="{FF2B5EF4-FFF2-40B4-BE49-F238E27FC236}">
                <a16:creationId xmlns:a16="http://schemas.microsoft.com/office/drawing/2014/main" id="{DC56E548-2AA1-4E45-8F3D-36076E61164F}"/>
              </a:ext>
            </a:extLst>
          </p:cNvPr>
          <p:cNvSpPr txBox="1"/>
          <p:nvPr/>
        </p:nvSpPr>
        <p:spPr>
          <a:xfrm>
            <a:off x="3505478" y="5718175"/>
            <a:ext cx="4444444" cy="230832"/>
          </a:xfrm>
          <a:prstGeom prst="rect">
            <a:avLst/>
          </a:prstGeom>
          <a:noFill/>
        </p:spPr>
        <p:txBody>
          <a:bodyPr wrap="square" rtlCol="0">
            <a:spAutoFit/>
          </a:bodyPr>
          <a:lstStyle/>
          <a:p>
            <a:r>
              <a:rPr lang="de-DE" sz="900" dirty="0"/>
              <a:t>"</a:t>
            </a:r>
          </a:p>
        </p:txBody>
      </p:sp>
    </p:spTree>
    <p:extLst>
      <p:ext uri="{BB962C8B-B14F-4D97-AF65-F5344CB8AC3E}">
        <p14:creationId xmlns:p14="http://schemas.microsoft.com/office/powerpoint/2010/main" val="8619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90E006-F390-4ADA-AAA1-5827EDBB6FFD}"/>
              </a:ext>
            </a:extLst>
          </p:cNvPr>
          <p:cNvSpPr>
            <a:spLocks noGrp="1"/>
          </p:cNvSpPr>
          <p:nvPr>
            <p:ph idx="1"/>
          </p:nvPr>
        </p:nvSpPr>
        <p:spPr>
          <a:xfrm>
            <a:off x="838200" y="393700"/>
            <a:ext cx="10515600" cy="5783263"/>
          </a:xfrm>
        </p:spPr>
        <p:txBody>
          <a:bodyPr>
            <a:normAutofit fontScale="92500" lnSpcReduction="20000"/>
          </a:bodyPr>
          <a:lstStyle/>
          <a:p>
            <a:pPr marL="0" indent="0">
              <a:buNone/>
            </a:pPr>
            <a:endParaRPr lang="de-DE" sz="2600" dirty="0"/>
          </a:p>
          <a:p>
            <a:pPr marL="0" indent="0">
              <a:buNone/>
            </a:pPr>
            <a:endParaRPr lang="de-DE" sz="2600" dirty="0"/>
          </a:p>
          <a:p>
            <a:pPr marL="0" indent="0">
              <a:buNone/>
            </a:pPr>
            <a:r>
              <a:rPr lang="de-DE" sz="2600" u="sng" dirty="0"/>
              <a:t>Bsp. Verwandtschaft in gerader Linie:</a:t>
            </a:r>
            <a:br>
              <a:rPr lang="de-DE" sz="2600" dirty="0"/>
            </a:br>
            <a:br>
              <a:rPr lang="de-DE" sz="2600" dirty="0"/>
            </a:br>
            <a:br>
              <a:rPr lang="de-DE" sz="26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Opa</a:t>
            </a:r>
            <a:r>
              <a:rPr lang="de-DE" sz="2400" dirty="0"/>
              <a:t>	</a:t>
            </a:r>
            <a:r>
              <a:rPr lang="de-DE" dirty="0"/>
              <a:t>	</a:t>
            </a:r>
            <a:r>
              <a:rPr lang="de-DE" sz="2400" i="1" dirty="0">
                <a:ln w="0"/>
                <a:solidFill>
                  <a:schemeClr val="accent1"/>
                </a:solidFill>
                <a:effectLst>
                  <a:outerShdw blurRad="38100" dist="25400" dir="5400000" algn="ctr" rotWithShape="0">
                    <a:srgbClr val="6E747A">
                      <a:alpha val="43000"/>
                    </a:srgbClr>
                  </a:outerShdw>
                </a:effectLst>
              </a:rPr>
              <a:t> gerade Linie</a:t>
            </a:r>
            <a:br>
              <a:rPr lang="de-DE" sz="2400" i="1" dirty="0">
                <a:ln w="0"/>
                <a:solidFill>
                  <a:schemeClr val="accent1"/>
                </a:solidFill>
                <a:effectLst>
                  <a:outerShdw blurRad="38100" dist="25400" dir="5400000" algn="ctr" rotWithShape="0">
                    <a:srgbClr val="6E747A">
                      <a:alpha val="43000"/>
                    </a:srgbClr>
                  </a:outerShdw>
                </a:effectLst>
              </a:rPr>
            </a:br>
            <a:r>
              <a:rPr lang="de-DE" sz="2400" i="1" dirty="0">
                <a:ln w="0"/>
                <a:solidFill>
                  <a:schemeClr val="accent1"/>
                </a:solidFill>
                <a:effectLst>
                  <a:outerShdw blurRad="38100" dist="25400" dir="5400000" algn="ctr" rotWithShape="0">
                    <a:srgbClr val="6E747A">
                      <a:alpha val="43000"/>
                    </a:srgbClr>
                  </a:outerShdw>
                </a:effectLst>
              </a:rPr>
              <a:t> 				 2. Grad (Geburten)</a:t>
            </a:r>
            <a:br>
              <a:rPr lang="de-DE" sz="2400" dirty="0"/>
            </a:br>
            <a:r>
              <a:rPr lang="de-DE" sz="2400" dirty="0"/>
              <a:t>		</a:t>
            </a:r>
            <a:br>
              <a:rPr lang="de-DE" sz="2400" dirty="0"/>
            </a:br>
            <a:r>
              <a:rPr lang="de-DE" sz="2400" dirty="0"/>
              <a:t>		</a:t>
            </a:r>
            <a:br>
              <a:rPr lang="de-DE" sz="2400" dirty="0"/>
            </a:br>
            <a:br>
              <a:rPr lang="de-DE" sz="2400" dirty="0"/>
            </a:br>
            <a:r>
              <a:rPr lang="de-DE" sz="2400" dirty="0"/>
              <a:t>		Vater</a:t>
            </a:r>
            <a:br>
              <a:rPr lang="de-DE" sz="2400" dirty="0"/>
            </a:br>
            <a:br>
              <a:rPr lang="de-DE" sz="2400" dirty="0"/>
            </a:br>
            <a:r>
              <a:rPr lang="de-DE" sz="2400" dirty="0"/>
              <a:t> 			</a:t>
            </a:r>
            <a:br>
              <a:rPr lang="de-DE" sz="2400" dirty="0"/>
            </a:br>
            <a:r>
              <a:rPr lang="de-DE" sz="2400" dirty="0"/>
              <a:t>		</a:t>
            </a:r>
            <a:br>
              <a:rPr lang="de-DE" sz="24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Enkel</a:t>
            </a:r>
            <a:br>
              <a:rPr lang="de-DE" sz="2400" i="1" dirty="0"/>
            </a:br>
            <a:br>
              <a:rPr lang="de-DE" sz="2400" dirty="0"/>
            </a:br>
            <a:br>
              <a:rPr lang="de-DE" dirty="0"/>
            </a:br>
            <a:br>
              <a:rPr lang="de-DE" dirty="0"/>
            </a:br>
            <a:endParaRPr lang="de-DE" dirty="0"/>
          </a:p>
        </p:txBody>
      </p:sp>
      <p:sp>
        <p:nvSpPr>
          <p:cNvPr id="4" name="Pfeil: nach oben 3">
            <a:extLst>
              <a:ext uri="{FF2B5EF4-FFF2-40B4-BE49-F238E27FC236}">
                <a16:creationId xmlns:a16="http://schemas.microsoft.com/office/drawing/2014/main" id="{CFE286AA-146F-4999-87D6-7994B383A329}"/>
              </a:ext>
            </a:extLst>
          </p:cNvPr>
          <p:cNvSpPr/>
          <p:nvPr/>
        </p:nvSpPr>
        <p:spPr>
          <a:xfrm>
            <a:off x="2857500" y="2501900"/>
            <a:ext cx="279400" cy="596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oben 4">
            <a:extLst>
              <a:ext uri="{FF2B5EF4-FFF2-40B4-BE49-F238E27FC236}">
                <a16:creationId xmlns:a16="http://schemas.microsoft.com/office/drawing/2014/main" id="{E5BA2F3D-0F30-4954-8FFB-BDB368CE2024}"/>
              </a:ext>
            </a:extLst>
          </p:cNvPr>
          <p:cNvSpPr/>
          <p:nvPr/>
        </p:nvSpPr>
        <p:spPr>
          <a:xfrm>
            <a:off x="2857500" y="3647282"/>
            <a:ext cx="279400" cy="71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206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8EFBD09-DF7A-4022-94EA-89EDF43E9E2C}"/>
              </a:ext>
            </a:extLst>
          </p:cNvPr>
          <p:cNvSpPr>
            <a:spLocks noGrp="1"/>
          </p:cNvSpPr>
          <p:nvPr>
            <p:ph idx="1"/>
          </p:nvPr>
        </p:nvSpPr>
        <p:spPr>
          <a:xfrm>
            <a:off x="1143000" y="647700"/>
            <a:ext cx="10515600" cy="5973763"/>
          </a:xfrm>
        </p:spPr>
        <p:txBody>
          <a:bodyPr>
            <a:normAutofit fontScale="97500"/>
          </a:bodyPr>
          <a:lstStyle/>
          <a:p>
            <a:endParaRPr lang="de-DE" dirty="0"/>
          </a:p>
          <a:p>
            <a:pPr marL="0" indent="0">
              <a:buNone/>
            </a:pPr>
            <a:r>
              <a:rPr lang="de-DE" sz="2500" u="sng" dirty="0"/>
              <a:t>Bsp. Verwandtschaft in der Seitenlinie:</a:t>
            </a:r>
            <a:br>
              <a:rPr lang="de-DE" sz="2500" u="sng" dirty="0"/>
            </a:br>
            <a:br>
              <a:rPr lang="de-DE" sz="2500" dirty="0"/>
            </a:br>
            <a:br>
              <a:rPr lang="de-DE" sz="2500" dirty="0"/>
            </a:br>
            <a:r>
              <a:rPr lang="de-DE" sz="2500" dirty="0"/>
              <a:t>				Vater				</a:t>
            </a:r>
            <a:r>
              <a:rPr lang="de-DE" sz="2500" dirty="0">
                <a:solidFill>
                  <a:schemeClr val="accent1"/>
                </a:solidFill>
              </a:rPr>
              <a:t> Seiten-Linie</a:t>
            </a:r>
            <a:br>
              <a:rPr lang="de-DE" sz="2500" dirty="0">
                <a:solidFill>
                  <a:schemeClr val="accent1"/>
                </a:solidFill>
              </a:rPr>
            </a:br>
            <a:r>
              <a:rPr lang="de-DE" sz="2500" dirty="0">
                <a:solidFill>
                  <a:schemeClr val="accent1"/>
                </a:solidFill>
              </a:rPr>
              <a:t>								 3. Grad</a:t>
            </a:r>
            <a:br>
              <a:rPr lang="de-DE" sz="2500" dirty="0"/>
            </a:br>
            <a:br>
              <a:rPr lang="de-DE" sz="2500" dirty="0"/>
            </a:br>
            <a:r>
              <a:rPr lang="de-DE" sz="2500" dirty="0"/>
              <a:t>	</a:t>
            </a:r>
            <a:r>
              <a:rPr lang="de-DE" sz="2500" dirty="0">
                <a:solidFill>
                  <a:schemeClr val="accent1"/>
                </a:solidFill>
              </a:rPr>
              <a:t>Sohn</a:t>
            </a:r>
            <a:r>
              <a:rPr lang="de-DE" sz="2500" dirty="0"/>
              <a:t>					 	Sohn</a:t>
            </a:r>
            <a:br>
              <a:rPr lang="de-DE" sz="2500" dirty="0"/>
            </a:br>
            <a:r>
              <a:rPr lang="de-DE" sz="2500" dirty="0"/>
              <a:t>	</a:t>
            </a:r>
            <a:r>
              <a:rPr lang="de-DE" sz="2100" i="1" dirty="0"/>
              <a:t>Bruder						Bruder</a:t>
            </a:r>
            <a:br>
              <a:rPr lang="de-DE" sz="2100" i="1" dirty="0"/>
            </a:br>
            <a:br>
              <a:rPr lang="de-DE" sz="2100" i="1" dirty="0"/>
            </a:br>
            <a:r>
              <a:rPr lang="de-DE" sz="2100" i="1" dirty="0"/>
              <a:t>			</a:t>
            </a:r>
            <a:br>
              <a:rPr lang="de-DE" sz="2100" i="1" dirty="0"/>
            </a:br>
            <a:br>
              <a:rPr lang="de-DE" sz="2100" i="1" dirty="0"/>
            </a:br>
            <a:r>
              <a:rPr lang="de-DE" sz="2100" i="1" dirty="0"/>
              <a:t>							</a:t>
            </a:r>
            <a:br>
              <a:rPr lang="de-DE" sz="2100" i="1" dirty="0"/>
            </a:br>
            <a:r>
              <a:rPr lang="de-DE" sz="2100" i="1" dirty="0"/>
              <a:t> 								</a:t>
            </a:r>
            <a:br>
              <a:rPr lang="de-DE" sz="2100" i="1" dirty="0"/>
            </a:br>
            <a:r>
              <a:rPr lang="de-DE" sz="2100" i="1" dirty="0"/>
              <a:t>							</a:t>
            </a:r>
            <a:r>
              <a:rPr lang="de-DE" sz="2500" i="1" dirty="0">
                <a:solidFill>
                  <a:schemeClr val="accent1"/>
                </a:solidFill>
              </a:rPr>
              <a:t>Enkel</a:t>
            </a:r>
            <a:r>
              <a:rPr lang="de-DE" sz="2500" dirty="0">
                <a:solidFill>
                  <a:schemeClr val="accent1"/>
                </a:solidFill>
              </a:rPr>
              <a:t> / Neffe / Nichte</a:t>
            </a:r>
            <a:endParaRPr lang="de-DE" sz="2500" u="sng" dirty="0">
              <a:solidFill>
                <a:schemeClr val="accent1"/>
              </a:solidFill>
            </a:endParaRPr>
          </a:p>
        </p:txBody>
      </p:sp>
      <p:sp>
        <p:nvSpPr>
          <p:cNvPr id="3" name="Pfeil: nach oben 2">
            <a:extLst>
              <a:ext uri="{FF2B5EF4-FFF2-40B4-BE49-F238E27FC236}">
                <a16:creationId xmlns:a16="http://schemas.microsoft.com/office/drawing/2014/main" id="{C108BF0D-B3E6-4BBF-BA85-74A6B2893F04}"/>
              </a:ext>
            </a:extLst>
          </p:cNvPr>
          <p:cNvSpPr/>
          <p:nvPr/>
        </p:nvSpPr>
        <p:spPr>
          <a:xfrm rot="14139788">
            <a:off x="3732078" y="2119418"/>
            <a:ext cx="483797" cy="1344442"/>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oben 5">
            <a:extLst>
              <a:ext uri="{FF2B5EF4-FFF2-40B4-BE49-F238E27FC236}">
                <a16:creationId xmlns:a16="http://schemas.microsoft.com/office/drawing/2014/main" id="{6601C1BB-79F6-48D8-8C66-7C6BF58E5A38}"/>
              </a:ext>
            </a:extLst>
          </p:cNvPr>
          <p:cNvSpPr/>
          <p:nvPr/>
        </p:nvSpPr>
        <p:spPr>
          <a:xfrm rot="18228739">
            <a:off x="6550497" y="2227679"/>
            <a:ext cx="421132" cy="1318839"/>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oben 6">
            <a:extLst>
              <a:ext uri="{FF2B5EF4-FFF2-40B4-BE49-F238E27FC236}">
                <a16:creationId xmlns:a16="http://schemas.microsoft.com/office/drawing/2014/main" id="{C80C5888-6D27-4750-8B5D-20FB7D0943CC}"/>
              </a:ext>
            </a:extLst>
          </p:cNvPr>
          <p:cNvSpPr/>
          <p:nvPr/>
        </p:nvSpPr>
        <p:spPr>
          <a:xfrm>
            <a:off x="7704433" y="4120023"/>
            <a:ext cx="421132" cy="769477"/>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Verbinder: gekrümmt 8">
            <a:extLst>
              <a:ext uri="{FF2B5EF4-FFF2-40B4-BE49-F238E27FC236}">
                <a16:creationId xmlns:a16="http://schemas.microsoft.com/office/drawing/2014/main" id="{04013A1D-59A4-4683-8339-B321E509EC84}"/>
              </a:ext>
            </a:extLst>
          </p:cNvPr>
          <p:cNvCxnSpPr>
            <a:cxnSpLocks/>
          </p:cNvCxnSpPr>
          <p:nvPr/>
        </p:nvCxnSpPr>
        <p:spPr>
          <a:xfrm>
            <a:off x="3065172" y="3429000"/>
            <a:ext cx="4360957" cy="1825583"/>
          </a:xfrm>
          <a:prstGeom prst="curvedConnector3">
            <a:avLst>
              <a:gd name="adj1" fmla="val 4793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84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accent1">
                    <a:lumMod val="75000"/>
                  </a:schemeClr>
                </a:solidFill>
                <a:latin typeface="+mn-lt"/>
              </a:rPr>
              <a:t>Verwandtschaft</a:t>
            </a:r>
          </a:p>
        </p:txBody>
      </p:sp>
      <p:sp>
        <p:nvSpPr>
          <p:cNvPr id="5" name="Inhaltsplatzhalter 4"/>
          <p:cNvSpPr>
            <a:spLocks noGrp="1"/>
          </p:cNvSpPr>
          <p:nvPr>
            <p:ph idx="1"/>
          </p:nvPr>
        </p:nvSpPr>
        <p:spPr>
          <a:xfrm>
            <a:off x="838200" y="1904002"/>
            <a:ext cx="10515600" cy="4351338"/>
          </a:xfrm>
        </p:spPr>
        <p:txBody>
          <a:bodyPr>
            <a:normAutofit fontScale="77500" lnSpcReduction="20000"/>
          </a:bodyPr>
          <a:lstStyle/>
          <a:p>
            <a:pPr marL="0" indent="0">
              <a:buNone/>
            </a:pPr>
            <a:r>
              <a:rPr lang="de-DE" dirty="0"/>
              <a:t>Was ist Verwandtschaft ?</a:t>
            </a:r>
          </a:p>
          <a:p>
            <a:pPr marL="0" indent="0">
              <a:buNone/>
            </a:pPr>
            <a:endParaRPr lang="de-DE" dirty="0"/>
          </a:p>
          <a:p>
            <a:pPr marL="0" indent="0">
              <a:buNone/>
            </a:pPr>
            <a:r>
              <a:rPr lang="de-DE" u="sng" dirty="0"/>
              <a:t>Die Verwandtschaft ist eine auf Abstammung beruhende Verbindung</a:t>
            </a:r>
          </a:p>
          <a:p>
            <a:pPr marL="0" indent="0">
              <a:buNone/>
            </a:pPr>
            <a:r>
              <a:rPr lang="de-DE" u="sng" dirty="0"/>
              <a:t>von Personen zueinander !</a:t>
            </a:r>
          </a:p>
          <a:p>
            <a:pPr marL="0" indent="0">
              <a:buNone/>
            </a:pPr>
            <a:endParaRPr lang="de-DE" dirty="0"/>
          </a:p>
          <a:p>
            <a:pPr marL="0" indent="0">
              <a:buNone/>
            </a:pPr>
            <a:r>
              <a:rPr lang="de-DE" b="1" dirty="0"/>
              <a:t>Der Grad der Verwandtschaft </a:t>
            </a:r>
            <a:r>
              <a:rPr lang="de-DE" dirty="0"/>
              <a:t>stellt die </a:t>
            </a:r>
            <a:r>
              <a:rPr lang="de-DE" b="1" dirty="0"/>
              <a:t>Anzahl der vermittelten </a:t>
            </a:r>
            <a:r>
              <a:rPr lang="de-DE" dirty="0"/>
              <a:t>Geburten dar</a:t>
            </a:r>
          </a:p>
          <a:p>
            <a:pPr marL="0" indent="0">
              <a:buNone/>
            </a:pPr>
            <a:r>
              <a:rPr lang="de-DE" dirty="0"/>
              <a:t>Beispiele:</a:t>
            </a:r>
            <a:br>
              <a:rPr lang="de-DE" dirty="0"/>
            </a:br>
            <a:endParaRPr lang="de-DE" dirty="0"/>
          </a:p>
          <a:p>
            <a:pPr>
              <a:buFont typeface="Wingdings" panose="05000000000000000000" pitchFamily="2" charset="2"/>
              <a:buChar char="Ø"/>
            </a:pPr>
            <a:r>
              <a:rPr lang="de-DE" dirty="0"/>
              <a:t>Eltern-Kind = 1. Grad gerade Linie</a:t>
            </a:r>
          </a:p>
          <a:p>
            <a:pPr>
              <a:buFont typeface="Wingdings" panose="05000000000000000000" pitchFamily="2" charset="2"/>
              <a:buChar char="Ø"/>
            </a:pPr>
            <a:r>
              <a:rPr lang="de-DE" dirty="0"/>
              <a:t> Großeltern-Enkel = 2. Grad gerade Linie</a:t>
            </a:r>
          </a:p>
          <a:p>
            <a:pPr>
              <a:buFont typeface="Wingdings" panose="05000000000000000000" pitchFamily="2" charset="2"/>
              <a:buChar char="Ø"/>
            </a:pPr>
            <a:r>
              <a:rPr lang="de-DE" dirty="0"/>
              <a:t> Geschwister = 2. Grad Seitenlinie</a:t>
            </a:r>
          </a:p>
          <a:p>
            <a:pPr>
              <a:buFont typeface="Wingdings" panose="05000000000000000000" pitchFamily="2" charset="2"/>
              <a:buChar char="Ø"/>
            </a:pPr>
            <a:r>
              <a:rPr lang="de-DE" dirty="0"/>
              <a:t>Onkel-Neffe = 3. Grad Seitenlinie</a:t>
            </a:r>
          </a:p>
        </p:txBody>
      </p:sp>
    </p:spTree>
    <p:extLst>
      <p:ext uri="{BB962C8B-B14F-4D97-AF65-F5344CB8AC3E}">
        <p14:creationId xmlns:p14="http://schemas.microsoft.com/office/powerpoint/2010/main" val="41368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1" dur="500"/>
                                        <p:tgtEl>
                                          <p:spTgt spid="5">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7" dur="500"/>
                                        <p:tgtEl>
                                          <p:spTgt spid="5">
                                            <p:txEl>
                                              <p:pRg st="7" end="7"/>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0" dur="500"/>
                                        <p:tgtEl>
                                          <p:spTgt spid="5">
                                            <p:txEl>
                                              <p:pRg st="8" end="8"/>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3" dur="500"/>
                                        <p:tgtEl>
                                          <p:spTgt spid="5">
                                            <p:txEl>
                                              <p:pRg st="9" end="9"/>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241CB5-D218-4A2E-B0BE-EAD653BA0141}"/>
              </a:ext>
            </a:extLst>
          </p:cNvPr>
          <p:cNvSpPr>
            <a:spLocks noGrp="1"/>
          </p:cNvSpPr>
          <p:nvPr>
            <p:ph idx="1"/>
          </p:nvPr>
        </p:nvSpPr>
        <p:spPr>
          <a:xfrm>
            <a:off x="838200" y="609600"/>
            <a:ext cx="10515600" cy="5567363"/>
          </a:xfrm>
        </p:spPr>
        <p:txBody>
          <a:bodyPr/>
          <a:lstStyle/>
          <a:p>
            <a:pPr marL="0" indent="0">
              <a:buNone/>
            </a:pPr>
            <a:r>
              <a:rPr lang="de-DE" sz="3600" b="1" u="sng" dirty="0">
                <a:solidFill>
                  <a:srgbClr val="0070C0"/>
                </a:solidFill>
              </a:rPr>
              <a:t>Wirkung der Verwandtschaft:</a:t>
            </a:r>
          </a:p>
          <a:p>
            <a:pPr marL="0" indent="0">
              <a:buNone/>
            </a:pPr>
            <a:endParaRPr lang="de-DE" dirty="0"/>
          </a:p>
          <a:p>
            <a:r>
              <a:rPr lang="de-DE" dirty="0"/>
              <a:t> Eheverbot </a:t>
            </a:r>
          </a:p>
          <a:p>
            <a:r>
              <a:rPr lang="de-DE" dirty="0"/>
              <a:t>Unterhaltspflicht</a:t>
            </a:r>
          </a:p>
          <a:p>
            <a:r>
              <a:rPr lang="de-DE" dirty="0"/>
              <a:t>Rechtsverhältnis zwischen Eltern und Kind</a:t>
            </a:r>
          </a:p>
          <a:p>
            <a:r>
              <a:rPr lang="de-DE" dirty="0"/>
              <a:t>Erb- und Pflichtteilsrecht</a:t>
            </a:r>
          </a:p>
          <a:p>
            <a:r>
              <a:rPr lang="de-DE" dirty="0"/>
              <a:t>Angehörigeneigenschaft </a:t>
            </a:r>
            <a:r>
              <a:rPr lang="de-DE" i="1" dirty="0"/>
              <a:t>( § 11 I Nr. 1 StGB )</a:t>
            </a:r>
          </a:p>
          <a:p>
            <a:r>
              <a:rPr lang="de-DE" dirty="0"/>
              <a:t>Zeugnis-, Auskunfts- und Eidesverweigerungsrechte </a:t>
            </a:r>
            <a:r>
              <a:rPr lang="de-DE" i="1" dirty="0"/>
              <a:t>( §§ 52 I Nr. 3, 55, 61 StPO )</a:t>
            </a:r>
          </a:p>
          <a:p>
            <a:r>
              <a:rPr lang="de-DE" dirty="0"/>
              <a:t>Ausschluss als Gerichtspersonen </a:t>
            </a:r>
            <a:r>
              <a:rPr lang="de-DE" i="1" dirty="0"/>
              <a:t>( §§ 22 ff StPO,  § 10 RPflG )</a:t>
            </a:r>
            <a:br>
              <a:rPr lang="de-DE" dirty="0"/>
            </a:br>
            <a:br>
              <a:rPr lang="de-DE" dirty="0"/>
            </a:br>
            <a:r>
              <a:rPr lang="de-DE" dirty="0"/>
              <a:t>§§ 1307, 1308 1601ff, 1616ff,1924 ff, 2303 BGB</a:t>
            </a:r>
            <a:br>
              <a:rPr lang="de-DE" dirty="0"/>
            </a:br>
            <a:r>
              <a:rPr lang="de-DE" dirty="0"/>
              <a:t>§§ 383 I Nr. 3, 384 Nr. 1, 41ff,  ZPO</a:t>
            </a:r>
            <a:br>
              <a:rPr lang="de-DE" dirty="0"/>
            </a:br>
            <a:r>
              <a:rPr lang="de-DE" dirty="0"/>
              <a:t>§§ 6, 29 II </a:t>
            </a:r>
            <a:r>
              <a:rPr lang="de-DE" dirty="0" err="1"/>
              <a:t>FamFG</a:t>
            </a:r>
            <a:r>
              <a:rPr lang="de-DE" dirty="0"/>
              <a:t> </a:t>
            </a:r>
          </a:p>
        </p:txBody>
      </p:sp>
    </p:spTree>
    <p:extLst>
      <p:ext uri="{BB962C8B-B14F-4D97-AF65-F5344CB8AC3E}">
        <p14:creationId xmlns:p14="http://schemas.microsoft.com/office/powerpoint/2010/main" val="40413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75881F-786F-47E9-AD40-E22A7A0B11BD}"/>
              </a:ext>
            </a:extLst>
          </p:cNvPr>
          <p:cNvSpPr>
            <a:spLocks noGrp="1"/>
          </p:cNvSpPr>
          <p:nvPr>
            <p:ph idx="1"/>
          </p:nvPr>
        </p:nvSpPr>
        <p:spPr>
          <a:xfrm>
            <a:off x="838200" y="393700"/>
            <a:ext cx="10515600" cy="5783263"/>
          </a:xfrm>
        </p:spPr>
        <p:txBody>
          <a:bodyPr>
            <a:normAutofit fontScale="92500" lnSpcReduction="20000"/>
          </a:bodyPr>
          <a:lstStyle/>
          <a:p>
            <a:pPr marL="0" indent="0">
              <a:buNone/>
            </a:pPr>
            <a:r>
              <a:rPr lang="de-DE" sz="3600" b="1" u="sng" dirty="0">
                <a:solidFill>
                  <a:schemeClr val="accent1">
                    <a:lumMod val="75000"/>
                  </a:schemeClr>
                </a:solidFill>
              </a:rPr>
              <a:t>Schwägerschaft</a:t>
            </a:r>
            <a:br>
              <a:rPr lang="de-DE" u="sng" dirty="0"/>
            </a:br>
            <a:endParaRPr lang="de-DE" u="sng" dirty="0"/>
          </a:p>
          <a:p>
            <a:pPr marL="0" indent="0">
              <a:buNone/>
            </a:pPr>
            <a:r>
              <a:rPr lang="de-DE" sz="2600" dirty="0"/>
              <a:t>Schwägerschaft ist das Verhältnis eines Ehegatten zu den Verwandten des anderen Ehegatten, § 1590 I 1 BGB.</a:t>
            </a:r>
            <a:br>
              <a:rPr lang="de-DE" sz="2600" dirty="0"/>
            </a:br>
            <a:br>
              <a:rPr lang="de-DE" sz="2600" dirty="0"/>
            </a:br>
            <a:r>
              <a:rPr lang="de-DE" sz="2600" dirty="0"/>
              <a:t>Grundvoraussetzung = wirksame Ehe</a:t>
            </a:r>
          </a:p>
          <a:p>
            <a:pPr marL="0" indent="0">
              <a:buNone/>
            </a:pPr>
            <a:br>
              <a:rPr lang="de-DE" sz="2600" dirty="0"/>
            </a:br>
            <a:br>
              <a:rPr lang="de-DE" sz="2600" dirty="0"/>
            </a:br>
            <a:r>
              <a:rPr lang="de-DE" sz="2600" b="1" dirty="0"/>
              <a:t>nicht verschwägert sind: </a:t>
            </a:r>
          </a:p>
          <a:p>
            <a:pPr marL="0" indent="0">
              <a:buNone/>
            </a:pPr>
            <a:r>
              <a:rPr lang="de-DE" sz="2600" dirty="0"/>
              <a:t>	</a:t>
            </a:r>
            <a:br>
              <a:rPr lang="de-DE" sz="2600" dirty="0"/>
            </a:br>
            <a:r>
              <a:rPr lang="de-DE" sz="2600" dirty="0"/>
              <a:t>die Ehegatten untereinander,</a:t>
            </a:r>
          </a:p>
          <a:p>
            <a:pPr marL="0" indent="0">
              <a:buNone/>
            </a:pPr>
            <a:br>
              <a:rPr lang="de-DE" sz="2600" dirty="0"/>
            </a:br>
            <a:r>
              <a:rPr lang="de-DE" sz="2600" dirty="0"/>
              <a:t>die Verwandten eines Ehegatten mit den Verwandten des anderen Ehegatten</a:t>
            </a:r>
          </a:p>
          <a:p>
            <a:pPr marL="0" indent="0">
              <a:buNone/>
            </a:pPr>
            <a:br>
              <a:rPr lang="de-DE" sz="2600" dirty="0"/>
            </a:br>
            <a:r>
              <a:rPr lang="de-DE" sz="2600" dirty="0"/>
              <a:t>und </a:t>
            </a:r>
            <a:br>
              <a:rPr lang="de-DE" sz="2600" dirty="0"/>
            </a:br>
            <a:br>
              <a:rPr lang="de-DE" sz="2600" dirty="0"/>
            </a:br>
            <a:r>
              <a:rPr lang="de-DE" sz="2600" dirty="0"/>
              <a:t>die Verschwägerten eines Ehegatten mit den Verschwägerten des anderen Ehegatten</a:t>
            </a:r>
            <a:br>
              <a:rPr lang="de-DE" dirty="0"/>
            </a:br>
            <a:endParaRPr lang="de-DE" dirty="0"/>
          </a:p>
        </p:txBody>
      </p:sp>
    </p:spTree>
    <p:extLst>
      <p:ext uri="{BB962C8B-B14F-4D97-AF65-F5344CB8AC3E}">
        <p14:creationId xmlns:p14="http://schemas.microsoft.com/office/powerpoint/2010/main" val="30332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873045"/>
          </a:xfrm>
        </p:spPr>
        <p:txBody>
          <a:bodyPr>
            <a:normAutofit/>
          </a:bodyPr>
          <a:lstStyle/>
          <a:p>
            <a:pPr algn="ctr"/>
            <a:r>
              <a:rPr lang="de-DE" sz="4000" dirty="0">
                <a:solidFill>
                  <a:srgbClr val="FFC000"/>
                </a:solidFill>
                <a:latin typeface="Arial Narrow" panose="020B0606020202030204" pitchFamily="34" charset="0"/>
              </a:rPr>
              <a:t>Schwägerschaft</a:t>
            </a:r>
          </a:p>
        </p:txBody>
      </p:sp>
      <p:pic>
        <p:nvPicPr>
          <p:cNvPr id="4" name="Inhaltsplatzhalter 3"/>
          <p:cNvPicPr>
            <a:picLocks noGrp="1" noChangeAspect="1"/>
          </p:cNvPicPr>
          <p:nvPr>
            <p:ph idx="1"/>
          </p:nvPr>
        </p:nvPicPr>
        <p:blipFill>
          <a:blip r:embed="rId2"/>
          <a:stretch>
            <a:fillRect/>
          </a:stretch>
        </p:blipFill>
        <p:spPr>
          <a:xfrm>
            <a:off x="304800" y="1228572"/>
            <a:ext cx="11582400" cy="5629428"/>
          </a:xfrm>
          <a:prstGeom prst="rect">
            <a:avLst/>
          </a:prstGeom>
        </p:spPr>
      </p:pic>
    </p:spTree>
    <p:extLst>
      <p:ext uri="{BB962C8B-B14F-4D97-AF65-F5344CB8AC3E}">
        <p14:creationId xmlns:p14="http://schemas.microsoft.com/office/powerpoint/2010/main" val="1870771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B2857D-998B-4C65-9A61-ABBD206374DA}"/>
              </a:ext>
            </a:extLst>
          </p:cNvPr>
          <p:cNvSpPr>
            <a:spLocks noGrp="1"/>
          </p:cNvSpPr>
          <p:nvPr>
            <p:ph idx="1"/>
          </p:nvPr>
        </p:nvSpPr>
        <p:spPr>
          <a:xfrm>
            <a:off x="723900" y="431800"/>
            <a:ext cx="10515600" cy="5910263"/>
          </a:xfrm>
        </p:spPr>
        <p:txBody>
          <a:bodyPr/>
          <a:lstStyle/>
          <a:p>
            <a:pPr marL="0" indent="0">
              <a:buNone/>
            </a:pPr>
            <a:endParaRPr lang="de-DE" dirty="0"/>
          </a:p>
          <a:p>
            <a:pPr marL="0" indent="0">
              <a:buNone/>
            </a:pPr>
            <a:endParaRPr lang="de-DE" dirty="0"/>
          </a:p>
          <a:p>
            <a:pPr marL="0" indent="0">
              <a:buNone/>
            </a:pPr>
            <a:r>
              <a:rPr lang="de-DE" dirty="0"/>
              <a:t>Die Schwägerschaft hat nicht so weit reichende Konsequenzen wie eine Verwandtschaft.</a:t>
            </a:r>
          </a:p>
          <a:p>
            <a:pPr marL="0" indent="0">
              <a:buNone/>
            </a:pPr>
            <a:br>
              <a:rPr lang="de-DE" dirty="0"/>
            </a:br>
            <a:r>
              <a:rPr lang="de-DE" dirty="0"/>
              <a:t>Es entfallen hier im Vergleich zur Wirkung einer Verwandtschaft:</a:t>
            </a:r>
            <a:br>
              <a:rPr lang="de-DE" dirty="0"/>
            </a:br>
            <a:r>
              <a:rPr lang="de-DE" dirty="0"/>
              <a:t>	</a:t>
            </a:r>
            <a:br>
              <a:rPr lang="de-DE" dirty="0"/>
            </a:br>
            <a:r>
              <a:rPr lang="de-DE" dirty="0"/>
              <a:t>	die Unterhaltspflicht</a:t>
            </a:r>
            <a:br>
              <a:rPr lang="de-DE" dirty="0"/>
            </a:br>
            <a:r>
              <a:rPr lang="de-DE" dirty="0"/>
              <a:t> 	das Rechtsverhältnis zwischen Eltern und Kind</a:t>
            </a:r>
            <a:br>
              <a:rPr lang="de-DE" dirty="0"/>
            </a:br>
            <a:r>
              <a:rPr lang="de-DE" dirty="0"/>
              <a:t> 	das Erb- und Pflichtteilsrecht</a:t>
            </a:r>
            <a:br>
              <a:rPr lang="de-DE" dirty="0"/>
            </a:br>
            <a:r>
              <a:rPr lang="de-DE" dirty="0"/>
              <a:t> 	sowie seit 01.07.1998 das Eheverbot bei Schwägerschaft</a:t>
            </a:r>
          </a:p>
          <a:p>
            <a:pPr marL="0" indent="0">
              <a:buNone/>
            </a:pPr>
            <a:br>
              <a:rPr lang="de-DE" dirty="0"/>
            </a:br>
            <a:r>
              <a:rPr lang="de-DE" i="1" dirty="0"/>
              <a:t>Auch die Verwandten eines </a:t>
            </a:r>
            <a:r>
              <a:rPr lang="de-DE" b="1" i="1" dirty="0"/>
              <a:t>Lebenspartners </a:t>
            </a:r>
            <a:r>
              <a:rPr lang="de-DE" i="1" dirty="0"/>
              <a:t>gelten als mit den anderen Lebenspartner verschwägert,  § 11 II LPartG.</a:t>
            </a:r>
            <a:br>
              <a:rPr lang="de-DE" dirty="0"/>
            </a:br>
            <a:endParaRPr lang="de-DE" dirty="0"/>
          </a:p>
        </p:txBody>
      </p:sp>
    </p:spTree>
    <p:extLst>
      <p:ext uri="{BB962C8B-B14F-4D97-AF65-F5344CB8AC3E}">
        <p14:creationId xmlns:p14="http://schemas.microsoft.com/office/powerpoint/2010/main" val="32603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50BE9-75B5-4B67-9641-51BDD309FC82}"/>
              </a:ext>
            </a:extLst>
          </p:cNvPr>
          <p:cNvSpPr>
            <a:spLocks noGrp="1"/>
          </p:cNvSpPr>
          <p:nvPr>
            <p:ph type="title"/>
          </p:nvPr>
        </p:nvSpPr>
        <p:spPr>
          <a:xfrm>
            <a:off x="1092200" y="2103437"/>
            <a:ext cx="10515600" cy="1325563"/>
          </a:xfrm>
        </p:spPr>
        <p:txBody>
          <a:bodyPr>
            <a:normAutofit fontScale="90000"/>
          </a:bodyPr>
          <a:lstStyle/>
          <a:p>
            <a:r>
              <a:rPr lang="de-DE" dirty="0">
                <a:solidFill>
                  <a:srgbClr val="0070C0"/>
                </a:solidFill>
              </a:rPr>
              <a:t>1.2 Grundbegriffe des Persönlichkeitsrechts</a:t>
            </a:r>
            <a:br>
              <a:rPr lang="de-DE" dirty="0"/>
            </a:br>
            <a:br>
              <a:rPr lang="de-DE" dirty="0"/>
            </a:br>
            <a:r>
              <a:rPr lang="de-DE" sz="2700" dirty="0"/>
              <a:t>Geschäftsfähigkeit</a:t>
            </a:r>
            <a:br>
              <a:rPr lang="de-DE" sz="2700" dirty="0"/>
            </a:br>
            <a:br>
              <a:rPr lang="de-DE" sz="2700" dirty="0"/>
            </a:br>
            <a:r>
              <a:rPr lang="de-DE" sz="2700" dirty="0"/>
              <a:t>Rechtsfähigkeit</a:t>
            </a:r>
            <a:br>
              <a:rPr lang="de-DE" dirty="0"/>
            </a:br>
            <a:endParaRPr lang="de-DE" dirty="0"/>
          </a:p>
        </p:txBody>
      </p:sp>
    </p:spTree>
    <p:extLst>
      <p:ext uri="{BB962C8B-B14F-4D97-AF65-F5344CB8AC3E}">
        <p14:creationId xmlns:p14="http://schemas.microsoft.com/office/powerpoint/2010/main" val="27112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DECEB-0542-4B9F-9E47-C180B7E60C09}"/>
              </a:ext>
            </a:extLst>
          </p:cNvPr>
          <p:cNvSpPr>
            <a:spLocks noGrp="1"/>
          </p:cNvSpPr>
          <p:nvPr>
            <p:ph type="title"/>
          </p:nvPr>
        </p:nvSpPr>
        <p:spPr>
          <a:xfrm>
            <a:off x="838200" y="365125"/>
            <a:ext cx="10515600" cy="1460499"/>
          </a:xfrm>
        </p:spPr>
        <p:txBody>
          <a:bodyPr>
            <a:noAutofit/>
          </a:bodyPr>
          <a:lstStyle/>
          <a:p>
            <a:r>
              <a:rPr lang="de-DE" sz="2800" b="1" i="0" u="sng" dirty="0">
                <a:solidFill>
                  <a:srgbClr val="000000"/>
                </a:solidFill>
                <a:effectLst/>
              </a:rPr>
              <a:t>Geschäftsfähigkeit</a:t>
            </a:r>
            <a:r>
              <a:rPr lang="de-DE" sz="2800" b="0" i="0" dirty="0">
                <a:effectLst/>
              </a:rPr>
              <a:t> (§ 104 BGB)</a:t>
            </a:r>
            <a:br>
              <a:rPr lang="de-DE" sz="2800" b="0" i="0" dirty="0">
                <a:effectLst/>
              </a:rPr>
            </a:br>
            <a:br>
              <a:rPr lang="de-DE" sz="2800" b="0" i="0" dirty="0">
                <a:effectLst/>
              </a:rPr>
            </a:br>
            <a:r>
              <a:rPr lang="de-DE" sz="2800" b="0" i="0" dirty="0">
                <a:effectLst/>
              </a:rPr>
              <a:t>ist die Fähigkeit, mit </a:t>
            </a:r>
            <a:r>
              <a:rPr lang="de-DE" sz="2800" b="0" i="0" strike="noStrike" dirty="0">
                <a:effectLst/>
              </a:rPr>
              <a:t>freiem Willen </a:t>
            </a:r>
            <a:r>
              <a:rPr lang="de-DE" sz="2800" b="0" i="0" dirty="0">
                <a:effectLst/>
              </a:rPr>
              <a:t>rechtlich bindende </a:t>
            </a:r>
            <a:r>
              <a:rPr lang="de-DE" sz="2800" b="0" i="0" strike="noStrike" dirty="0">
                <a:effectLst/>
              </a:rPr>
              <a:t>Willenserklärungen</a:t>
            </a:r>
            <a:r>
              <a:rPr lang="de-DE" sz="2800" b="0" i="0" dirty="0">
                <a:effectLst/>
              </a:rPr>
              <a:t> abzugeben, zum Beispiel </a:t>
            </a:r>
            <a:r>
              <a:rPr lang="de-DE" sz="2800" b="0" i="0" strike="noStrike" dirty="0">
                <a:effectLst/>
              </a:rPr>
              <a:t>Verträge</a:t>
            </a:r>
            <a:r>
              <a:rPr lang="de-DE" sz="2800" b="0" i="0" dirty="0">
                <a:effectLst/>
              </a:rPr>
              <a:t> zu schließen</a:t>
            </a:r>
            <a:r>
              <a:rPr lang="de-DE" sz="2800" b="0" i="0" dirty="0">
                <a:solidFill>
                  <a:srgbClr val="000000"/>
                </a:solidFill>
                <a:effectLst/>
              </a:rPr>
              <a:t>.</a:t>
            </a:r>
            <a:endParaRPr lang="de-DE" sz="2800" dirty="0"/>
          </a:p>
        </p:txBody>
      </p:sp>
      <p:sp>
        <p:nvSpPr>
          <p:cNvPr id="3" name="Inhaltsplatzhalter 2">
            <a:extLst>
              <a:ext uri="{FF2B5EF4-FFF2-40B4-BE49-F238E27FC236}">
                <a16:creationId xmlns:a16="http://schemas.microsoft.com/office/drawing/2014/main" id="{B1E639EF-F874-4365-979B-119EF1A11810}"/>
              </a:ext>
            </a:extLst>
          </p:cNvPr>
          <p:cNvSpPr>
            <a:spLocks noGrp="1"/>
          </p:cNvSpPr>
          <p:nvPr>
            <p:ph idx="1"/>
          </p:nvPr>
        </p:nvSpPr>
        <p:spPr>
          <a:xfrm>
            <a:off x="838200" y="1825624"/>
            <a:ext cx="10515600" cy="4359275"/>
          </a:xfrm>
        </p:spPr>
        <p:txBody>
          <a:bodyPr>
            <a:normAutofit fontScale="92500" lnSpcReduction="10000"/>
          </a:bodyPr>
          <a:lstStyle/>
          <a:p>
            <a:pPr marL="0" indent="0">
              <a:buNone/>
            </a:pPr>
            <a:br>
              <a:rPr lang="de-DE" b="0" i="0" dirty="0">
                <a:solidFill>
                  <a:srgbClr val="000000"/>
                </a:solidFill>
                <a:effectLst/>
              </a:rPr>
            </a:br>
            <a:r>
              <a:rPr lang="de-DE" b="0" i="0" dirty="0">
                <a:solidFill>
                  <a:srgbClr val="000000"/>
                </a:solidFill>
                <a:effectLst/>
              </a:rPr>
              <a:t>Das BGB unterscheidet 3 Stufen der Geschäftsfähigkeit: </a:t>
            </a:r>
          </a:p>
          <a:p>
            <a:pPr marL="0" indent="0">
              <a:buNone/>
            </a:pPr>
            <a:br>
              <a:rPr lang="de-DE" b="0" i="0" dirty="0">
                <a:solidFill>
                  <a:srgbClr val="000000"/>
                </a:solidFill>
                <a:effectLst/>
              </a:rPr>
            </a:br>
            <a:r>
              <a:rPr lang="de-DE" b="1" i="0" dirty="0">
                <a:solidFill>
                  <a:srgbClr val="000000"/>
                </a:solidFill>
                <a:effectLst/>
              </a:rPr>
              <a:t>1. </a:t>
            </a:r>
            <a:r>
              <a:rPr lang="de-DE" b="1" dirty="0">
                <a:solidFill>
                  <a:srgbClr val="000000"/>
                </a:solidFill>
              </a:rPr>
              <a:t>v</a:t>
            </a:r>
            <a:r>
              <a:rPr lang="de-DE" b="1" i="0" dirty="0">
                <a:solidFill>
                  <a:srgbClr val="000000"/>
                </a:solidFill>
                <a:effectLst/>
              </a:rPr>
              <a:t>olle Geschäftsfähigkeit </a:t>
            </a:r>
          </a:p>
          <a:p>
            <a:pPr marL="0" indent="0">
              <a:buNone/>
            </a:pPr>
            <a:r>
              <a:rPr lang="de-DE" b="1" i="0" dirty="0">
                <a:solidFill>
                  <a:srgbClr val="000000"/>
                </a:solidFill>
                <a:effectLst/>
              </a:rPr>
              <a:t> </a:t>
            </a:r>
            <a:r>
              <a:rPr lang="de-DE" b="0" i="1" dirty="0">
                <a:solidFill>
                  <a:srgbClr val="000000"/>
                </a:solidFill>
                <a:effectLst/>
              </a:rPr>
              <a:t>unbeschränkte Geschäftsfähigkeit wird mit Vollendung des 18. Lebensjahres (</a:t>
            </a:r>
            <a:r>
              <a:rPr lang="de-DE" b="0" i="1" u="none" strike="noStrike" dirty="0">
                <a:effectLst/>
              </a:rPr>
              <a:t>Volljährigkeit</a:t>
            </a:r>
            <a:r>
              <a:rPr lang="de-DE" b="0" i="1" dirty="0">
                <a:solidFill>
                  <a:srgbClr val="000000"/>
                </a:solidFill>
                <a:effectLst/>
              </a:rPr>
              <a:t>, § </a:t>
            </a:r>
            <a:r>
              <a:rPr lang="de-DE" b="0" i="1" u="none" strike="noStrike" dirty="0">
                <a:solidFill>
                  <a:srgbClr val="5A3696"/>
                </a:solidFill>
                <a:effectLst/>
              </a:rPr>
              <a:t>2</a:t>
            </a:r>
            <a:r>
              <a:rPr lang="de-DE" b="0" i="1" dirty="0">
                <a:solidFill>
                  <a:srgbClr val="000000"/>
                </a:solidFill>
                <a:effectLst/>
              </a:rPr>
              <a:t> BGB) erreicht</a:t>
            </a:r>
          </a:p>
          <a:p>
            <a:pPr marL="0" indent="0">
              <a:buNone/>
            </a:pPr>
            <a:br>
              <a:rPr lang="de-DE" b="0" i="0" dirty="0">
                <a:solidFill>
                  <a:srgbClr val="000000"/>
                </a:solidFill>
                <a:effectLst/>
              </a:rPr>
            </a:br>
            <a:r>
              <a:rPr lang="de-DE" b="1" i="0" dirty="0">
                <a:solidFill>
                  <a:srgbClr val="000000"/>
                </a:solidFill>
                <a:effectLst/>
              </a:rPr>
              <a:t>2</a:t>
            </a:r>
            <a:r>
              <a:rPr lang="de-DE" i="0" dirty="0">
                <a:solidFill>
                  <a:srgbClr val="000000"/>
                </a:solidFill>
                <a:effectLst/>
              </a:rPr>
              <a:t>. </a:t>
            </a:r>
            <a:r>
              <a:rPr lang="de-DE" b="1" i="0" dirty="0">
                <a:solidFill>
                  <a:srgbClr val="000000"/>
                </a:solidFill>
                <a:effectLst/>
              </a:rPr>
              <a:t>beschränkte Geschäftsfähigkeit </a:t>
            </a:r>
          </a:p>
          <a:p>
            <a:pPr marL="0" indent="0">
              <a:buNone/>
            </a:pPr>
            <a:r>
              <a:rPr lang="de-DE" b="1" i="0" dirty="0">
                <a:solidFill>
                  <a:srgbClr val="000000"/>
                </a:solidFill>
                <a:effectLst/>
              </a:rPr>
              <a:t> </a:t>
            </a:r>
            <a:r>
              <a:rPr lang="de-DE" b="0" i="1" dirty="0">
                <a:solidFill>
                  <a:srgbClr val="000000"/>
                </a:solidFill>
                <a:effectLst/>
              </a:rPr>
              <a:t>sind  grundsätzlich </a:t>
            </a:r>
            <a:r>
              <a:rPr lang="de-DE" b="0" i="1" u="none" strike="noStrike" dirty="0">
                <a:effectLst/>
              </a:rPr>
              <a:t>Minderjährige</a:t>
            </a:r>
            <a:r>
              <a:rPr lang="de-DE" b="0" i="1" dirty="0">
                <a:solidFill>
                  <a:srgbClr val="000000"/>
                </a:solidFill>
                <a:effectLst/>
              </a:rPr>
              <a:t> vom vollendeten 7. bis zum vollendeten 18. Lebensjahr</a:t>
            </a:r>
            <a:endParaRPr lang="de-DE" b="0" i="0" dirty="0">
              <a:solidFill>
                <a:srgbClr val="000000"/>
              </a:solidFill>
              <a:effectLst/>
            </a:endParaRPr>
          </a:p>
          <a:p>
            <a:pPr marL="0" indent="0">
              <a:buNone/>
            </a:pPr>
            <a:br>
              <a:rPr lang="de-DE" b="0" i="0" dirty="0">
                <a:solidFill>
                  <a:srgbClr val="000000"/>
                </a:solidFill>
                <a:effectLst/>
              </a:rPr>
            </a:br>
            <a:r>
              <a:rPr lang="de-DE" b="1" i="0" dirty="0">
                <a:solidFill>
                  <a:srgbClr val="000000"/>
                </a:solidFill>
                <a:effectLst/>
              </a:rPr>
              <a:t>3. Geschäftsunfähigkeit  </a:t>
            </a:r>
          </a:p>
          <a:p>
            <a:pPr marL="0" indent="0">
              <a:buNone/>
            </a:pPr>
            <a:r>
              <a:rPr lang="de-DE" b="0" i="1" dirty="0">
                <a:solidFill>
                  <a:srgbClr val="000000"/>
                </a:solidFill>
                <a:effectLst/>
              </a:rPr>
              <a:t>grundsätzlich Kinder unter 7 Jahren</a:t>
            </a:r>
            <a:endParaRPr lang="de-DE" i="1" dirty="0"/>
          </a:p>
        </p:txBody>
      </p:sp>
    </p:spTree>
    <p:extLst>
      <p:ext uri="{BB962C8B-B14F-4D97-AF65-F5344CB8AC3E}">
        <p14:creationId xmlns:p14="http://schemas.microsoft.com/office/powerpoint/2010/main" val="22934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4915" y="54571"/>
            <a:ext cx="12241829" cy="6748857"/>
          </a:xfrm>
          <a:prstGeom prst="rect">
            <a:avLst/>
          </a:prstGeom>
        </p:spPr>
      </p:pic>
    </p:spTree>
    <p:extLst>
      <p:ext uri="{BB962C8B-B14F-4D97-AF65-F5344CB8AC3E}">
        <p14:creationId xmlns:p14="http://schemas.microsoft.com/office/powerpoint/2010/main" val="168871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EC93F-E78E-4ECD-BE85-B53B54E11787}"/>
              </a:ext>
            </a:extLst>
          </p:cNvPr>
          <p:cNvSpPr>
            <a:spLocks noGrp="1"/>
          </p:cNvSpPr>
          <p:nvPr>
            <p:ph type="title"/>
          </p:nvPr>
        </p:nvSpPr>
        <p:spPr>
          <a:xfrm>
            <a:off x="838200" y="720726"/>
            <a:ext cx="10515600" cy="315911"/>
          </a:xfrm>
        </p:spPr>
        <p:txBody>
          <a:bodyPr>
            <a:noAutofit/>
          </a:bodyPr>
          <a:lstStyle/>
          <a:p>
            <a:r>
              <a:rPr lang="de-DE" sz="3600" b="1" dirty="0">
                <a:latin typeface="+mn-lt"/>
              </a:rPr>
              <a:t>Betreuungsgesetz ist seit 01.01.1992 in Kraft</a:t>
            </a:r>
          </a:p>
        </p:txBody>
      </p:sp>
      <p:sp>
        <p:nvSpPr>
          <p:cNvPr id="3" name="Inhaltsplatzhalter 2">
            <a:extLst>
              <a:ext uri="{FF2B5EF4-FFF2-40B4-BE49-F238E27FC236}">
                <a16:creationId xmlns:a16="http://schemas.microsoft.com/office/drawing/2014/main" id="{F1F1617C-C6C1-4BBA-8ABC-AC6E1FCEA480}"/>
              </a:ext>
            </a:extLst>
          </p:cNvPr>
          <p:cNvSpPr>
            <a:spLocks noGrp="1"/>
          </p:cNvSpPr>
          <p:nvPr>
            <p:ph idx="1"/>
          </p:nvPr>
        </p:nvSpPr>
        <p:spPr>
          <a:xfrm>
            <a:off x="736600" y="1524000"/>
            <a:ext cx="10515600" cy="5173663"/>
          </a:xfrm>
        </p:spPr>
        <p:txBody>
          <a:bodyPr/>
          <a:lstStyle/>
          <a:p>
            <a:pPr>
              <a:buFont typeface="Wingdings" panose="05000000000000000000" pitchFamily="2" charset="2"/>
              <a:buChar char="Ø"/>
            </a:pPr>
            <a:r>
              <a:rPr lang="de-DE" dirty="0"/>
              <a:t> hat erhebliche Verbesserungen für Erwachsene, die früher unter    </a:t>
            </a:r>
            <a:br>
              <a:rPr lang="de-DE" dirty="0"/>
            </a:br>
            <a:r>
              <a:rPr lang="de-DE" dirty="0"/>
              <a:t>  Vormundschaft oder Gebrechlichkeitspflegschaft standen, gebracht</a:t>
            </a:r>
            <a:br>
              <a:rPr lang="de-DE" dirty="0"/>
            </a:br>
            <a:endParaRPr lang="de-DE" dirty="0"/>
          </a:p>
          <a:p>
            <a:pPr>
              <a:buFont typeface="Wingdings" panose="05000000000000000000" pitchFamily="2" charset="2"/>
              <a:buChar char="Ø"/>
            </a:pPr>
            <a:r>
              <a:rPr lang="de-DE" dirty="0"/>
              <a:t> ist an die Stelle von Entmündigung und Vormundschaft für   </a:t>
            </a:r>
            <a:br>
              <a:rPr lang="de-DE" dirty="0"/>
            </a:br>
            <a:r>
              <a:rPr lang="de-DE" dirty="0"/>
              <a:t>  Erwachsene getreten,</a:t>
            </a:r>
            <a:br>
              <a:rPr lang="de-DE" dirty="0"/>
            </a:br>
            <a:endParaRPr lang="de-DE" dirty="0"/>
          </a:p>
          <a:p>
            <a:pPr>
              <a:buFont typeface="Wingdings" panose="05000000000000000000" pitchFamily="2" charset="2"/>
              <a:buChar char="Ø"/>
            </a:pPr>
            <a:r>
              <a:rPr lang="de-DE" dirty="0"/>
              <a:t> der Betreuer handelt in einem festgelegten Umfang, für eine bestimmte Zeit, für  </a:t>
            </a:r>
            <a:br>
              <a:rPr lang="de-DE" dirty="0"/>
            </a:br>
            <a:r>
              <a:rPr lang="de-DE" dirty="0"/>
              <a:t> eine </a:t>
            </a:r>
            <a:r>
              <a:rPr lang="de-DE" u="sng" dirty="0"/>
              <a:t>volljährige Person </a:t>
            </a:r>
            <a:r>
              <a:rPr lang="de-DE" dirty="0"/>
              <a:t>und es gibt somit keinen pauschalen </a:t>
            </a:r>
            <a:br>
              <a:rPr lang="de-DE" dirty="0"/>
            </a:br>
            <a:r>
              <a:rPr lang="de-DE" dirty="0"/>
              <a:t>  Wirkungskreis,</a:t>
            </a:r>
          </a:p>
          <a:p>
            <a:pPr>
              <a:buFont typeface="Wingdings" panose="05000000000000000000" pitchFamily="2" charset="2"/>
              <a:buChar char="Ø"/>
            </a:pPr>
            <a:br>
              <a:rPr lang="de-DE" dirty="0"/>
            </a:br>
            <a:r>
              <a:rPr lang="de-DE" dirty="0"/>
              <a:t> Selbstbestimmungsrecht bleibt gewahrt</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0859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0BCD08-110A-4778-9DFB-0137FB885F96}"/>
              </a:ext>
            </a:extLst>
          </p:cNvPr>
          <p:cNvSpPr>
            <a:spLocks noGrp="1"/>
          </p:cNvSpPr>
          <p:nvPr>
            <p:ph idx="1"/>
          </p:nvPr>
        </p:nvSpPr>
        <p:spPr>
          <a:xfrm>
            <a:off x="838200" y="424070"/>
            <a:ext cx="10515600" cy="5752893"/>
          </a:xfrm>
        </p:spPr>
        <p:txBody>
          <a:bodyPr>
            <a:normAutofit lnSpcReduction="10000"/>
          </a:bodyPr>
          <a:lstStyle/>
          <a:p>
            <a:pPr marL="0" indent="0">
              <a:buNone/>
            </a:pPr>
            <a:r>
              <a:rPr lang="de-DE" sz="2800" b="1" dirty="0"/>
              <a:t>Beschränkte Geschäftsfähigkeit (§ 106 BGB)</a:t>
            </a:r>
            <a:br>
              <a:rPr lang="de-DE" sz="2800" b="1" dirty="0"/>
            </a:br>
            <a:br>
              <a:rPr lang="de-DE" sz="2800" dirty="0"/>
            </a:br>
            <a:r>
              <a:rPr lang="de-DE" sz="2800" dirty="0"/>
              <a:t>B</a:t>
            </a:r>
            <a:r>
              <a:rPr lang="de-DE" dirty="0"/>
              <a:t>eschränkt geschäftsfähig ist, wer </a:t>
            </a:r>
            <a:r>
              <a:rPr lang="de-DE" b="1" dirty="0"/>
              <a:t>zwischen 7 und 18 Jahren </a:t>
            </a:r>
            <a:r>
              <a:rPr lang="de-DE" dirty="0"/>
              <a:t>alt ist. Ein Erwachsener kann folglich nicht beschränkt geschäftsfähig sein.</a:t>
            </a:r>
          </a:p>
          <a:p>
            <a:pPr marL="0" indent="0">
              <a:buNone/>
            </a:pPr>
            <a:br>
              <a:rPr lang="de-DE" dirty="0"/>
            </a:br>
            <a:r>
              <a:rPr lang="de-DE" dirty="0">
                <a:solidFill>
                  <a:schemeClr val="accent6">
                    <a:lumMod val="75000"/>
                  </a:schemeClr>
                </a:solidFill>
              </a:rPr>
              <a:t>Beschränkt geschäftsfähig zu sein heißt, dass bestimmte Rechtshandlungen zustimmungsfrei und manche Rechtshandlungen </a:t>
            </a:r>
            <a:r>
              <a:rPr lang="de-DE" b="1" dirty="0">
                <a:solidFill>
                  <a:schemeClr val="accent6">
                    <a:lumMod val="75000"/>
                  </a:schemeClr>
                </a:solidFill>
              </a:rPr>
              <a:t>mit Zustimmung </a:t>
            </a:r>
            <a:r>
              <a:rPr lang="de-DE" dirty="0">
                <a:solidFill>
                  <a:schemeClr val="accent6">
                    <a:lumMod val="75000"/>
                  </a:schemeClr>
                </a:solidFill>
              </a:rPr>
              <a:t>des gesetzlichen Vertreters  vorgenommen werden können.</a:t>
            </a:r>
            <a:endParaRPr lang="de-DE" dirty="0"/>
          </a:p>
          <a:p>
            <a:pPr marL="0" indent="0">
              <a:buNone/>
            </a:pPr>
            <a:br>
              <a:rPr lang="de-DE" dirty="0"/>
            </a:br>
            <a:r>
              <a:rPr lang="de-DE" b="1" dirty="0"/>
              <a:t>Zustimmungsfrei</a:t>
            </a:r>
            <a:r>
              <a:rPr lang="de-DE" dirty="0"/>
              <a:t> sind solche Rechthandlungen, die für den Minderjährigen keinen Nachteil begründen und lediglich rechtlich vorteilhaft sind.</a:t>
            </a:r>
            <a:br>
              <a:rPr lang="de-DE" dirty="0"/>
            </a:br>
            <a:r>
              <a:rPr lang="de-DE" dirty="0"/>
              <a:t>Alle anderen Rechtshandlungen des Minderjährigen bedürfen der Zustimmung des gesetzlichen Vertreters, um wirksam zu sein. Die Zustimmung kann dabei vorher (Einwilligung) oder nachträglich (Genehmigung) erteilt werden. Bei manchen Rechtshandlungen ist es jedoch zwingend, dass die Zustimmung vorher erteilt wird (einseitige Rechtsgeschäfte)</a:t>
            </a:r>
            <a:br>
              <a:rPr lang="de-DE" dirty="0"/>
            </a:br>
            <a:endParaRPr lang="de-DE" sz="2800" b="1" dirty="0"/>
          </a:p>
        </p:txBody>
      </p:sp>
    </p:spTree>
    <p:extLst>
      <p:ext uri="{BB962C8B-B14F-4D97-AF65-F5344CB8AC3E}">
        <p14:creationId xmlns:p14="http://schemas.microsoft.com/office/powerpoint/2010/main" val="38870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01106-73E9-4B87-A1E7-07662EEEDF4D}"/>
              </a:ext>
            </a:extLst>
          </p:cNvPr>
          <p:cNvSpPr>
            <a:spLocks noGrp="1"/>
          </p:cNvSpPr>
          <p:nvPr>
            <p:ph type="title"/>
          </p:nvPr>
        </p:nvSpPr>
        <p:spPr/>
        <p:txBody>
          <a:bodyPr>
            <a:normAutofit/>
          </a:bodyPr>
          <a:lstStyle/>
          <a:p>
            <a:r>
              <a:rPr lang="de-DE" u="sng" dirty="0"/>
              <a:t>Geschäftsunfähigkeit</a:t>
            </a:r>
          </a:p>
        </p:txBody>
      </p:sp>
      <p:sp>
        <p:nvSpPr>
          <p:cNvPr id="3" name="Inhaltsplatzhalter 2">
            <a:extLst>
              <a:ext uri="{FF2B5EF4-FFF2-40B4-BE49-F238E27FC236}">
                <a16:creationId xmlns:a16="http://schemas.microsoft.com/office/drawing/2014/main" id="{AE4FC081-7AF0-4AEE-85D9-5340FCFE1E8F}"/>
              </a:ext>
            </a:extLst>
          </p:cNvPr>
          <p:cNvSpPr>
            <a:spLocks noGrp="1"/>
          </p:cNvSpPr>
          <p:nvPr>
            <p:ph idx="1"/>
          </p:nvPr>
        </p:nvSpPr>
        <p:spPr>
          <a:xfrm>
            <a:off x="838200" y="1690688"/>
            <a:ext cx="10515600" cy="4419600"/>
          </a:xfrm>
        </p:spPr>
        <p:txBody>
          <a:bodyPr>
            <a:normAutofit fontScale="92500" lnSpcReduction="10000"/>
          </a:bodyPr>
          <a:lstStyle/>
          <a:p>
            <a:pPr marL="0" indent="0">
              <a:buNone/>
            </a:pPr>
            <a:endParaRPr lang="de-DE" i="0" dirty="0">
              <a:effectLst/>
            </a:endParaRPr>
          </a:p>
          <a:p>
            <a:pPr marL="0" indent="0">
              <a:buNone/>
            </a:pPr>
            <a:r>
              <a:rPr lang="de-DE" i="0" dirty="0">
                <a:effectLst/>
              </a:rPr>
              <a:t>Der Gesetzgeber hat mit § </a:t>
            </a:r>
            <a:r>
              <a:rPr lang="de-DE" i="0" u="sng" dirty="0">
                <a:effectLst/>
              </a:rPr>
              <a:t>104 Nr. 2 BGB </a:t>
            </a:r>
            <a:r>
              <a:rPr lang="de-DE" i="0" dirty="0">
                <a:effectLst/>
              </a:rPr>
              <a:t>eine Norm in das Bürgerliche Gesetzbuch aufgenommen, die regelt, dass eine Person, die “sich in einem die freie Willensbildung ausschließenden Zustand krankhafter Störung der Geistestätigkeit befindet” geschäftsunfähig ist.</a:t>
            </a:r>
            <a:endParaRPr lang="de-DE" b="0" i="0" dirty="0">
              <a:solidFill>
                <a:srgbClr val="000000"/>
              </a:solidFill>
              <a:effectLst/>
            </a:endParaRPr>
          </a:p>
          <a:p>
            <a:pPr marL="0" indent="0">
              <a:buNone/>
            </a:pPr>
            <a:br>
              <a:rPr lang="de-DE" b="0" i="0" dirty="0">
                <a:solidFill>
                  <a:srgbClr val="000000"/>
                </a:solidFill>
                <a:effectLst/>
              </a:rPr>
            </a:br>
            <a:r>
              <a:rPr lang="de-DE" b="0" i="0" dirty="0">
                <a:solidFill>
                  <a:srgbClr val="000000"/>
                </a:solidFill>
                <a:effectLst/>
              </a:rPr>
              <a:t>Ob bei einem Volljährigen (egal, ob dieser einen Betreuer hat oder nicht) Geschäftsunfähigkeit nach § </a:t>
            </a:r>
            <a:r>
              <a:rPr lang="de-DE" b="0" i="0" u="none" strike="noStrike" dirty="0">
                <a:effectLst/>
              </a:rPr>
              <a:t>104 </a:t>
            </a:r>
            <a:r>
              <a:rPr lang="de-DE" b="0" i="0" dirty="0">
                <a:solidFill>
                  <a:srgbClr val="000000"/>
                </a:solidFill>
                <a:effectLst/>
              </a:rPr>
              <a:t>Nr. 2 BGB vorliegt, kann im Streitfall verbindlich nur im einem gerichtlichen Verfahren durch einen Richter festgestellt werden.</a:t>
            </a:r>
          </a:p>
          <a:p>
            <a:pPr marL="0" indent="0">
              <a:buNone/>
            </a:pPr>
            <a:br>
              <a:rPr lang="de-DE" b="0" i="0" dirty="0">
                <a:solidFill>
                  <a:srgbClr val="000000"/>
                </a:solidFill>
                <a:effectLst/>
              </a:rPr>
            </a:br>
            <a:r>
              <a:rPr lang="de-DE" b="0" i="0" dirty="0">
                <a:solidFill>
                  <a:srgbClr val="000000"/>
                </a:solidFill>
                <a:effectLst/>
              </a:rPr>
              <a:t>Entsprechende Aussagen in einem medizinischen </a:t>
            </a:r>
            <a:r>
              <a:rPr lang="de-DE" b="0" i="0" u="none" strike="noStrike" dirty="0">
                <a:effectLst/>
              </a:rPr>
              <a:t>Sachverständigengutachten</a:t>
            </a:r>
            <a:r>
              <a:rPr lang="de-DE" b="0" i="0" dirty="0">
                <a:solidFill>
                  <a:srgbClr val="000000"/>
                </a:solidFill>
                <a:effectLst/>
              </a:rPr>
              <a:t> oder einem ärztl. Attest können daher dem Gericht einen Hinweis geben</a:t>
            </a:r>
            <a:r>
              <a:rPr lang="de-DE" sz="2200" b="0" i="0" dirty="0">
                <a:solidFill>
                  <a:srgbClr val="000000"/>
                </a:solidFill>
                <a:effectLst/>
              </a:rPr>
              <a:t>.</a:t>
            </a:r>
            <a:br>
              <a:rPr lang="de-DE" sz="2200" dirty="0"/>
            </a:br>
            <a:br>
              <a:rPr lang="de-DE" dirty="0"/>
            </a:br>
            <a:endParaRPr lang="de-DE" dirty="0"/>
          </a:p>
        </p:txBody>
      </p:sp>
    </p:spTree>
    <p:extLst>
      <p:ext uri="{BB962C8B-B14F-4D97-AF65-F5344CB8AC3E}">
        <p14:creationId xmlns:p14="http://schemas.microsoft.com/office/powerpoint/2010/main" val="1537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3236D-FD6D-4CDA-91AC-5E08ED530F65}"/>
              </a:ext>
            </a:extLst>
          </p:cNvPr>
          <p:cNvSpPr>
            <a:spLocks noGrp="1"/>
          </p:cNvSpPr>
          <p:nvPr>
            <p:ph type="title"/>
          </p:nvPr>
        </p:nvSpPr>
        <p:spPr>
          <a:xfrm>
            <a:off x="838200" y="152400"/>
            <a:ext cx="10515600" cy="1092200"/>
          </a:xfrm>
        </p:spPr>
        <p:txBody>
          <a:bodyPr>
            <a:normAutofit fontScale="90000"/>
          </a:bodyPr>
          <a:lstStyle/>
          <a:p>
            <a:br>
              <a:rPr lang="de-DE" sz="4000" dirty="0"/>
            </a:br>
            <a:r>
              <a:rPr lang="de-DE" dirty="0"/>
              <a:t>Geschäftsunfähige Personen im </a:t>
            </a:r>
            <a:r>
              <a:rPr lang="de-DE" i="1" dirty="0"/>
              <a:t>Bereich der rechtlichen Betreuung</a:t>
            </a:r>
            <a:br>
              <a:rPr lang="de-DE" dirty="0"/>
            </a:br>
            <a:endParaRPr lang="de-DE" dirty="0"/>
          </a:p>
        </p:txBody>
      </p:sp>
      <p:sp>
        <p:nvSpPr>
          <p:cNvPr id="3" name="Inhaltsplatzhalter 2">
            <a:extLst>
              <a:ext uri="{FF2B5EF4-FFF2-40B4-BE49-F238E27FC236}">
                <a16:creationId xmlns:a16="http://schemas.microsoft.com/office/drawing/2014/main" id="{4B839B8D-57BD-4E03-8F04-E340A8A73CB6}"/>
              </a:ext>
            </a:extLst>
          </p:cNvPr>
          <p:cNvSpPr>
            <a:spLocks noGrp="1"/>
          </p:cNvSpPr>
          <p:nvPr>
            <p:ph idx="1"/>
          </p:nvPr>
        </p:nvSpPr>
        <p:spPr>
          <a:xfrm>
            <a:off x="838200" y="1447800"/>
            <a:ext cx="10515600" cy="5257800"/>
          </a:xfrm>
        </p:spPr>
        <p:txBody>
          <a:bodyPr>
            <a:normAutofit fontScale="55000" lnSpcReduction="20000"/>
          </a:bodyPr>
          <a:lstStyle/>
          <a:p>
            <a:pPr marL="0" indent="0">
              <a:buNone/>
            </a:pPr>
            <a:r>
              <a:rPr lang="de-DE" sz="4400" b="0" i="0" u="sng" dirty="0">
                <a:solidFill>
                  <a:srgbClr val="000000"/>
                </a:solidFill>
                <a:effectLst/>
              </a:rPr>
              <a:t>Geschäftsunfähig sind häufig Personen:</a:t>
            </a:r>
            <a:br>
              <a:rPr lang="de-DE" sz="3800" b="0" i="0" u="sng" dirty="0">
                <a:solidFill>
                  <a:srgbClr val="000000"/>
                </a:solidFill>
                <a:effectLst/>
              </a:rPr>
            </a:br>
            <a:endParaRPr lang="de-DE" sz="3800" b="0" i="0" u="sng" dirty="0">
              <a:solidFill>
                <a:srgbClr val="000000"/>
              </a:solidFill>
              <a:effectLst/>
            </a:endParaRPr>
          </a:p>
          <a:p>
            <a:pPr marL="0" indent="0">
              <a:buNone/>
            </a:pPr>
            <a:br>
              <a:rPr lang="de-DE" sz="3600" b="0" i="0" dirty="0">
                <a:solidFill>
                  <a:srgbClr val="000000"/>
                </a:solidFill>
                <a:effectLst/>
                <a:latin typeface="Arial" panose="020B0604020202020204" pitchFamily="34" charset="0"/>
              </a:rPr>
            </a:br>
            <a:r>
              <a:rPr lang="de-DE" sz="3600" dirty="0">
                <a:solidFill>
                  <a:srgbClr val="000000"/>
                </a:solidFill>
              </a:rPr>
              <a:t>mit geistiger </a:t>
            </a:r>
            <a:r>
              <a:rPr lang="de-DE" sz="3600" dirty="0"/>
              <a:t>Behinderung, mit bestimmten psychischen Krankheiten und bei  </a:t>
            </a:r>
            <a:br>
              <a:rPr lang="de-DE" sz="3600" dirty="0"/>
            </a:br>
            <a:r>
              <a:rPr lang="de-DE" sz="3600" dirty="0"/>
              <a:t>schwerer Suchterkrankung</a:t>
            </a:r>
            <a:r>
              <a:rPr lang="de-DE" sz="3600" dirty="0">
                <a:solidFill>
                  <a:srgbClr val="000000"/>
                </a:solidFill>
              </a:rPr>
              <a:t>:</a:t>
            </a:r>
            <a:br>
              <a:rPr lang="de-DE" sz="3600" dirty="0">
                <a:solidFill>
                  <a:srgbClr val="000000"/>
                </a:solidFill>
              </a:rPr>
            </a:br>
            <a:endParaRPr lang="de-DE" sz="3600" dirty="0">
              <a:solidFill>
                <a:srgbClr val="000000"/>
              </a:solidFill>
            </a:endParaRPr>
          </a:p>
          <a:p>
            <a:pPr marL="0" indent="0">
              <a:buNone/>
            </a:pPr>
            <a:r>
              <a:rPr lang="de-DE" sz="3600" dirty="0"/>
              <a:t> Demenz (z. B. </a:t>
            </a:r>
            <a:r>
              <a:rPr lang="de-DE" sz="3600" dirty="0" err="1"/>
              <a:t>Alzheimersche</a:t>
            </a:r>
            <a:r>
              <a:rPr lang="de-DE" sz="3600" dirty="0"/>
              <a:t> Krankheit, vaskuläre Demenz oder senile Demenz)</a:t>
            </a:r>
            <a:br>
              <a:rPr lang="de-DE" sz="3600" dirty="0"/>
            </a:br>
            <a:endParaRPr lang="de-DE" sz="3600" dirty="0"/>
          </a:p>
          <a:p>
            <a:pPr marL="0" indent="0">
              <a:buNone/>
            </a:pPr>
            <a:r>
              <a:rPr lang="de-DE" sz="3600" dirty="0">
                <a:solidFill>
                  <a:srgbClr val="000000"/>
                </a:solidFill>
              </a:rPr>
              <a:t> geistige Behinderung, wie z. B. </a:t>
            </a:r>
            <a:r>
              <a:rPr lang="de-DE" sz="3600" dirty="0"/>
              <a:t>Minderbegabung</a:t>
            </a:r>
            <a:br>
              <a:rPr lang="de-DE" sz="3600" dirty="0"/>
            </a:br>
            <a:endParaRPr lang="de-DE" sz="3600" dirty="0"/>
          </a:p>
          <a:p>
            <a:pPr marL="0" indent="0">
              <a:buNone/>
            </a:pPr>
            <a:r>
              <a:rPr lang="de-DE" sz="3600" dirty="0"/>
              <a:t> Schizophrenie</a:t>
            </a:r>
            <a:r>
              <a:rPr lang="de-DE" sz="3600" dirty="0">
                <a:solidFill>
                  <a:srgbClr val="663366"/>
                </a:solidFill>
              </a:rPr>
              <a:t> </a:t>
            </a:r>
            <a:r>
              <a:rPr lang="de-DE" sz="3600" dirty="0">
                <a:solidFill>
                  <a:srgbClr val="000000"/>
                </a:solidFill>
              </a:rPr>
              <a:t>während der akuten Erkrankungsphase oder bei schwerem   </a:t>
            </a:r>
            <a:br>
              <a:rPr lang="de-DE" sz="3600" dirty="0">
                <a:solidFill>
                  <a:srgbClr val="000000"/>
                </a:solidFill>
              </a:rPr>
            </a:br>
            <a:r>
              <a:rPr lang="de-DE" sz="3600" dirty="0">
                <a:solidFill>
                  <a:srgbClr val="000000"/>
                </a:solidFill>
              </a:rPr>
              <a:t> chronischen Verlauf</a:t>
            </a:r>
            <a:br>
              <a:rPr lang="de-DE" sz="3600" dirty="0">
                <a:solidFill>
                  <a:srgbClr val="000000"/>
                </a:solidFill>
              </a:rPr>
            </a:br>
            <a:endParaRPr lang="de-DE" sz="3600" dirty="0">
              <a:solidFill>
                <a:srgbClr val="000000"/>
              </a:solidFill>
            </a:endParaRPr>
          </a:p>
          <a:p>
            <a:pPr marL="0" indent="0">
              <a:buNone/>
            </a:pPr>
            <a:r>
              <a:rPr lang="de-DE" sz="3600" dirty="0"/>
              <a:t> Alkoholkrankheit</a:t>
            </a:r>
            <a:r>
              <a:rPr lang="de-DE" sz="3600" dirty="0">
                <a:solidFill>
                  <a:srgbClr val="000000"/>
                </a:solidFill>
              </a:rPr>
              <a:t> (siehe: </a:t>
            </a:r>
            <a:r>
              <a:rPr lang="de-DE" sz="3600" dirty="0"/>
              <a:t>Korsakow Syndrom</a:t>
            </a:r>
            <a:r>
              <a:rPr lang="de-DE" sz="3600" dirty="0">
                <a:solidFill>
                  <a:srgbClr val="000000"/>
                </a:solidFill>
              </a:rPr>
              <a:t>) oder Drogenmissbrauch, wenn </a:t>
            </a:r>
            <a:br>
              <a:rPr lang="de-DE" sz="3600" dirty="0">
                <a:solidFill>
                  <a:srgbClr val="000000"/>
                </a:solidFill>
              </a:rPr>
            </a:br>
            <a:r>
              <a:rPr lang="de-DE" sz="3600" dirty="0">
                <a:solidFill>
                  <a:srgbClr val="000000"/>
                </a:solidFill>
              </a:rPr>
              <a:t> infolge der Sucht bereits schwerwiegende </a:t>
            </a:r>
            <a:r>
              <a:rPr lang="de-DE" sz="3600" dirty="0"/>
              <a:t>cerebrale </a:t>
            </a:r>
            <a:r>
              <a:rPr lang="de-DE" sz="3600" dirty="0">
                <a:solidFill>
                  <a:srgbClr val="000000"/>
                </a:solidFill>
              </a:rPr>
              <a:t>Veränderungen eingetreten   </a:t>
            </a:r>
            <a:br>
              <a:rPr lang="de-DE" sz="3600" dirty="0">
                <a:solidFill>
                  <a:srgbClr val="000000"/>
                </a:solidFill>
              </a:rPr>
            </a:br>
            <a:r>
              <a:rPr lang="de-DE" sz="3600" dirty="0">
                <a:solidFill>
                  <a:srgbClr val="000000"/>
                </a:solidFill>
              </a:rPr>
              <a:t> sind</a:t>
            </a:r>
            <a:br>
              <a:rPr lang="de-DE" sz="3600" dirty="0">
                <a:solidFill>
                  <a:srgbClr val="000000"/>
                </a:solidFill>
              </a:rPr>
            </a:br>
            <a:endParaRPr lang="de-DE" sz="3600" dirty="0">
              <a:solidFill>
                <a:srgbClr val="000000"/>
              </a:solidFill>
            </a:endParaRPr>
          </a:p>
          <a:p>
            <a:pPr marL="0" indent="0">
              <a:buNone/>
            </a:pPr>
            <a:r>
              <a:rPr lang="de-DE" sz="3600" dirty="0"/>
              <a:t> Manie</a:t>
            </a:r>
            <a:r>
              <a:rPr lang="de-DE" sz="3600" dirty="0">
                <a:solidFill>
                  <a:srgbClr val="000000"/>
                </a:solidFill>
              </a:rPr>
              <a:t>, wenn die Person sich in einer akuten manischen Phase befindet</a:t>
            </a:r>
          </a:p>
          <a:p>
            <a:pPr marL="0" indent="0" algn="l">
              <a:buNone/>
            </a:pPr>
            <a:endParaRPr lang="de-DE" sz="3400" b="0" i="0" dirty="0">
              <a:solidFill>
                <a:srgbClr val="000000"/>
              </a:solidFill>
              <a:effectLst/>
            </a:endParaRPr>
          </a:p>
        </p:txBody>
      </p:sp>
    </p:spTree>
    <p:extLst>
      <p:ext uri="{BB962C8B-B14F-4D97-AF65-F5344CB8AC3E}">
        <p14:creationId xmlns:p14="http://schemas.microsoft.com/office/powerpoint/2010/main" val="426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77621" y="640988"/>
            <a:ext cx="10149140" cy="489364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F0000"/>
                </a:solidFill>
                <a:effectLst/>
                <a:uLnTx/>
                <a:uFillTx/>
                <a:ea typeface="+mn-ea"/>
                <a:cs typeface="+mn-cs"/>
              </a:rPr>
              <a:t>Bin ich automatisch geschäftsunfähig, wenn ich eine Betreuung habe?</a:t>
            </a:r>
            <a:endParaRPr kumimoji="0" lang="de-DE" sz="2400" b="0" i="0" u="none" strike="noStrike" kern="1200" cap="none" spc="0" normalizeH="0" baseline="0" noProof="0" dirty="0">
              <a:ln>
                <a:noFill/>
              </a:ln>
              <a:solidFill>
                <a:srgbClr val="6E5E5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6E5E5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sng" strike="noStrike" kern="1200" cap="none" spc="0" normalizeH="0" baseline="0" noProof="0" dirty="0">
                <a:ln>
                  <a:noFill/>
                </a:ln>
                <a:solidFill>
                  <a:srgbClr val="000000"/>
                </a:solidFill>
                <a:effectLst/>
                <a:uLnTx/>
                <a:uFillTx/>
                <a:ea typeface="+mn-ea"/>
                <a:cs typeface="+mn-cs"/>
              </a:rPr>
              <a:t>Nein!</a:t>
            </a:r>
            <a:br>
              <a:rPr kumimoji="0" lang="de-DE" sz="2400" b="0" i="0" u="none" strike="noStrike" kern="1200" cap="none" spc="0" normalizeH="0" baseline="0" noProof="0" dirty="0">
                <a:ln>
                  <a:noFill/>
                </a:ln>
                <a:solidFill>
                  <a:srgbClr val="000000"/>
                </a:solidFill>
                <a:effectLst/>
                <a:uLnTx/>
                <a:uFillTx/>
                <a:ea typeface="+mn-ea"/>
                <a:cs typeface="+mn-cs"/>
              </a:rPr>
            </a:br>
            <a:endParaRPr kumimoji="0" lang="de-DE" sz="2400" b="0" i="0" u="none" strike="noStrike" kern="1200" cap="none" spc="0" normalizeH="0" baseline="0" noProof="0" dirty="0">
              <a:ln>
                <a:noFill/>
              </a:ln>
              <a:solidFill>
                <a:srgbClr val="00000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ea typeface="+mn-ea"/>
                <a:cs typeface="+mn-cs"/>
              </a:rPr>
            </a:br>
            <a:r>
              <a:rPr kumimoji="0" lang="de-DE" sz="2400" b="0" i="0" u="none" strike="noStrike" kern="1200" cap="none" spc="0" normalizeH="0" baseline="0" noProof="0" dirty="0">
                <a:ln>
                  <a:noFill/>
                </a:ln>
                <a:solidFill>
                  <a:srgbClr val="000000"/>
                </a:solidFill>
                <a:effectLst/>
                <a:uLnTx/>
                <a:uFillTx/>
                <a:ea typeface="+mn-ea"/>
                <a:cs typeface="+mn-cs"/>
              </a:rPr>
              <a:t>Auch wenn Sie eine*n Betreuer*in haben, können Sie voll geschäftsfähig sein. Dies kann dazu führen, dass Betreuer*in und betreute Person gegensätzliche Entscheidungen treffen.</a:t>
            </a:r>
            <a:br>
              <a:rPr kumimoji="0" lang="de-DE" sz="2400" b="0" i="0" u="none" strike="noStrike" kern="1200" cap="none" spc="0" normalizeH="0" baseline="0" noProof="0" dirty="0">
                <a:ln>
                  <a:noFill/>
                </a:ln>
                <a:solidFill>
                  <a:srgbClr val="000000"/>
                </a:solidFill>
                <a:effectLst/>
                <a:uLnTx/>
                <a:uFillTx/>
                <a:ea typeface="+mn-ea"/>
                <a:cs typeface="+mn-cs"/>
              </a:rPr>
            </a:br>
            <a:endParaRPr kumimoji="0" lang="de-DE" sz="2400" b="0" i="0" u="none" strike="noStrike" kern="1200" cap="none" spc="0" normalizeH="0" baseline="0" noProof="0" dirty="0">
              <a:ln>
                <a:noFill/>
              </a:ln>
              <a:solidFill>
                <a:srgbClr val="00000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ea typeface="+mn-ea"/>
                <a:cs typeface="+mn-cs"/>
              </a:rPr>
            </a:br>
            <a:r>
              <a:rPr kumimoji="0" lang="de-DE" sz="2400" b="0" i="0" u="none" strike="noStrike" kern="1200" cap="none" spc="0" normalizeH="0" baseline="0" noProof="0" dirty="0">
                <a:ln>
                  <a:noFill/>
                </a:ln>
                <a:solidFill>
                  <a:srgbClr val="000000"/>
                </a:solidFill>
                <a:effectLst/>
                <a:uLnTx/>
                <a:uFillTx/>
                <a:ea typeface="+mn-ea"/>
                <a:cs typeface="+mn-cs"/>
              </a:rPr>
              <a:t>Beide Entscheidungen sind erst einmal rechtsgültig. </a:t>
            </a:r>
            <a:br>
              <a:rPr kumimoji="0" lang="de-DE" sz="2400" b="0" i="0" u="none" strike="noStrike" kern="1200" cap="none" spc="0" normalizeH="0" baseline="0" noProof="0" dirty="0">
                <a:ln>
                  <a:noFill/>
                </a:ln>
                <a:solidFill>
                  <a:srgbClr val="000000"/>
                </a:solidFill>
                <a:effectLst/>
                <a:uLnTx/>
                <a:uFillTx/>
                <a:ea typeface="+mn-ea"/>
                <a:cs typeface="+mn-cs"/>
              </a:rPr>
            </a:br>
            <a:r>
              <a:rPr kumimoji="0" lang="de-DE" sz="2400" b="0" i="0" u="none" strike="noStrike" kern="1200" cap="none" spc="0" normalizeH="0" baseline="0" noProof="0" dirty="0">
                <a:ln>
                  <a:noFill/>
                </a:ln>
                <a:solidFill>
                  <a:srgbClr val="000000"/>
                </a:solidFill>
                <a:effectLst/>
                <a:uLnTx/>
                <a:uFillTx/>
                <a:ea typeface="+mn-ea"/>
                <a:cs typeface="+mn-cs"/>
              </a:rPr>
              <a:t>Bei Streitigkeiten muss das Gericht entscheiden, ob die betreute Person geschäftsunfähig ist (Paragraf 104, Bürgerliches Gesetzbuch)</a:t>
            </a:r>
          </a:p>
        </p:txBody>
      </p:sp>
    </p:spTree>
    <p:extLst>
      <p:ext uri="{BB962C8B-B14F-4D97-AF65-F5344CB8AC3E}">
        <p14:creationId xmlns:p14="http://schemas.microsoft.com/office/powerpoint/2010/main" val="23733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48C95-6303-4D9B-B35F-225577DA8FFD}"/>
              </a:ext>
            </a:extLst>
          </p:cNvPr>
          <p:cNvSpPr>
            <a:spLocks noGrp="1"/>
          </p:cNvSpPr>
          <p:nvPr>
            <p:ph type="title"/>
          </p:nvPr>
        </p:nvSpPr>
        <p:spPr/>
        <p:txBody>
          <a:bodyPr/>
          <a:lstStyle/>
          <a:p>
            <a:r>
              <a:rPr lang="de-DE" u="sng" dirty="0"/>
              <a:t>Rechtsfähigkeit (§ 1BGB)</a:t>
            </a:r>
          </a:p>
        </p:txBody>
      </p:sp>
      <p:sp>
        <p:nvSpPr>
          <p:cNvPr id="3" name="Inhaltsplatzhalter 2">
            <a:extLst>
              <a:ext uri="{FF2B5EF4-FFF2-40B4-BE49-F238E27FC236}">
                <a16:creationId xmlns:a16="http://schemas.microsoft.com/office/drawing/2014/main" id="{61A7974B-D3E3-480E-9A82-C2BA1F9EB966}"/>
              </a:ext>
            </a:extLst>
          </p:cNvPr>
          <p:cNvSpPr>
            <a:spLocks noGrp="1"/>
          </p:cNvSpPr>
          <p:nvPr>
            <p:ph idx="1"/>
          </p:nvPr>
        </p:nvSpPr>
        <p:spPr>
          <a:xfrm>
            <a:off x="838200" y="1470991"/>
            <a:ext cx="10515600" cy="5287618"/>
          </a:xfrm>
        </p:spPr>
        <p:txBody>
          <a:bodyPr>
            <a:noAutofit/>
          </a:bodyPr>
          <a:lstStyle/>
          <a:p>
            <a:pPr marL="0" indent="0">
              <a:buNone/>
            </a:pPr>
            <a:r>
              <a:rPr lang="de-DE" dirty="0"/>
              <a:t>Die Rechtsfähigkeit beginnt mit der Vollendung der Geburt, § 1BGB.</a:t>
            </a:r>
            <a:br>
              <a:rPr lang="de-DE" dirty="0"/>
            </a:br>
            <a:br>
              <a:rPr lang="de-DE" dirty="0"/>
            </a:br>
            <a:r>
              <a:rPr lang="de-DE" dirty="0"/>
              <a:t> 		man muss </a:t>
            </a:r>
            <a:r>
              <a:rPr lang="de-DE" u="sng" dirty="0"/>
              <a:t>lebend</a:t>
            </a:r>
            <a:r>
              <a:rPr lang="de-DE" dirty="0"/>
              <a:t> geboren werden.</a:t>
            </a:r>
            <a:br>
              <a:rPr lang="de-DE" dirty="0"/>
            </a:br>
            <a:br>
              <a:rPr lang="de-DE" dirty="0"/>
            </a:br>
            <a:r>
              <a:rPr lang="de-DE" dirty="0"/>
              <a:t>Die Geburt ist vollendet, wenn das Kind den Mutterleib lebend verlassen hat.</a:t>
            </a:r>
          </a:p>
          <a:p>
            <a:pPr marL="0" indent="0">
              <a:buNone/>
            </a:pPr>
            <a:br>
              <a:rPr lang="de-DE" dirty="0"/>
            </a:br>
            <a:r>
              <a:rPr lang="de-DE" b="0" i="0" dirty="0">
                <a:solidFill>
                  <a:srgbClr val="363636"/>
                </a:solidFill>
                <a:effectLst/>
              </a:rPr>
              <a:t>Erbe werden oder Verträge eingehen kann im deutschen Recht (BGB) nur eine Person, die rechtsfähig ist.</a:t>
            </a:r>
          </a:p>
          <a:p>
            <a:pPr marL="0" indent="0">
              <a:buNone/>
            </a:pPr>
            <a:br>
              <a:rPr lang="de-DE" b="0" i="0" dirty="0">
                <a:solidFill>
                  <a:srgbClr val="363636"/>
                </a:solidFill>
                <a:effectLst/>
              </a:rPr>
            </a:br>
            <a:r>
              <a:rPr lang="de-DE" b="0" i="0" dirty="0">
                <a:solidFill>
                  <a:srgbClr val="363636"/>
                </a:solidFill>
                <a:effectLst/>
              </a:rPr>
              <a:t>Unter Rechtsfähigkeit versteht das Gesetz die Fähigkeit einer Person, Träger von Rechten und Pflichten zu sein. Darunter versteht man z. B. das Recht auf Leben, auf ein Erbe, aber auch die Pflicht Steuern zu zahlen. Die Rechtsfähigkeit kommt jedem Menschen zu, der deshalb als </a:t>
            </a:r>
            <a:r>
              <a:rPr lang="de-DE" b="1" i="1" dirty="0">
                <a:solidFill>
                  <a:srgbClr val="363636"/>
                </a:solidFill>
                <a:effectLst/>
              </a:rPr>
              <a:t>natürliche Person</a:t>
            </a:r>
            <a:r>
              <a:rPr lang="de-DE" b="0" i="0" dirty="0">
                <a:solidFill>
                  <a:srgbClr val="363636"/>
                </a:solidFill>
                <a:effectLst/>
              </a:rPr>
              <a:t> bezeichnet wird.</a:t>
            </a:r>
            <a:br>
              <a:rPr lang="de-DE" b="0" i="0" dirty="0">
                <a:solidFill>
                  <a:srgbClr val="363636"/>
                </a:solidFill>
                <a:effectLst/>
              </a:rPr>
            </a:br>
            <a:r>
              <a:rPr lang="de-DE" b="0" i="0" dirty="0">
                <a:solidFill>
                  <a:srgbClr val="363636"/>
                </a:solidFill>
                <a:effectLst/>
              </a:rPr>
              <a:t>Die Rechtsfähigkeit ist unbedingt und kann nicht durch Verträge o.ä. verloren gehen oder beschränkt werden.</a:t>
            </a:r>
            <a:endParaRPr lang="de-DE" dirty="0"/>
          </a:p>
        </p:txBody>
      </p:sp>
      <p:sp>
        <p:nvSpPr>
          <p:cNvPr id="4" name="Pfeil: nach rechts 3">
            <a:extLst>
              <a:ext uri="{FF2B5EF4-FFF2-40B4-BE49-F238E27FC236}">
                <a16:creationId xmlns:a16="http://schemas.microsoft.com/office/drawing/2014/main" id="{F2D14E1F-1E56-4AA0-B88C-53A314B5C538}"/>
              </a:ext>
            </a:extLst>
          </p:cNvPr>
          <p:cNvSpPr/>
          <p:nvPr/>
        </p:nvSpPr>
        <p:spPr>
          <a:xfrm>
            <a:off x="1410804" y="2220291"/>
            <a:ext cx="10541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81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chemeClr val="accent1">
                    <a:lumMod val="75000"/>
                  </a:schemeClr>
                </a:solidFill>
              </a:rPr>
              <a:t>Entmündigung</a:t>
            </a:r>
          </a:p>
        </p:txBody>
      </p:sp>
      <p:sp>
        <p:nvSpPr>
          <p:cNvPr id="3" name="Inhaltsplatzhalter 2"/>
          <p:cNvSpPr>
            <a:spLocks noGrp="1"/>
          </p:cNvSpPr>
          <p:nvPr>
            <p:ph idx="1"/>
          </p:nvPr>
        </p:nvSpPr>
        <p:spPr/>
        <p:txBody>
          <a:bodyPr/>
          <a:lstStyle/>
          <a:p>
            <a:r>
              <a:rPr lang="de-DE" dirty="0">
                <a:solidFill>
                  <a:srgbClr val="FF0000"/>
                </a:solidFill>
              </a:rPr>
              <a:t>Wurde abgeschafft !</a:t>
            </a:r>
            <a:br>
              <a:rPr lang="de-DE" dirty="0">
                <a:solidFill>
                  <a:srgbClr val="FF0000"/>
                </a:solidFill>
              </a:rPr>
            </a:br>
            <a:endParaRPr lang="de-DE" dirty="0">
              <a:solidFill>
                <a:srgbClr val="FF0000"/>
              </a:solidFill>
            </a:endParaRPr>
          </a:p>
          <a:p>
            <a:r>
              <a:rPr lang="de-DE" dirty="0"/>
              <a:t>Bestellung eines Betreuers wirkt sich nicht auf die Geschäftsfähigkeit aus</a:t>
            </a:r>
            <a:br>
              <a:rPr lang="de-DE" dirty="0"/>
            </a:br>
            <a:endParaRPr lang="de-DE" dirty="0"/>
          </a:p>
          <a:p>
            <a:r>
              <a:rPr lang="de-DE" dirty="0"/>
              <a:t>Ausnahme: § 53 II S. 2 ZPO</a:t>
            </a:r>
          </a:p>
          <a:p>
            <a:r>
              <a:rPr lang="de-DE" dirty="0"/>
              <a:t>Ausnahme: § 1825 BGB -&gt; Einwilligungsvorbehalt</a:t>
            </a:r>
          </a:p>
        </p:txBody>
      </p:sp>
    </p:spTree>
    <p:extLst>
      <p:ext uri="{BB962C8B-B14F-4D97-AF65-F5344CB8AC3E}">
        <p14:creationId xmlns:p14="http://schemas.microsoft.com/office/powerpoint/2010/main" val="160637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A5533-00D2-48B7-B96E-E66F98FD9617}"/>
              </a:ext>
            </a:extLst>
          </p:cNvPr>
          <p:cNvSpPr>
            <a:spLocks noGrp="1"/>
          </p:cNvSpPr>
          <p:nvPr>
            <p:ph type="title"/>
          </p:nvPr>
        </p:nvSpPr>
        <p:spPr/>
        <p:txBody>
          <a:bodyPr/>
          <a:lstStyle/>
          <a:p>
            <a:r>
              <a:rPr lang="de-DE" dirty="0"/>
              <a:t>Wirksame und unwirksame Rechtsgeschäfte</a:t>
            </a:r>
          </a:p>
        </p:txBody>
      </p:sp>
      <p:sp>
        <p:nvSpPr>
          <p:cNvPr id="3" name="Inhaltsplatzhalter 2">
            <a:extLst>
              <a:ext uri="{FF2B5EF4-FFF2-40B4-BE49-F238E27FC236}">
                <a16:creationId xmlns:a16="http://schemas.microsoft.com/office/drawing/2014/main" id="{BC9D72D0-659B-48E1-B194-44B6CEBFD499}"/>
              </a:ext>
            </a:extLst>
          </p:cNvPr>
          <p:cNvSpPr>
            <a:spLocks noGrp="1"/>
          </p:cNvSpPr>
          <p:nvPr>
            <p:ph idx="1"/>
          </p:nvPr>
        </p:nvSpPr>
        <p:spPr>
          <a:xfrm>
            <a:off x="838200" y="1603375"/>
            <a:ext cx="10515600" cy="48895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lvl="0" indent="0" eaLnBrk="0" fontAlgn="base" hangingPunct="0">
              <a:lnSpc>
                <a:spcPct val="100000"/>
              </a:lnSpc>
              <a:spcBef>
                <a:spcPct val="0"/>
              </a:spcBef>
              <a:spcAft>
                <a:spcPct val="0"/>
              </a:spcAft>
              <a:buNone/>
            </a:pPr>
            <a:r>
              <a:rPr lang="de-DE" sz="2600" b="0" i="0" dirty="0">
                <a:solidFill>
                  <a:srgbClr val="000000"/>
                </a:solidFill>
                <a:effectLst/>
              </a:rPr>
              <a:t>Ein Rechtsgeschäft erfordert eine oder mehrere Willenserklärungen.</a:t>
            </a:r>
            <a:br>
              <a:rPr lang="de-DE" sz="2600" b="0" i="0" dirty="0">
                <a:solidFill>
                  <a:srgbClr val="000000"/>
                </a:solidFill>
                <a:effectLst/>
              </a:rPr>
            </a:br>
            <a:br>
              <a:rPr lang="de-DE" sz="2600" b="0" i="0" dirty="0">
                <a:solidFill>
                  <a:srgbClr val="000000"/>
                </a:solidFill>
                <a:effectLst/>
              </a:rPr>
            </a:br>
            <a:r>
              <a:rPr lang="de-DE" altLang="de-DE" sz="2600" dirty="0">
                <a:solidFill>
                  <a:srgbClr val="000000"/>
                </a:solidFill>
                <a:cs typeface="Arial" panose="020B0604020202020204" pitchFamily="34" charset="0"/>
              </a:rPr>
              <a:t>Willenserklärungen können nichtig sein :</a:t>
            </a:r>
            <a:br>
              <a:rPr lang="de-DE" altLang="de-DE" sz="2600" dirty="0">
                <a:solidFill>
                  <a:srgbClr val="000000"/>
                </a:solidFill>
                <a:cs typeface="Arial" panose="020B0604020202020204" pitchFamily="34" charset="0"/>
              </a:rPr>
            </a:br>
            <a:endParaRPr lang="de-DE" altLang="de-DE" sz="2600" dirty="0"/>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105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Geschäftsunfähigkeit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116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geheimer Vorbehalt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117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Scheingeschäft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118 BGB </a:t>
            </a:r>
            <a:r>
              <a:rPr lang="de-DE" altLang="de-DE" sz="2600" dirty="0">
                <a:solidFill>
                  <a:srgbClr val="000000"/>
                </a:solidFill>
                <a:cs typeface="Arial" panose="020B0604020202020204" pitchFamily="34" charset="0"/>
              </a:rPr>
              <a:t>(sog. </a:t>
            </a:r>
            <a:r>
              <a:rPr lang="de-DE" altLang="de-DE" sz="2600" dirty="0">
                <a:cs typeface="Arial" panose="020B0604020202020204" pitchFamily="34" charset="0"/>
              </a:rPr>
              <a:t>Scherz</a:t>
            </a:r>
            <a:r>
              <a:rPr lang="de-DE" altLang="de-DE" sz="2600" dirty="0">
                <a:solidFill>
                  <a:srgbClr val="000000"/>
                </a:solidFill>
                <a:cs typeface="Arial" panose="020B0604020202020204" pitchFamily="34" charset="0"/>
              </a:rPr>
              <a:t>).</a:t>
            </a:r>
            <a:br>
              <a:rPr lang="de-DE" altLang="de-DE" dirty="0">
                <a:solidFill>
                  <a:srgbClr val="000000"/>
                </a:solidFill>
                <a:cs typeface="Arial" panose="020B0604020202020204" pitchFamily="34" charset="0"/>
              </a:rPr>
            </a:br>
            <a:endParaRPr lang="de-DE" altLang="de-DE" dirty="0">
              <a:solidFill>
                <a:srgbClr val="000000"/>
              </a:solidFill>
              <a:latin typeface="Bradley Hand ITC" panose="03070402050302030203" pitchFamily="66" charset="0"/>
              <a:cs typeface="Arial" panose="020B0604020202020204" pitchFamily="34" charset="0"/>
            </a:endParaRPr>
          </a:p>
          <a:p>
            <a:pPr marL="457200" lvl="1" indent="0" eaLnBrk="0" fontAlgn="base" hangingPunct="0">
              <a:lnSpc>
                <a:spcPct val="100000"/>
              </a:lnSpc>
              <a:spcBef>
                <a:spcPct val="0"/>
              </a:spcBef>
              <a:spcAft>
                <a:spcPct val="0"/>
              </a:spcAft>
              <a:buNone/>
            </a:pPr>
            <a:r>
              <a:rPr lang="de-DE" altLang="de-DE" dirty="0">
                <a:solidFill>
                  <a:srgbClr val="C00000"/>
                </a:solidFill>
                <a:latin typeface="Bradley Hand ITC" panose="03070402050302030203" pitchFamily="66" charset="0"/>
                <a:cs typeface="Arial" panose="020B0604020202020204" pitchFamily="34" charset="0"/>
              </a:rPr>
              <a:t>Beispiele für nichtige oder wirksame Rechtsgeschäfte:</a:t>
            </a:r>
          </a:p>
          <a:p>
            <a:pPr marL="0" indent="0">
              <a:buNone/>
            </a:pPr>
            <a:r>
              <a:rPr lang="de-DE" sz="2200" i="1" dirty="0">
                <a:solidFill>
                  <a:srgbClr val="C00000"/>
                </a:solidFill>
                <a:latin typeface="Bradley Hand ITC" panose="03070402050302030203" pitchFamily="66" charset="0"/>
              </a:rPr>
              <a:t>Die Abgabe eines Gebotes bei einer Auktion welche nur den Preis erhöhen soll (geheimer Vorbehalt),</a:t>
            </a:r>
            <a:br>
              <a:rPr lang="de-DE" sz="2200" i="1" dirty="0">
                <a:solidFill>
                  <a:srgbClr val="C00000"/>
                </a:solidFill>
                <a:latin typeface="Bradley Hand ITC" panose="03070402050302030203" pitchFamily="66" charset="0"/>
              </a:rPr>
            </a:br>
            <a:br>
              <a:rPr lang="de-DE" sz="2200" i="1" dirty="0">
                <a:solidFill>
                  <a:srgbClr val="C00000"/>
                </a:solidFill>
                <a:latin typeface="Bradley Hand ITC" panose="03070402050302030203" pitchFamily="66" charset="0"/>
              </a:rPr>
            </a:br>
            <a:r>
              <a:rPr lang="de-DE" sz="2200" i="1" dirty="0">
                <a:solidFill>
                  <a:srgbClr val="C00000"/>
                </a:solidFill>
                <a:latin typeface="Bradley Hand ITC" panose="03070402050302030203" pitchFamily="66" charset="0"/>
              </a:rPr>
              <a:t>Beim Kauf eines Grundstücks einen niedrigeren Preis angeben, in Wirklichkeit aber unter der Hand einen höheren bezahlen (Scheingeschäft)</a:t>
            </a:r>
            <a:br>
              <a:rPr lang="de-DE" sz="2200" b="0" i="0" dirty="0">
                <a:solidFill>
                  <a:srgbClr val="FF0000"/>
                </a:solidFill>
                <a:effectLst/>
                <a:latin typeface="Bradley Hand ITC" panose="03070402050302030203" pitchFamily="66" charset="0"/>
              </a:rPr>
            </a:br>
            <a:endParaRPr lang="de-DE" sz="2200" dirty="0">
              <a:solidFill>
                <a:srgbClr val="FF0000"/>
              </a:solidFill>
              <a:latin typeface="Bradley Hand ITC" panose="03070402050302030203" pitchFamily="66" charset="0"/>
            </a:endParaRPr>
          </a:p>
        </p:txBody>
      </p:sp>
      <p:sp>
        <p:nvSpPr>
          <p:cNvPr id="4" name="Rectangle 1">
            <a:extLst>
              <a:ext uri="{FF2B5EF4-FFF2-40B4-BE49-F238E27FC236}">
                <a16:creationId xmlns:a16="http://schemas.microsoft.com/office/drawing/2014/main" id="{1D71B6A1-C80B-47A1-B06C-25FE9EFB3A3E}"/>
              </a:ext>
            </a:extLst>
          </p:cNvPr>
          <p:cNvSpPr>
            <a:spLocks noChangeArrowheads="1"/>
          </p:cNvSpPr>
          <p:nvPr/>
        </p:nvSpPr>
        <p:spPr bwMode="auto">
          <a:xfrm>
            <a:off x="203200" y="1445766"/>
            <a:ext cx="184731" cy="2898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5601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55D9A-82E1-4EEF-93A2-229C0EA5E95B}"/>
              </a:ext>
            </a:extLst>
          </p:cNvPr>
          <p:cNvSpPr>
            <a:spLocks noGrp="1"/>
          </p:cNvSpPr>
          <p:nvPr>
            <p:ph type="title"/>
          </p:nvPr>
        </p:nvSpPr>
        <p:spPr>
          <a:xfrm>
            <a:off x="673100" y="1965325"/>
            <a:ext cx="10515600" cy="1260475"/>
          </a:xfrm>
        </p:spPr>
        <p:txBody>
          <a:bodyPr>
            <a:normAutofit fontScale="90000"/>
          </a:bodyPr>
          <a:lstStyle/>
          <a:p>
            <a:br>
              <a:rPr lang="de-DE" dirty="0"/>
            </a:br>
            <a:br>
              <a:rPr lang="de-DE" dirty="0"/>
            </a:br>
            <a:br>
              <a:rPr lang="de-DE" dirty="0"/>
            </a:br>
            <a:r>
              <a:rPr lang="de-DE" dirty="0">
                <a:solidFill>
                  <a:srgbClr val="0070C0"/>
                </a:solidFill>
              </a:rPr>
              <a:t>1.3 	ZPO / </a:t>
            </a:r>
            <a:r>
              <a:rPr lang="de-DE" sz="4000" dirty="0" err="1">
                <a:solidFill>
                  <a:srgbClr val="0070C0"/>
                </a:solidFill>
              </a:rPr>
              <a:t>FamFG</a:t>
            </a:r>
            <a:br>
              <a:rPr lang="de-DE" dirty="0"/>
            </a:br>
            <a:br>
              <a:rPr lang="de-DE" dirty="0"/>
            </a:br>
            <a:br>
              <a:rPr lang="de-DE" dirty="0"/>
            </a:br>
            <a:endParaRPr lang="de-DE" dirty="0"/>
          </a:p>
        </p:txBody>
      </p:sp>
    </p:spTree>
    <p:extLst>
      <p:ext uri="{BB962C8B-B14F-4D97-AF65-F5344CB8AC3E}">
        <p14:creationId xmlns:p14="http://schemas.microsoft.com/office/powerpoint/2010/main" val="1102905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E37DE-9D70-49E0-9A16-605DBA5D99EE}"/>
              </a:ext>
            </a:extLst>
          </p:cNvPr>
          <p:cNvSpPr>
            <a:spLocks noGrp="1"/>
          </p:cNvSpPr>
          <p:nvPr>
            <p:ph type="title"/>
          </p:nvPr>
        </p:nvSpPr>
        <p:spPr/>
        <p:txBody>
          <a:bodyPr/>
          <a:lstStyle/>
          <a:p>
            <a:r>
              <a:rPr lang="de-DE" dirty="0">
                <a:solidFill>
                  <a:srgbClr val="0070C0"/>
                </a:solidFill>
              </a:rPr>
              <a:t>1.3.1  ZPO  / Zivilprozessordnung für die Zivil-gerichtsbarkeit</a:t>
            </a:r>
          </a:p>
        </p:txBody>
      </p:sp>
      <p:sp>
        <p:nvSpPr>
          <p:cNvPr id="3" name="Inhaltsplatzhalter 2">
            <a:extLst>
              <a:ext uri="{FF2B5EF4-FFF2-40B4-BE49-F238E27FC236}">
                <a16:creationId xmlns:a16="http://schemas.microsoft.com/office/drawing/2014/main" id="{2AC75DEA-EE5A-416B-A6B9-5484CE46E03C}"/>
              </a:ext>
            </a:extLst>
          </p:cNvPr>
          <p:cNvSpPr>
            <a:spLocks noGrp="1"/>
          </p:cNvSpPr>
          <p:nvPr>
            <p:ph idx="1"/>
          </p:nvPr>
        </p:nvSpPr>
        <p:spPr>
          <a:xfrm>
            <a:off x="838200" y="1690688"/>
            <a:ext cx="10515600" cy="4597400"/>
          </a:xfrm>
        </p:spPr>
        <p:txBody>
          <a:bodyPr>
            <a:normAutofit fontScale="85000" lnSpcReduction="20000"/>
          </a:bodyPr>
          <a:lstStyle/>
          <a:p>
            <a:pPr marL="0" indent="0" algn="l">
              <a:buNone/>
            </a:pPr>
            <a:br>
              <a:rPr lang="de-DE" dirty="0"/>
            </a:br>
            <a:br>
              <a:rPr lang="de-DE" sz="3300" dirty="0"/>
            </a:br>
            <a:r>
              <a:rPr lang="de-DE" sz="2800" i="0" u="sng" dirty="0">
                <a:solidFill>
                  <a:srgbClr val="202122"/>
                </a:solidFill>
                <a:effectLst/>
              </a:rPr>
              <a:t>Sie umfasst grundsätzlich alle für die Fragen des Zivilprozesses relevanten Vorschriften</a:t>
            </a:r>
            <a:endParaRPr lang="de-DE" sz="4400" dirty="0"/>
          </a:p>
          <a:p>
            <a:pPr marL="0" indent="0" algn="l">
              <a:buNone/>
            </a:pPr>
            <a:br>
              <a:rPr lang="de-DE" sz="4400" dirty="0"/>
            </a:br>
            <a:r>
              <a:rPr lang="de-DE" sz="2800" i="0" dirty="0">
                <a:solidFill>
                  <a:srgbClr val="FF0000"/>
                </a:solidFill>
                <a:effectLst/>
              </a:rPr>
              <a:t>In seinem </a:t>
            </a:r>
            <a:r>
              <a:rPr lang="de-DE" sz="2800" i="0" strike="noStrike" dirty="0">
                <a:solidFill>
                  <a:srgbClr val="FF0000"/>
                </a:solidFill>
                <a:effectLst/>
              </a:rPr>
              <a:t>Aufgabenkreis</a:t>
            </a:r>
            <a:r>
              <a:rPr lang="de-DE" sz="2800" i="0" dirty="0">
                <a:solidFill>
                  <a:srgbClr val="FF0000"/>
                </a:solidFill>
                <a:effectLst/>
              </a:rPr>
              <a:t> vertritt der Betreuer den Betreuten gerichtlich und außergerichtlich  - so die kurze Fassung des §</a:t>
            </a:r>
            <a:r>
              <a:rPr lang="de-DE" sz="2800" i="0">
                <a:solidFill>
                  <a:srgbClr val="FF0000"/>
                </a:solidFill>
                <a:effectLst/>
              </a:rPr>
              <a:t> 1823</a:t>
            </a:r>
            <a:r>
              <a:rPr lang="de-DE" sz="2800" i="0" dirty="0">
                <a:solidFill>
                  <a:srgbClr val="FF0000"/>
                </a:solidFill>
                <a:effectLst/>
              </a:rPr>
              <a:t> BGB</a:t>
            </a:r>
            <a:br>
              <a:rPr lang="de-DE" sz="2800" i="0" dirty="0">
                <a:solidFill>
                  <a:srgbClr val="000000"/>
                </a:solidFill>
                <a:effectLst/>
              </a:rPr>
            </a:br>
            <a:endParaRPr lang="de-DE" sz="2800" i="0" dirty="0">
              <a:solidFill>
                <a:srgbClr val="000000"/>
              </a:solidFill>
              <a:effectLst/>
            </a:endParaRPr>
          </a:p>
          <a:p>
            <a:pPr marL="0" indent="0" algn="l">
              <a:buNone/>
            </a:pPr>
            <a:br>
              <a:rPr lang="de-DE" sz="2800" i="0" dirty="0">
                <a:solidFill>
                  <a:srgbClr val="000000"/>
                </a:solidFill>
                <a:effectLst/>
              </a:rPr>
            </a:br>
            <a:r>
              <a:rPr lang="de-DE" sz="2800" i="0" dirty="0">
                <a:solidFill>
                  <a:srgbClr val="000000"/>
                </a:solidFill>
                <a:effectLst/>
              </a:rPr>
              <a:t>Bei der </a:t>
            </a:r>
            <a:r>
              <a:rPr lang="de-DE" sz="2800" i="0" dirty="0">
                <a:effectLst/>
              </a:rPr>
              <a:t>praktischen Betreuertätigkeit  </a:t>
            </a:r>
            <a:r>
              <a:rPr lang="de-DE" sz="2800" i="0" dirty="0">
                <a:solidFill>
                  <a:srgbClr val="000000"/>
                </a:solidFill>
                <a:effectLst/>
              </a:rPr>
              <a:t>handelt es sich im Regelfall um die </a:t>
            </a:r>
            <a:r>
              <a:rPr lang="de-DE" sz="2800" i="0" dirty="0">
                <a:solidFill>
                  <a:srgbClr val="FF0000"/>
                </a:solidFill>
                <a:effectLst/>
              </a:rPr>
              <a:t>außergerichtliche Vertretung</a:t>
            </a:r>
            <a:r>
              <a:rPr lang="de-DE" sz="2800" i="0" dirty="0">
                <a:solidFill>
                  <a:srgbClr val="000000"/>
                </a:solidFill>
                <a:effectLst/>
              </a:rPr>
              <a:t>, z.B. gegenüber </a:t>
            </a:r>
            <a:r>
              <a:rPr lang="de-DE" sz="2800" i="0" strike="noStrike" dirty="0">
                <a:effectLst/>
              </a:rPr>
              <a:t>Behörden</a:t>
            </a:r>
            <a:r>
              <a:rPr lang="de-DE" sz="2800" i="0" dirty="0">
                <a:solidFill>
                  <a:srgbClr val="000000"/>
                </a:solidFill>
                <a:effectLst/>
              </a:rPr>
              <a:t>, Vermietern, Heimleitungen, Ärzten, Gläubigern etc.</a:t>
            </a:r>
            <a:br>
              <a:rPr lang="de-DE" sz="4400" i="0" dirty="0">
                <a:solidFill>
                  <a:srgbClr val="000000"/>
                </a:solidFill>
                <a:effectLst/>
              </a:rPr>
            </a:br>
            <a:br>
              <a:rPr lang="de-DE" sz="4400" i="0" dirty="0">
                <a:solidFill>
                  <a:srgbClr val="000000"/>
                </a:solidFill>
                <a:effectLst/>
              </a:rPr>
            </a:br>
            <a:endParaRPr lang="de-DE" sz="4400" dirty="0"/>
          </a:p>
        </p:txBody>
      </p:sp>
    </p:spTree>
    <p:extLst>
      <p:ext uri="{BB962C8B-B14F-4D97-AF65-F5344CB8AC3E}">
        <p14:creationId xmlns:p14="http://schemas.microsoft.com/office/powerpoint/2010/main" val="42628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FC6A0C-59C1-4A91-B176-39E09DEC8EFE}"/>
              </a:ext>
            </a:extLst>
          </p:cNvPr>
          <p:cNvSpPr>
            <a:spLocks noGrp="1"/>
          </p:cNvSpPr>
          <p:nvPr>
            <p:ph idx="1"/>
          </p:nvPr>
        </p:nvSpPr>
        <p:spPr>
          <a:xfrm>
            <a:off x="749300" y="962025"/>
            <a:ext cx="10515600" cy="4351338"/>
          </a:xfrm>
        </p:spPr>
        <p:txBody>
          <a:bodyPr>
            <a:normAutofit/>
          </a:bodyPr>
          <a:lstStyle/>
          <a:p>
            <a:pPr marL="0" indent="0" algn="l">
              <a:buNone/>
            </a:pPr>
            <a:r>
              <a:rPr lang="de-DE" sz="2800" i="0" u="sng" dirty="0">
                <a:solidFill>
                  <a:srgbClr val="000000"/>
                </a:solidFill>
                <a:effectLst/>
              </a:rPr>
              <a:t>Für die </a:t>
            </a:r>
            <a:r>
              <a:rPr lang="de-DE" sz="2800" i="0" u="sng" dirty="0">
                <a:solidFill>
                  <a:srgbClr val="FF0000"/>
                </a:solidFill>
                <a:effectLst/>
              </a:rPr>
              <a:t>gerichtliche Vertretungstätigkeit </a:t>
            </a:r>
            <a:r>
              <a:rPr lang="de-DE" sz="2800" i="0" u="sng" dirty="0">
                <a:solidFill>
                  <a:srgbClr val="000000"/>
                </a:solidFill>
                <a:effectLst/>
              </a:rPr>
              <a:t>des Betreuers gilt:</a:t>
            </a:r>
          </a:p>
          <a:p>
            <a:pPr algn="l"/>
            <a:r>
              <a:rPr lang="de-DE" sz="2400" i="0" dirty="0">
                <a:solidFill>
                  <a:srgbClr val="000000"/>
                </a:solidFill>
                <a:effectLst/>
              </a:rPr>
              <a:t>Bei gerichtlichen Verfahren ist zu unterscheiden zwischen der </a:t>
            </a:r>
            <a:r>
              <a:rPr lang="de-DE" sz="2400" i="0" strike="noStrike" dirty="0">
                <a:effectLst/>
              </a:rPr>
              <a:t>Prozessfähigkeit</a:t>
            </a:r>
            <a:r>
              <a:rPr lang="de-DE" sz="2400" i="0" dirty="0">
                <a:solidFill>
                  <a:srgbClr val="000000"/>
                </a:solidFill>
                <a:effectLst/>
              </a:rPr>
              <a:t>(§ </a:t>
            </a:r>
            <a:r>
              <a:rPr lang="de-DE" sz="2400" i="0" strike="noStrike" dirty="0">
                <a:effectLst/>
              </a:rPr>
              <a:t>51,52 und 56</a:t>
            </a:r>
            <a:r>
              <a:rPr lang="de-DE" sz="2400" i="0" dirty="0">
                <a:solidFill>
                  <a:srgbClr val="000000"/>
                </a:solidFill>
                <a:effectLst/>
              </a:rPr>
              <a:t> ZPO), die sich an der </a:t>
            </a:r>
            <a:r>
              <a:rPr lang="de-DE" sz="2400" i="0" strike="noStrike" dirty="0">
                <a:effectLst/>
              </a:rPr>
              <a:t>Geschäftsfähigkeit</a:t>
            </a:r>
            <a:r>
              <a:rPr lang="de-DE" sz="2400" i="0" dirty="0">
                <a:solidFill>
                  <a:srgbClr val="000000"/>
                </a:solidFill>
                <a:effectLst/>
              </a:rPr>
              <a:t> orientiert und zwischen der Berechtigung, bestimmte Klagen erheben zu dürfen.</a:t>
            </a:r>
          </a:p>
          <a:p>
            <a:pPr marL="0" indent="0">
              <a:buNone/>
            </a:pPr>
            <a:r>
              <a:rPr lang="de-DE" sz="2400" b="0" i="0" dirty="0">
                <a:solidFill>
                  <a:srgbClr val="000000"/>
                </a:solidFill>
                <a:effectLst/>
              </a:rPr>
              <a:t>Die Prozessfähigkeit entspricht grundsätzlich der </a:t>
            </a:r>
            <a:r>
              <a:rPr lang="de-DE" sz="2400" b="0" i="0" u="none" strike="noStrike" dirty="0">
                <a:effectLst/>
              </a:rPr>
              <a:t>Geschäftsfähigkeit</a:t>
            </a:r>
            <a:r>
              <a:rPr lang="de-DE" sz="2400" b="0" i="0" dirty="0">
                <a:solidFill>
                  <a:srgbClr val="000000"/>
                </a:solidFill>
                <a:effectLst/>
              </a:rPr>
              <a:t>.</a:t>
            </a:r>
          </a:p>
          <a:p>
            <a:pPr marL="0" indent="0">
              <a:buNone/>
            </a:pPr>
            <a:br>
              <a:rPr lang="de-DE" sz="2400" b="0" i="0" dirty="0">
                <a:solidFill>
                  <a:srgbClr val="000000"/>
                </a:solidFill>
                <a:effectLst/>
              </a:rPr>
            </a:br>
            <a:r>
              <a:rPr lang="de-DE" dirty="0">
                <a:solidFill>
                  <a:srgbClr val="000000"/>
                </a:solidFill>
              </a:rPr>
              <a:t>D</a:t>
            </a:r>
            <a:r>
              <a:rPr lang="de-DE" sz="2400" b="0" i="0" dirty="0">
                <a:solidFill>
                  <a:srgbClr val="000000"/>
                </a:solidFill>
                <a:effectLst/>
              </a:rPr>
              <a:t>ie Erhebung eines Klageantrags z.B</a:t>
            </a:r>
            <a:r>
              <a:rPr lang="de-DE" dirty="0">
                <a:solidFill>
                  <a:srgbClr val="000000"/>
                </a:solidFill>
              </a:rPr>
              <a:t>. </a:t>
            </a:r>
            <a:r>
              <a:rPr lang="de-DE" sz="2400" b="0" i="0" dirty="0">
                <a:solidFill>
                  <a:srgbClr val="000000"/>
                </a:solidFill>
                <a:effectLst/>
              </a:rPr>
              <a:t>auf </a:t>
            </a:r>
            <a:r>
              <a:rPr lang="de-DE" sz="2400" b="0" i="0" u="none" strike="noStrike" dirty="0">
                <a:effectLst/>
              </a:rPr>
              <a:t>Ehescheidung</a:t>
            </a:r>
            <a:r>
              <a:rPr lang="de-DE" sz="2400" b="0" i="0" u="none" strike="noStrike" dirty="0">
                <a:solidFill>
                  <a:srgbClr val="5A3696"/>
                </a:solidFill>
                <a:effectLst/>
              </a:rPr>
              <a:t> </a:t>
            </a:r>
            <a:r>
              <a:rPr lang="de-DE" sz="2400" b="0" i="0" dirty="0">
                <a:solidFill>
                  <a:srgbClr val="000000"/>
                </a:solidFill>
                <a:effectLst/>
              </a:rPr>
              <a:t>oder Eheaufhebung ist nur dann durch einen Betreuer zulässig, wenn </a:t>
            </a:r>
            <a:r>
              <a:rPr lang="de-DE" sz="2400" b="0" i="0" strike="noStrike" dirty="0">
                <a:effectLst/>
              </a:rPr>
              <a:t>Geschäftsunfähigkeit</a:t>
            </a:r>
            <a:r>
              <a:rPr lang="de-DE" sz="2400" b="0" i="0" dirty="0">
                <a:effectLst/>
              </a:rPr>
              <a:t> </a:t>
            </a:r>
            <a:r>
              <a:rPr lang="de-DE" sz="2400" b="0" i="0" dirty="0">
                <a:solidFill>
                  <a:srgbClr val="000000"/>
                </a:solidFill>
                <a:effectLst/>
              </a:rPr>
              <a:t>des Vertretenen besteht (§ </a:t>
            </a:r>
            <a:r>
              <a:rPr lang="de-DE" sz="2400" b="0" i="0" strike="noStrike" dirty="0">
                <a:solidFill>
                  <a:srgbClr val="5A3696"/>
                </a:solidFill>
                <a:effectLst/>
              </a:rPr>
              <a:t>125</a:t>
            </a:r>
            <a:r>
              <a:rPr lang="de-DE" sz="2400" b="0" i="0" dirty="0">
                <a:solidFill>
                  <a:srgbClr val="000000"/>
                </a:solidFill>
                <a:effectLst/>
              </a:rPr>
              <a:t> </a:t>
            </a:r>
            <a:r>
              <a:rPr lang="de-DE" sz="2400" b="0" i="0" dirty="0" err="1">
                <a:solidFill>
                  <a:srgbClr val="000000"/>
                </a:solidFill>
                <a:effectLst/>
              </a:rPr>
              <a:t>FamFG</a:t>
            </a:r>
            <a:r>
              <a:rPr lang="de-DE" sz="2400" b="0" i="0" dirty="0">
                <a:solidFill>
                  <a:srgbClr val="000000"/>
                </a:solidFill>
                <a:effectLst/>
              </a:rPr>
              <a:t>) und  darüber hinaus benötigt der Betreuer hierzu die Genehmigung des Betreuungsgerichtes.</a:t>
            </a:r>
            <a:endParaRPr lang="de-DE" sz="2400" dirty="0"/>
          </a:p>
          <a:p>
            <a:endParaRPr lang="de-DE" dirty="0"/>
          </a:p>
        </p:txBody>
      </p:sp>
    </p:spTree>
    <p:extLst>
      <p:ext uri="{BB962C8B-B14F-4D97-AF65-F5344CB8AC3E}">
        <p14:creationId xmlns:p14="http://schemas.microsoft.com/office/powerpoint/2010/main" val="406420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CF93-7D76-4EB0-B47C-6D710CA6AAD3}"/>
              </a:ext>
            </a:extLst>
          </p:cNvPr>
          <p:cNvSpPr>
            <a:spLocks noGrp="1"/>
          </p:cNvSpPr>
          <p:nvPr>
            <p:ph type="title"/>
          </p:nvPr>
        </p:nvSpPr>
        <p:spPr/>
        <p:txBody>
          <a:bodyPr>
            <a:normAutofit/>
          </a:bodyPr>
          <a:lstStyle/>
          <a:p>
            <a:r>
              <a:rPr lang="de-DE" sz="3600" b="1" dirty="0">
                <a:latin typeface="+mn-lt"/>
              </a:rPr>
              <a:t>Welche Gründe gab es für eine Gesetzesänderung ?</a:t>
            </a:r>
          </a:p>
        </p:txBody>
      </p:sp>
      <p:sp>
        <p:nvSpPr>
          <p:cNvPr id="3" name="Inhaltsplatzhalter 2">
            <a:extLst>
              <a:ext uri="{FF2B5EF4-FFF2-40B4-BE49-F238E27FC236}">
                <a16:creationId xmlns:a16="http://schemas.microsoft.com/office/drawing/2014/main" id="{927F9FA2-A7A0-44F6-9A27-BEF5680A0368}"/>
              </a:ext>
            </a:extLst>
          </p:cNvPr>
          <p:cNvSpPr>
            <a:spLocks noGrp="1"/>
          </p:cNvSpPr>
          <p:nvPr>
            <p:ph idx="1"/>
          </p:nvPr>
        </p:nvSpPr>
        <p:spPr>
          <a:xfrm>
            <a:off x="838200" y="1511300"/>
            <a:ext cx="10515600" cy="4665663"/>
          </a:xfrm>
        </p:spPr>
        <p:txBody>
          <a:bodyPr>
            <a:normAutofit/>
          </a:bodyPr>
          <a:lstStyle/>
          <a:p>
            <a:pPr marL="0" indent="0">
              <a:buNone/>
            </a:pPr>
            <a:endParaRPr lang="de-DE" dirty="0"/>
          </a:p>
          <a:p>
            <a:pPr>
              <a:buFont typeface="Wingdings" panose="05000000000000000000" pitchFamily="2" charset="2"/>
              <a:buChar char="Ø"/>
            </a:pPr>
            <a:r>
              <a:rPr lang="de-DE" dirty="0"/>
              <a:t> vorher gab es pauschale Wirkungskreise / Entmündigung war allumfassend,</a:t>
            </a:r>
          </a:p>
          <a:p>
            <a:pPr marL="0" indent="0">
              <a:buNone/>
            </a:pPr>
            <a:endParaRPr lang="de-DE" dirty="0"/>
          </a:p>
          <a:p>
            <a:pPr>
              <a:buFont typeface="Wingdings" panose="05000000000000000000" pitchFamily="2" charset="2"/>
              <a:buChar char="Ø"/>
            </a:pPr>
            <a:r>
              <a:rPr lang="de-DE" dirty="0"/>
              <a:t> unverhältnismäßig, starr und diskriminierend,</a:t>
            </a:r>
            <a:br>
              <a:rPr lang="de-DE" dirty="0"/>
            </a:br>
            <a:endParaRPr lang="de-DE" dirty="0"/>
          </a:p>
          <a:p>
            <a:pPr>
              <a:buFont typeface="Wingdings" panose="05000000000000000000" pitchFamily="2" charset="2"/>
              <a:buChar char="Ø"/>
            </a:pPr>
            <a:r>
              <a:rPr lang="de-DE" dirty="0"/>
              <a:t> Freiheitsrechte waren eingeschränkt (Art. 2 GG, Art. 3 Abs. 3 S.2 GG),</a:t>
            </a:r>
          </a:p>
          <a:p>
            <a:pPr marL="0" indent="0">
              <a:buNone/>
            </a:pPr>
            <a:endParaRPr lang="de-DE" dirty="0"/>
          </a:p>
          <a:p>
            <a:pPr>
              <a:buFont typeface="Wingdings" panose="05000000000000000000" pitchFamily="2" charset="2"/>
              <a:buChar char="Ø"/>
            </a:pPr>
            <a:r>
              <a:rPr lang="de-DE" dirty="0"/>
              <a:t> Entmündigung und Pflegschaft waren auf Dauer angelegt,</a:t>
            </a:r>
            <a:br>
              <a:rPr lang="de-DE" dirty="0"/>
            </a:br>
            <a:endParaRPr lang="de-DE" dirty="0"/>
          </a:p>
          <a:p>
            <a:pPr>
              <a:buFont typeface="Wingdings" panose="05000000000000000000" pitchFamily="2" charset="2"/>
              <a:buChar char="Ø"/>
            </a:pPr>
            <a:r>
              <a:rPr lang="de-DE" dirty="0"/>
              <a:t>Durch die Einführung des Betreuungsgesetzes wurde die Vormundschaft für Erwachsene und die Gebrechlichkeitspflegschaft abgeschafft.</a:t>
            </a:r>
          </a:p>
          <a:p>
            <a:pPr>
              <a:buFont typeface="Wingdings" panose="05000000000000000000" pitchFamily="2" charset="2"/>
              <a:buChar char="Ø"/>
            </a:pPr>
            <a:endParaRPr lang="de-DE" dirty="0"/>
          </a:p>
          <a:p>
            <a:endParaRPr lang="de-DE" dirty="0"/>
          </a:p>
        </p:txBody>
      </p:sp>
    </p:spTree>
    <p:extLst>
      <p:ext uri="{BB962C8B-B14F-4D97-AF65-F5344CB8AC3E}">
        <p14:creationId xmlns:p14="http://schemas.microsoft.com/office/powerpoint/2010/main" val="372044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0B811-3FA5-4DEE-A630-DA49ABE64679}"/>
              </a:ext>
            </a:extLst>
          </p:cNvPr>
          <p:cNvSpPr>
            <a:spLocks noGrp="1"/>
          </p:cNvSpPr>
          <p:nvPr>
            <p:ph type="title"/>
          </p:nvPr>
        </p:nvSpPr>
        <p:spPr/>
        <p:txBody>
          <a:bodyPr>
            <a:noAutofit/>
          </a:bodyPr>
          <a:lstStyle/>
          <a:p>
            <a:r>
              <a:rPr lang="de-DE" dirty="0">
                <a:solidFill>
                  <a:srgbClr val="0070C0"/>
                </a:solidFill>
              </a:rPr>
              <a:t>1.3.2 </a:t>
            </a:r>
            <a:r>
              <a:rPr lang="de-DE" dirty="0" err="1">
                <a:solidFill>
                  <a:srgbClr val="0070C0"/>
                </a:solidFill>
              </a:rPr>
              <a:t>FamFG</a:t>
            </a:r>
            <a:r>
              <a:rPr lang="de-DE" dirty="0">
                <a:solidFill>
                  <a:srgbClr val="0070C0"/>
                </a:solidFill>
              </a:rPr>
              <a:t> / Gesetz über das Verfahren in Familiensachen und in Angelegenheiten der freiwilligen Gerichtsbarkeit</a:t>
            </a:r>
          </a:p>
        </p:txBody>
      </p:sp>
      <p:sp>
        <p:nvSpPr>
          <p:cNvPr id="3" name="Inhaltsplatzhalter 2">
            <a:extLst>
              <a:ext uri="{FF2B5EF4-FFF2-40B4-BE49-F238E27FC236}">
                <a16:creationId xmlns:a16="http://schemas.microsoft.com/office/drawing/2014/main" id="{30BF5F80-C043-454E-938A-4994FFE9316E}"/>
              </a:ext>
            </a:extLst>
          </p:cNvPr>
          <p:cNvSpPr>
            <a:spLocks noGrp="1"/>
          </p:cNvSpPr>
          <p:nvPr>
            <p:ph idx="1"/>
          </p:nvPr>
        </p:nvSpPr>
        <p:spPr/>
        <p:txBody>
          <a:bodyPr>
            <a:normAutofit fontScale="92500" lnSpcReduction="10000"/>
          </a:bodyPr>
          <a:lstStyle/>
          <a:p>
            <a:r>
              <a:rPr lang="de-DE" b="0" i="0" dirty="0">
                <a:solidFill>
                  <a:srgbClr val="000000"/>
                </a:solidFill>
                <a:effectLst/>
              </a:rPr>
              <a:t>ist ein Bundesgesetz betreffend die gerichtlichen Verfahren in </a:t>
            </a:r>
            <a:r>
              <a:rPr lang="de-DE" dirty="0">
                <a:solidFill>
                  <a:srgbClr val="000000"/>
                </a:solidFill>
              </a:rPr>
              <a:t>Fa</a:t>
            </a:r>
            <a:r>
              <a:rPr lang="de-DE" b="0" i="0" dirty="0">
                <a:solidFill>
                  <a:srgbClr val="000000"/>
                </a:solidFill>
                <a:effectLst/>
              </a:rPr>
              <a:t>miliensachen.</a:t>
            </a: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r>
              <a:rPr lang="de-DE" b="0" i="0" dirty="0">
                <a:solidFill>
                  <a:srgbClr val="000000"/>
                </a:solidFill>
                <a:effectLst/>
              </a:rPr>
              <a:t>Es wurde verkündet als Artikel 1 des Gesetzes zur Reform des Verfahrens in Familiensachen und in den Angelegenheiten der freiwilligen Gerichtsbarkeit (FGG-Reformgesetz – FGG-RG) und trat am 1. September 2009 in Kraft.</a:t>
            </a:r>
            <a:br>
              <a:rPr lang="de-DE" b="0" i="0" dirty="0">
                <a:solidFill>
                  <a:srgbClr val="000000"/>
                </a:solidFill>
                <a:effectLst/>
              </a:rPr>
            </a:br>
            <a:br>
              <a:rPr lang="de-DE" b="0" i="0" dirty="0">
                <a:solidFill>
                  <a:srgbClr val="000000"/>
                </a:solidFill>
                <a:effectLst/>
              </a:rPr>
            </a:br>
            <a:r>
              <a:rPr lang="de-DE" b="0" i="0" dirty="0">
                <a:solidFill>
                  <a:srgbClr val="000000"/>
                </a:solidFill>
                <a:effectLst/>
              </a:rPr>
              <a:t>Das bisherige </a:t>
            </a:r>
            <a:r>
              <a:rPr lang="de-DE" b="0" i="0" dirty="0">
                <a:effectLst/>
              </a:rPr>
              <a:t>Vormundschaftsgericht</a:t>
            </a:r>
            <a:r>
              <a:rPr lang="de-DE" b="0" i="0" dirty="0">
                <a:solidFill>
                  <a:srgbClr val="000000"/>
                </a:solidFill>
                <a:effectLst/>
              </a:rPr>
              <a:t> wurde aufgelöst.</a:t>
            </a:r>
          </a:p>
          <a:p>
            <a:pPr marL="0" indent="0">
              <a:buNone/>
            </a:pPr>
            <a:br>
              <a:rPr lang="de-DE" b="0" i="0" dirty="0">
                <a:solidFill>
                  <a:srgbClr val="000000"/>
                </a:solidFill>
                <a:effectLst/>
              </a:rPr>
            </a:br>
            <a:r>
              <a:rPr lang="de-DE" b="0" i="0" dirty="0">
                <a:solidFill>
                  <a:srgbClr val="000000"/>
                </a:solidFill>
                <a:effectLst/>
              </a:rPr>
              <a:t>Die Zuständigkeiten wurden auf das Familiengericht und das neu geschaffene </a:t>
            </a:r>
            <a:r>
              <a:rPr lang="de-DE" b="0" i="0" u="none" strike="noStrike" dirty="0">
                <a:solidFill>
                  <a:srgbClr val="0070C0"/>
                </a:solidFill>
                <a:effectLst/>
              </a:rPr>
              <a:t>Betreuungsgericht</a:t>
            </a:r>
            <a:r>
              <a:rPr lang="de-DE" b="0" i="0" dirty="0">
                <a:solidFill>
                  <a:srgbClr val="000000"/>
                </a:solidFill>
                <a:effectLst/>
              </a:rPr>
              <a:t> verteilt. </a:t>
            </a:r>
            <a:br>
              <a:rPr lang="de-DE" b="0" i="0" dirty="0">
                <a:solidFill>
                  <a:srgbClr val="000000"/>
                </a:solidFill>
                <a:effectLst/>
              </a:rPr>
            </a:br>
            <a:br>
              <a:rPr lang="de-DE" b="0" i="0" dirty="0">
                <a:solidFill>
                  <a:srgbClr val="000000"/>
                </a:solidFill>
                <a:effectLst/>
              </a:rPr>
            </a:br>
            <a:r>
              <a:rPr lang="de-DE" b="0" i="0" dirty="0">
                <a:solidFill>
                  <a:srgbClr val="000000"/>
                </a:solidFill>
                <a:effectLst/>
              </a:rPr>
              <a:t>Letzteres </a:t>
            </a:r>
            <a:r>
              <a:rPr lang="de-DE" b="0" i="0" dirty="0">
                <a:solidFill>
                  <a:srgbClr val="0070C0"/>
                </a:solidFill>
                <a:effectLst/>
              </a:rPr>
              <a:t>ist für </a:t>
            </a:r>
            <a:r>
              <a:rPr lang="de-DE" b="0" i="0" u="none" strike="noStrike" dirty="0">
                <a:solidFill>
                  <a:srgbClr val="0070C0"/>
                </a:solidFill>
                <a:effectLst/>
              </a:rPr>
              <a:t>Betreuungsverfahren</a:t>
            </a:r>
            <a:r>
              <a:rPr lang="de-DE" b="0" i="0" dirty="0">
                <a:solidFill>
                  <a:srgbClr val="0070C0"/>
                </a:solidFill>
                <a:effectLst/>
              </a:rPr>
              <a:t>, </a:t>
            </a:r>
            <a:r>
              <a:rPr lang="de-DE" b="0" i="0" u="none" strike="noStrike" dirty="0">
                <a:solidFill>
                  <a:srgbClr val="0070C0"/>
                </a:solidFill>
                <a:effectLst/>
              </a:rPr>
              <a:t>Unterbringungsverfahren </a:t>
            </a:r>
            <a:r>
              <a:rPr lang="de-DE" b="0" i="0" dirty="0">
                <a:solidFill>
                  <a:srgbClr val="0070C0"/>
                </a:solidFill>
                <a:effectLst/>
              </a:rPr>
              <a:t>und sonstige Freiheitsentziehungsmaßnahmen sowie für </a:t>
            </a:r>
            <a:r>
              <a:rPr lang="de-DE" b="0" i="0" dirty="0" err="1">
                <a:solidFill>
                  <a:srgbClr val="0070C0"/>
                </a:solidFill>
                <a:effectLst/>
              </a:rPr>
              <a:t>Pflegschaften</a:t>
            </a:r>
            <a:r>
              <a:rPr lang="de-DE" b="0" i="0" dirty="0">
                <a:solidFill>
                  <a:srgbClr val="0070C0"/>
                </a:solidFill>
                <a:effectLst/>
              </a:rPr>
              <a:t> für Volljährige zuständig.</a:t>
            </a:r>
            <a:endParaRPr lang="de-DE" dirty="0">
              <a:solidFill>
                <a:srgbClr val="0070C0"/>
              </a:solidFill>
            </a:endParaRPr>
          </a:p>
        </p:txBody>
      </p:sp>
    </p:spTree>
    <p:extLst>
      <p:ext uri="{BB962C8B-B14F-4D97-AF65-F5344CB8AC3E}">
        <p14:creationId xmlns:p14="http://schemas.microsoft.com/office/powerpoint/2010/main" val="34953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17DD7-FE10-43AB-B8EB-9F17FED1642E}"/>
              </a:ext>
            </a:extLst>
          </p:cNvPr>
          <p:cNvSpPr>
            <a:spLocks noGrp="1"/>
          </p:cNvSpPr>
          <p:nvPr>
            <p:ph type="title"/>
          </p:nvPr>
        </p:nvSpPr>
        <p:spPr/>
        <p:txBody>
          <a:bodyPr/>
          <a:lstStyle/>
          <a:p>
            <a:r>
              <a:rPr lang="de-DE" dirty="0">
                <a:solidFill>
                  <a:srgbClr val="0070C0"/>
                </a:solidFill>
              </a:rPr>
              <a:t>1.3.2 allg. Unterschied zwischen Betreuungssachen und Unterbringungssachen</a:t>
            </a:r>
          </a:p>
        </p:txBody>
      </p:sp>
      <p:sp>
        <p:nvSpPr>
          <p:cNvPr id="3" name="Inhaltsplatzhalter 2">
            <a:extLst>
              <a:ext uri="{FF2B5EF4-FFF2-40B4-BE49-F238E27FC236}">
                <a16:creationId xmlns:a16="http://schemas.microsoft.com/office/drawing/2014/main" id="{8CA8720C-647A-4B71-A72C-FBFA1E3C4377}"/>
              </a:ext>
            </a:extLst>
          </p:cNvPr>
          <p:cNvSpPr>
            <a:spLocks noGrp="1"/>
          </p:cNvSpPr>
          <p:nvPr>
            <p:ph idx="1"/>
          </p:nvPr>
        </p:nvSpPr>
        <p:spPr>
          <a:xfrm>
            <a:off x="732183" y="1825625"/>
            <a:ext cx="10515600" cy="4667250"/>
          </a:xfrm>
        </p:spPr>
        <p:txBody>
          <a:bodyPr>
            <a:normAutofit fontScale="85000" lnSpcReduction="20000"/>
          </a:bodyPr>
          <a:lstStyle/>
          <a:p>
            <a:r>
              <a:rPr lang="de-DE" sz="2600" b="1" i="0" u="sng" dirty="0">
                <a:effectLst/>
              </a:rPr>
              <a:t>Das Betreuungsrecht </a:t>
            </a:r>
            <a:r>
              <a:rPr lang="de-DE" sz="2600" b="0" i="0" dirty="0">
                <a:effectLst/>
              </a:rPr>
              <a:t>regelt, wie und in welchem Umfang für eine hilfsbedürftige erwachsene Person vom Gericht eine Betreuerin/ein Betreuer bestellt wird.</a:t>
            </a:r>
            <a:br>
              <a:rPr lang="de-DE" sz="2600" b="0" i="0" dirty="0">
                <a:effectLst/>
              </a:rPr>
            </a:br>
            <a:r>
              <a:rPr lang="de-DE" sz="2600" b="0" i="0" dirty="0">
                <a:effectLst/>
              </a:rPr>
              <a:t>Das Gericht legt auch den Umfang fest, in dessen Rahmen ihre Angelegenheiten durch einen Betreuer oder Verfahrenspfleger geregelt werden können.</a:t>
            </a:r>
            <a:br>
              <a:rPr lang="de-DE" sz="2600" b="0" i="0" dirty="0">
                <a:effectLst/>
              </a:rPr>
            </a:br>
            <a:endParaRPr lang="de-DE" sz="2600" b="0" i="0" dirty="0">
              <a:effectLst/>
            </a:endParaRPr>
          </a:p>
          <a:p>
            <a:r>
              <a:rPr lang="de-DE" sz="2600" b="1" i="0" u="sng" dirty="0">
                <a:effectLst/>
              </a:rPr>
              <a:t>Unterbringungssachen</a:t>
            </a:r>
            <a:r>
              <a:rPr lang="de-DE" sz="2600" b="1" i="0" dirty="0">
                <a:effectLst/>
              </a:rPr>
              <a:t>: </a:t>
            </a:r>
            <a:r>
              <a:rPr lang="de-DE" sz="2600" b="0" i="0" dirty="0">
                <a:effectLst/>
              </a:rPr>
              <a:t>sind freiheitsentziehende Maßnahmen bei drohenden gesundheitlichen Schäden einer Person und bei Gefahr für die öffentliche Sicherheit die durch das Gericht genehmigt werden.</a:t>
            </a:r>
            <a:br>
              <a:rPr lang="de-DE" sz="2600" b="0" i="0" dirty="0">
                <a:effectLst/>
              </a:rPr>
            </a:br>
            <a:r>
              <a:rPr lang="de-DE" sz="2600" b="0" i="0" dirty="0">
                <a:effectLst/>
              </a:rPr>
              <a:t>Es handelt sich um eine gerichtliches Genehmigungsverfahren gem. §§312 </a:t>
            </a:r>
            <a:r>
              <a:rPr lang="de-DE" sz="2600" b="0" i="0" dirty="0" err="1">
                <a:effectLst/>
              </a:rPr>
              <a:t>FamFG</a:t>
            </a:r>
            <a:r>
              <a:rPr lang="de-DE" sz="2600" b="0" i="0" dirty="0">
                <a:effectLst/>
              </a:rPr>
              <a:t>.</a:t>
            </a:r>
          </a:p>
          <a:p>
            <a:pPr marL="0" indent="0">
              <a:buNone/>
            </a:pP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In Unterbringungssachen bestehen </a:t>
            </a:r>
            <a:r>
              <a:rPr lang="de-DE" altLang="de-DE" sz="2600" dirty="0">
                <a:solidFill>
                  <a:srgbClr val="333333"/>
                </a:solidFill>
              </a:rPr>
              <a:t>einheitliche Verfahrensvorschriften </a:t>
            </a:r>
            <a:r>
              <a:rPr kumimoji="0" lang="de-DE" altLang="de-DE" sz="2600" b="0" i="0" u="none" strike="noStrike" cap="none" normalizeH="0" baseline="0" dirty="0">
                <a:ln>
                  <a:noFill/>
                </a:ln>
                <a:solidFill>
                  <a:srgbClr val="333333"/>
                </a:solidFill>
                <a:effectLst/>
              </a:rPr>
              <a:t>nach </a:t>
            </a:r>
            <a:r>
              <a:rPr kumimoji="0" lang="de-DE" altLang="de-DE" sz="2600" b="0" i="0" u="none" strike="noStrike" cap="none" normalizeH="0" baseline="0" dirty="0">
                <a:ln>
                  <a:noFill/>
                </a:ln>
                <a:solidFill>
                  <a:schemeClr val="tx1"/>
                </a:solidFill>
                <a:effectLst/>
              </a:rPr>
              <a:t>§§</a:t>
            </a:r>
            <a:r>
              <a:rPr kumimoji="0" lang="de-DE" altLang="de-DE" sz="2600" b="0" i="0" u="none" strike="noStrike" cap="none" normalizeH="0" baseline="0" dirty="0">
                <a:ln>
                  <a:noFill/>
                </a:ln>
                <a:solidFill>
                  <a:srgbClr val="333333"/>
                </a:solidFill>
                <a:effectLst/>
              </a:rPr>
              <a:t> 312 </a:t>
            </a:r>
            <a:r>
              <a:rPr kumimoji="0" lang="de-DE" altLang="de-DE" sz="2600" b="0" i="0" u="none" strike="noStrike" cap="none" normalizeH="0" baseline="0" dirty="0">
                <a:ln>
                  <a:noFill/>
                </a:ln>
                <a:solidFill>
                  <a:schemeClr val="tx1"/>
                </a:solidFill>
                <a:effectLst/>
              </a:rPr>
              <a:t>ff</a:t>
            </a:r>
            <a:r>
              <a:rPr kumimoji="0" lang="de-DE" altLang="de-DE" sz="2600" b="0" i="0" u="none" strike="noStrike" cap="none" normalizeH="0" baseline="0" dirty="0">
                <a:ln>
                  <a:noFill/>
                </a:ln>
                <a:solidFill>
                  <a:srgbClr val="333333"/>
                </a:solidFill>
                <a:effectLst/>
              </a:rPr>
              <a:t>. </a:t>
            </a:r>
            <a:r>
              <a:rPr kumimoji="0" lang="de-DE" altLang="de-DE" sz="2600" b="0" i="0" u="none" strike="noStrike" cap="none" normalizeH="0" baseline="0" dirty="0" err="1">
                <a:ln>
                  <a:noFill/>
                </a:ln>
                <a:solidFill>
                  <a:schemeClr val="tx1"/>
                </a:solidFill>
                <a:effectLst/>
              </a:rPr>
              <a:t>FamFG</a:t>
            </a:r>
            <a:r>
              <a:rPr kumimoji="0" lang="de-DE" altLang="de-DE" sz="2600" b="0" i="0" u="none" strike="noStrike" cap="none" normalizeH="0" baseline="0" dirty="0">
                <a:ln>
                  <a:noFill/>
                </a:ln>
                <a:solidFill>
                  <a:srgbClr val="333333"/>
                </a:solidFill>
                <a:effectLst/>
              </a:rPr>
              <a:t>. </a:t>
            </a: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Diese gelten sowohl für die (zivilrechtliche) Unterbringung durch Betreuerinnen </a:t>
            </a:r>
            <a:r>
              <a:rPr lang="de-DE" altLang="de-DE" sz="2600" dirty="0">
                <a:solidFill>
                  <a:srgbClr val="333333"/>
                </a:solidFill>
              </a:rPr>
              <a:t>und Betreuer wie für die (öffentlich-rechtliche) Unterbringung nach den Landesgesetzen über die Unterbringung psychisch Kranker  / </a:t>
            </a:r>
            <a:r>
              <a:rPr lang="de-DE" altLang="de-DE" sz="2600" dirty="0" err="1">
                <a:solidFill>
                  <a:srgbClr val="333333"/>
                </a:solidFill>
              </a:rPr>
              <a:t>PsychKG</a:t>
            </a:r>
            <a:r>
              <a:rPr lang="de-DE" altLang="de-DE" sz="2600" dirty="0">
                <a:solidFill>
                  <a:srgbClr val="333333"/>
                </a:solidFill>
              </a:rPr>
              <a:t>.</a:t>
            </a:r>
            <a:br>
              <a:rPr lang="de-DE" altLang="de-DE" dirty="0">
                <a:solidFill>
                  <a:srgbClr val="333333"/>
                </a:solidFill>
              </a:rPr>
            </a:br>
            <a:br>
              <a:rPr kumimoji="0" lang="de-DE" altLang="de-DE" b="0" i="0" u="none" strike="noStrike" cap="none" normalizeH="0" baseline="0" dirty="0">
                <a:ln>
                  <a:noFill/>
                </a:ln>
                <a:solidFill>
                  <a:srgbClr val="333333"/>
                </a:solidFill>
                <a:effectLst/>
              </a:rPr>
            </a:br>
            <a:endParaRPr lang="de-DE" b="0" i="0" dirty="0">
              <a:solidFill>
                <a:srgbClr val="434345"/>
              </a:solidFill>
              <a:effectLst/>
            </a:endParaRPr>
          </a:p>
        </p:txBody>
      </p:sp>
    </p:spTree>
    <p:extLst>
      <p:ext uri="{BB962C8B-B14F-4D97-AF65-F5344CB8AC3E}">
        <p14:creationId xmlns:p14="http://schemas.microsoft.com/office/powerpoint/2010/main" val="8506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EA24B-A1B3-4ABD-B4E7-8FC03DD25990}"/>
              </a:ext>
            </a:extLst>
          </p:cNvPr>
          <p:cNvSpPr>
            <a:spLocks noGrp="1"/>
          </p:cNvSpPr>
          <p:nvPr>
            <p:ph type="title"/>
          </p:nvPr>
        </p:nvSpPr>
        <p:spPr>
          <a:xfrm>
            <a:off x="2146300" y="2103437"/>
            <a:ext cx="8237415" cy="1325563"/>
          </a:xfrm>
        </p:spPr>
        <p:txBody>
          <a:bodyPr>
            <a:normAutofit/>
          </a:bodyPr>
          <a:lstStyle/>
          <a:p>
            <a:r>
              <a:rPr lang="de-DE" sz="3200" u="sng" dirty="0">
                <a:solidFill>
                  <a:schemeClr val="accent1">
                    <a:lumMod val="75000"/>
                  </a:schemeClr>
                </a:solidFill>
              </a:rPr>
              <a:t>2. Voraussetzungen der Betreuung, § 1814 BGB</a:t>
            </a:r>
          </a:p>
        </p:txBody>
      </p:sp>
    </p:spTree>
    <p:extLst>
      <p:ext uri="{BB962C8B-B14F-4D97-AF65-F5344CB8AC3E}">
        <p14:creationId xmlns:p14="http://schemas.microsoft.com/office/powerpoint/2010/main" val="74961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73338-A2FB-4EBA-BD90-76C2F9BA51AA}"/>
              </a:ext>
            </a:extLst>
          </p:cNvPr>
          <p:cNvSpPr>
            <a:spLocks noGrp="1"/>
          </p:cNvSpPr>
          <p:nvPr>
            <p:ph type="title"/>
          </p:nvPr>
        </p:nvSpPr>
        <p:spPr>
          <a:xfrm>
            <a:off x="838200" y="404881"/>
            <a:ext cx="10515600" cy="1057275"/>
          </a:xfrm>
        </p:spPr>
        <p:txBody>
          <a:bodyPr/>
          <a:lstStyle/>
          <a:p>
            <a:r>
              <a:rPr lang="de-DE" b="0" dirty="0">
                <a:solidFill>
                  <a:srgbClr val="202124"/>
                </a:solidFill>
                <a:latin typeface="arial" panose="020B0604020202020204" pitchFamily="34" charset="0"/>
              </a:rPr>
              <a:t>Betreuerbestellung, </a:t>
            </a:r>
            <a:r>
              <a:rPr lang="de-DE" dirty="0">
                <a:solidFill>
                  <a:srgbClr val="202124"/>
                </a:solidFill>
                <a:latin typeface="arial" panose="020B0604020202020204" pitchFamily="34" charset="0"/>
              </a:rPr>
              <a:t>§ 1814 BGB</a:t>
            </a:r>
            <a:r>
              <a:rPr lang="de-DE" b="0" dirty="0">
                <a:solidFill>
                  <a:srgbClr val="202124"/>
                </a:solidFill>
                <a:latin typeface="arial" panose="020B0604020202020204" pitchFamily="34" charset="0"/>
              </a:rPr>
              <a:t>.</a:t>
            </a:r>
            <a:endParaRPr lang="de-DE" dirty="0"/>
          </a:p>
        </p:txBody>
      </p:sp>
      <p:sp>
        <p:nvSpPr>
          <p:cNvPr id="3" name="Inhaltsplatzhalter 2">
            <a:extLst>
              <a:ext uri="{FF2B5EF4-FFF2-40B4-BE49-F238E27FC236}">
                <a16:creationId xmlns:a16="http://schemas.microsoft.com/office/drawing/2014/main" id="{93621BCD-177B-4F26-9C4E-C607CB98EE84}"/>
              </a:ext>
            </a:extLst>
          </p:cNvPr>
          <p:cNvSpPr>
            <a:spLocks noGrp="1"/>
          </p:cNvSpPr>
          <p:nvPr>
            <p:ph idx="1"/>
          </p:nvPr>
        </p:nvSpPr>
        <p:spPr>
          <a:xfrm>
            <a:off x="838200" y="1462156"/>
            <a:ext cx="10515600" cy="4714807"/>
          </a:xfrm>
        </p:spPr>
        <p:txBody>
          <a:bodyPr>
            <a:normAutofit/>
          </a:bodyPr>
          <a:lstStyle/>
          <a:p>
            <a:pPr marL="0" indent="0">
              <a:buNone/>
            </a:pPr>
            <a:r>
              <a:rPr lang="de-DE" b="0" i="0" dirty="0">
                <a:solidFill>
                  <a:srgbClr val="202124"/>
                </a:solidFill>
                <a:effectLst/>
              </a:rPr>
              <a:t>Kann ein </a:t>
            </a:r>
            <a:r>
              <a:rPr lang="de-DE" b="1" i="0" dirty="0">
                <a:solidFill>
                  <a:srgbClr val="202124"/>
                </a:solidFill>
                <a:effectLst/>
              </a:rPr>
              <a:t>Volljähriger</a:t>
            </a:r>
            <a:r>
              <a:rPr lang="de-DE" b="0" i="0" dirty="0">
                <a:solidFill>
                  <a:srgbClr val="202124"/>
                </a:solidFill>
                <a:effectLst/>
              </a:rPr>
              <a:t> seine Angelegenheiten ganz oder teilweise nicht besorgen und beruht dies auf einer Krankheit oder Behinderung, so bestellt das Betreuungsgericht für ihn einen rechtlichen Betreuer.</a:t>
            </a:r>
          </a:p>
          <a:p>
            <a:pPr marL="0" indent="0">
              <a:buNone/>
            </a:pPr>
            <a:br>
              <a:rPr lang="de-DE" b="0" i="0" dirty="0">
                <a:solidFill>
                  <a:srgbClr val="202124"/>
                </a:solidFill>
                <a:effectLst/>
              </a:rPr>
            </a:br>
            <a:r>
              <a:rPr lang="de-DE" b="0" i="0" u="sng" dirty="0">
                <a:solidFill>
                  <a:srgbClr val="202124"/>
                </a:solidFill>
                <a:effectLst/>
              </a:rPr>
              <a:t>Voraussetzungen für eine Betreuerbestellung:</a:t>
            </a:r>
          </a:p>
          <a:p>
            <a:pPr marL="0" indent="0">
              <a:buNone/>
            </a:pPr>
            <a:r>
              <a:rPr lang="de-DE" dirty="0">
                <a:solidFill>
                  <a:srgbClr val="202124"/>
                </a:solidFill>
              </a:rPr>
              <a:t>- </a:t>
            </a:r>
            <a:r>
              <a:rPr lang="de-DE" b="1" dirty="0">
                <a:solidFill>
                  <a:srgbClr val="FF0000"/>
                </a:solidFill>
              </a:rPr>
              <a:t>B</a:t>
            </a:r>
            <a:r>
              <a:rPr lang="de-DE" dirty="0">
                <a:solidFill>
                  <a:srgbClr val="202124"/>
                </a:solidFill>
              </a:rPr>
              <a:t>ehinderung oder Krankheit </a:t>
            </a:r>
            <a:br>
              <a:rPr lang="de-DE" dirty="0">
                <a:solidFill>
                  <a:srgbClr val="202124"/>
                </a:solidFill>
              </a:rPr>
            </a:br>
            <a:r>
              <a:rPr lang="de-DE" dirty="0">
                <a:solidFill>
                  <a:srgbClr val="202124"/>
                </a:solidFill>
              </a:rPr>
              <a:t>- </a:t>
            </a:r>
            <a:r>
              <a:rPr lang="de-DE" b="1" dirty="0">
                <a:solidFill>
                  <a:srgbClr val="FF0000"/>
                </a:solidFill>
              </a:rPr>
              <a:t>E</a:t>
            </a:r>
            <a:r>
              <a:rPr lang="de-DE" dirty="0">
                <a:solidFill>
                  <a:srgbClr val="202124"/>
                </a:solidFill>
              </a:rPr>
              <a:t>rforderlichkeit</a:t>
            </a:r>
            <a:br>
              <a:rPr lang="de-DE" dirty="0">
                <a:solidFill>
                  <a:srgbClr val="202124"/>
                </a:solidFill>
              </a:rPr>
            </a:br>
            <a:r>
              <a:rPr lang="de-DE" dirty="0">
                <a:solidFill>
                  <a:srgbClr val="202124"/>
                </a:solidFill>
              </a:rPr>
              <a:t>- freier </a:t>
            </a:r>
            <a:r>
              <a:rPr lang="de-DE" b="1" dirty="0">
                <a:solidFill>
                  <a:srgbClr val="FF0000"/>
                </a:solidFill>
              </a:rPr>
              <a:t>W</a:t>
            </a:r>
            <a:r>
              <a:rPr lang="de-DE" dirty="0">
                <a:solidFill>
                  <a:srgbClr val="202124"/>
                </a:solidFill>
              </a:rPr>
              <a:t>ille</a:t>
            </a:r>
            <a:br>
              <a:rPr lang="de-DE" dirty="0">
                <a:solidFill>
                  <a:srgbClr val="202124"/>
                </a:solidFill>
              </a:rPr>
            </a:br>
            <a:r>
              <a:rPr lang="de-DE" dirty="0">
                <a:solidFill>
                  <a:srgbClr val="202124"/>
                </a:solidFill>
              </a:rPr>
              <a:t>- </a:t>
            </a:r>
            <a:r>
              <a:rPr lang="de-DE" b="1" dirty="0">
                <a:solidFill>
                  <a:srgbClr val="FF0000"/>
                </a:solidFill>
              </a:rPr>
              <a:t>A</a:t>
            </a:r>
            <a:r>
              <a:rPr lang="de-DE" dirty="0">
                <a:solidFill>
                  <a:srgbClr val="202124"/>
                </a:solidFill>
              </a:rPr>
              <a:t>ntragsverfahren oder von Amts wegen</a:t>
            </a:r>
            <a:br>
              <a:rPr lang="de-DE" dirty="0">
                <a:solidFill>
                  <a:srgbClr val="202124"/>
                </a:solidFill>
              </a:rPr>
            </a:br>
            <a:r>
              <a:rPr lang="de-DE" dirty="0">
                <a:solidFill>
                  <a:srgbClr val="202124"/>
                </a:solidFill>
              </a:rPr>
              <a:t>- </a:t>
            </a:r>
            <a:r>
              <a:rPr lang="de-DE" b="1" dirty="0">
                <a:solidFill>
                  <a:srgbClr val="FF0000"/>
                </a:solidFill>
              </a:rPr>
              <a:t>V</a:t>
            </a:r>
            <a:r>
              <a:rPr lang="de-DE" dirty="0">
                <a:solidFill>
                  <a:srgbClr val="202124"/>
                </a:solidFill>
              </a:rPr>
              <a:t>olljährigkeit und </a:t>
            </a:r>
            <a:r>
              <a:rPr lang="de-DE" b="1" u="sng" dirty="0">
                <a:solidFill>
                  <a:srgbClr val="202124"/>
                </a:solidFill>
              </a:rPr>
              <a:t>keine</a:t>
            </a:r>
            <a:r>
              <a:rPr lang="de-DE" u="sng" dirty="0">
                <a:solidFill>
                  <a:srgbClr val="202124"/>
                </a:solidFill>
              </a:rPr>
              <a:t> Vollmacht</a:t>
            </a:r>
            <a:br>
              <a:rPr lang="de-DE" dirty="0">
                <a:solidFill>
                  <a:srgbClr val="202124"/>
                </a:solidFill>
              </a:rPr>
            </a:br>
            <a:br>
              <a:rPr lang="de-DE" dirty="0">
                <a:solidFill>
                  <a:srgbClr val="202124"/>
                </a:solidFill>
              </a:rPr>
            </a:br>
            <a:br>
              <a:rPr lang="de-DE" dirty="0">
                <a:solidFill>
                  <a:srgbClr val="202124"/>
                </a:solidFill>
              </a:rPr>
            </a:br>
            <a:r>
              <a:rPr lang="de-DE" dirty="0">
                <a:solidFill>
                  <a:srgbClr val="202124"/>
                </a:solidFill>
              </a:rPr>
              <a:t>					Eselsbrücke: </a:t>
            </a:r>
            <a:r>
              <a:rPr lang="de-DE" b="1" dirty="0">
                <a:solidFill>
                  <a:srgbClr val="FF0000"/>
                </a:solidFill>
              </a:rPr>
              <a:t>BEWAV</a:t>
            </a:r>
            <a:r>
              <a:rPr lang="de-DE" dirty="0">
                <a:solidFill>
                  <a:srgbClr val="202124"/>
                </a:solidFill>
              </a:rPr>
              <a:t> -</a:t>
            </a:r>
            <a:endParaRPr lang="de-DE" b="0" i="0" dirty="0">
              <a:solidFill>
                <a:srgbClr val="202124"/>
              </a:solidFill>
              <a:effectLst/>
            </a:endParaRPr>
          </a:p>
          <a:p>
            <a:pPr marL="0" indent="0">
              <a:buNone/>
            </a:pPr>
            <a:endParaRPr lang="de-DE" dirty="0"/>
          </a:p>
        </p:txBody>
      </p:sp>
      <p:pic>
        <p:nvPicPr>
          <p:cNvPr id="5" name="Grafik 4">
            <a:extLst>
              <a:ext uri="{FF2B5EF4-FFF2-40B4-BE49-F238E27FC236}">
                <a16:creationId xmlns:a16="http://schemas.microsoft.com/office/drawing/2014/main" id="{BFACA69C-E8D7-472B-884A-9217C61D71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3284" y="5482828"/>
            <a:ext cx="3282116" cy="1388269"/>
          </a:xfrm>
          <a:prstGeom prst="rect">
            <a:avLst/>
          </a:prstGeom>
        </p:spPr>
      </p:pic>
    </p:spTree>
    <p:extLst>
      <p:ext uri="{BB962C8B-B14F-4D97-AF65-F5344CB8AC3E}">
        <p14:creationId xmlns:p14="http://schemas.microsoft.com/office/powerpoint/2010/main" val="202484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7A978B-DA44-41DC-8B9C-4504C376F046}"/>
              </a:ext>
            </a:extLst>
          </p:cNvPr>
          <p:cNvSpPr>
            <a:spLocks noGrp="1"/>
          </p:cNvSpPr>
          <p:nvPr>
            <p:ph idx="1"/>
          </p:nvPr>
        </p:nvSpPr>
        <p:spPr>
          <a:xfrm>
            <a:off x="838200" y="469900"/>
            <a:ext cx="10515600" cy="6070600"/>
          </a:xfrm>
        </p:spPr>
        <p:txBody>
          <a:bodyPr>
            <a:normAutofit fontScale="92500" lnSpcReduction="20000"/>
          </a:bodyPr>
          <a:lstStyle/>
          <a:p>
            <a:pPr marL="0" indent="0" algn="l">
              <a:buNone/>
            </a:pPr>
            <a:br>
              <a:rPr lang="de-DE" dirty="0"/>
            </a:br>
            <a:r>
              <a:rPr lang="de-DE" sz="3200" b="1" u="sng" dirty="0"/>
              <a:t>Volljährigkeit:</a:t>
            </a:r>
            <a:br>
              <a:rPr lang="de-DE" dirty="0"/>
            </a:br>
            <a:br>
              <a:rPr lang="de-DE" sz="2600" dirty="0"/>
            </a:br>
            <a:r>
              <a:rPr lang="de-DE" b="0" i="0" dirty="0">
                <a:solidFill>
                  <a:srgbClr val="202122"/>
                </a:solidFill>
                <a:effectLst/>
              </a:rPr>
              <a:t>In </a:t>
            </a:r>
            <a:r>
              <a:rPr lang="de-DE" b="0" i="0" u="none" strike="noStrike" dirty="0">
                <a:effectLst/>
              </a:rPr>
              <a:t>Deutschland</a:t>
            </a:r>
            <a:r>
              <a:rPr lang="de-DE" b="0" i="0" dirty="0">
                <a:solidFill>
                  <a:srgbClr val="202122"/>
                </a:solidFill>
                <a:effectLst/>
              </a:rPr>
              <a:t> wird (seit 1. Januar 1975) die Volljährigkeit mit der Vollendung des 18. Lebensjahres erlangt, </a:t>
            </a:r>
            <a:r>
              <a:rPr lang="de-DE" b="0" i="0" u="none" strike="noStrike" dirty="0">
                <a:effectLst/>
              </a:rPr>
              <a:t>§ 2 BGB</a:t>
            </a:r>
            <a:r>
              <a:rPr lang="de-DE" b="0" i="0" dirty="0">
                <a:effectLst/>
              </a:rPr>
              <a:t>.</a:t>
            </a:r>
            <a:br>
              <a:rPr lang="de-DE" b="0" i="0" dirty="0">
                <a:solidFill>
                  <a:srgbClr val="202122"/>
                </a:solidFill>
                <a:effectLst/>
              </a:rPr>
            </a:br>
            <a:r>
              <a:rPr lang="de-DE" b="0" i="0" dirty="0">
                <a:solidFill>
                  <a:srgbClr val="202122"/>
                </a:solidFill>
                <a:effectLst/>
              </a:rPr>
              <a:t>Damit wird die natürliche Person voll </a:t>
            </a:r>
            <a:r>
              <a:rPr lang="de-DE" b="0" i="0" u="none" strike="noStrike" dirty="0">
                <a:effectLst/>
              </a:rPr>
              <a:t>geschäftsfähig </a:t>
            </a:r>
            <a:r>
              <a:rPr lang="de-DE" b="0" i="0" dirty="0">
                <a:solidFill>
                  <a:srgbClr val="202122"/>
                </a:solidFill>
                <a:effectLst/>
              </a:rPr>
              <a:t>und erhält zugleich </a:t>
            </a:r>
            <a:r>
              <a:rPr lang="de-DE" b="0" i="0" dirty="0">
                <a:effectLst/>
              </a:rPr>
              <a:t>das </a:t>
            </a:r>
            <a:r>
              <a:rPr lang="de-DE" b="0" i="0" u="none" strike="noStrike" dirty="0">
                <a:effectLst/>
              </a:rPr>
              <a:t>Wahlrecht </a:t>
            </a:r>
            <a:r>
              <a:rPr lang="de-DE" b="0" i="0" dirty="0">
                <a:solidFill>
                  <a:srgbClr val="202122"/>
                </a:solidFill>
                <a:effectLst/>
              </a:rPr>
              <a:t>auf kommunaler und Bundesebene </a:t>
            </a:r>
            <a:r>
              <a:rPr lang="de-DE" b="0" i="0" dirty="0">
                <a:effectLst/>
              </a:rPr>
              <a:t>(</a:t>
            </a:r>
            <a:r>
              <a:rPr lang="de-DE" b="0" i="0" u="none" strike="noStrike" dirty="0">
                <a:effectLst/>
              </a:rPr>
              <a:t>Art. 38 </a:t>
            </a:r>
            <a:r>
              <a:rPr lang="de-DE" b="0" i="0" dirty="0">
                <a:solidFill>
                  <a:srgbClr val="202122"/>
                </a:solidFill>
                <a:effectLst/>
              </a:rPr>
              <a:t>Abs. 2 Satz 1 </a:t>
            </a:r>
            <a:r>
              <a:rPr lang="de-DE" b="0" i="0" u="none" strike="noStrike" dirty="0">
                <a:effectLst/>
              </a:rPr>
              <a:t>GG</a:t>
            </a:r>
            <a:r>
              <a:rPr lang="de-DE" b="0" i="0" dirty="0">
                <a:solidFill>
                  <a:srgbClr val="202122"/>
                </a:solidFill>
                <a:effectLst/>
              </a:rPr>
              <a:t>)</a:t>
            </a:r>
          </a:p>
          <a:p>
            <a:pPr marL="0" indent="0" algn="l">
              <a:buNone/>
            </a:pPr>
            <a:br>
              <a:rPr lang="de-DE" b="0" i="0" dirty="0">
                <a:solidFill>
                  <a:srgbClr val="202122"/>
                </a:solidFill>
                <a:effectLst/>
              </a:rPr>
            </a:br>
            <a:r>
              <a:rPr lang="de-DE" sz="2000" b="0" i="1" dirty="0">
                <a:solidFill>
                  <a:srgbClr val="202122"/>
                </a:solidFill>
                <a:effectLst/>
              </a:rPr>
              <a:t>Volljährige Personen dürfen zudem:</a:t>
            </a:r>
          </a:p>
          <a:p>
            <a:pPr algn="l">
              <a:buFont typeface="Arial" panose="020B0604020202020204" pitchFamily="34" charset="0"/>
              <a:buChar char="•"/>
            </a:pPr>
            <a:r>
              <a:rPr lang="de-DE" sz="2000" b="0" i="1" dirty="0">
                <a:solidFill>
                  <a:srgbClr val="202122"/>
                </a:solidFill>
                <a:effectLst/>
              </a:rPr>
              <a:t>ohne Erlaubnis der </a:t>
            </a:r>
            <a:r>
              <a:rPr lang="de-DE" sz="2000" b="0" i="1" u="none" strike="noStrike" dirty="0">
                <a:effectLst/>
              </a:rPr>
              <a:t>Sorgeberechtigten</a:t>
            </a:r>
            <a:r>
              <a:rPr lang="de-DE" sz="2000" b="0" i="1" dirty="0">
                <a:solidFill>
                  <a:srgbClr val="202122"/>
                </a:solidFill>
                <a:effectLst/>
              </a:rPr>
              <a:t> oder des </a:t>
            </a:r>
            <a:r>
              <a:rPr lang="de-DE" sz="2000" b="0" i="1" u="none" strike="noStrike" dirty="0">
                <a:effectLst/>
              </a:rPr>
              <a:t>Familiengerichts</a:t>
            </a:r>
            <a:r>
              <a:rPr lang="de-DE" sz="2000" b="0" i="1" dirty="0">
                <a:solidFill>
                  <a:srgbClr val="202122"/>
                </a:solidFill>
                <a:effectLst/>
              </a:rPr>
              <a:t> heiraten,</a:t>
            </a:r>
          </a:p>
          <a:p>
            <a:pPr algn="l">
              <a:buFont typeface="Arial" panose="020B0604020202020204" pitchFamily="34" charset="0"/>
              <a:buChar char="•"/>
            </a:pPr>
            <a:r>
              <a:rPr lang="de-DE" sz="2000" b="0" i="1" dirty="0">
                <a:solidFill>
                  <a:srgbClr val="202122"/>
                </a:solidFill>
                <a:effectLst/>
              </a:rPr>
              <a:t>Verträge ohne Sorgeberechtigten rechtmäßig abschließen, etwa eine eigene Wohnung mieten,</a:t>
            </a:r>
          </a:p>
          <a:p>
            <a:pPr algn="l">
              <a:buFont typeface="Arial" panose="020B0604020202020204" pitchFamily="34" charset="0"/>
              <a:buChar char="•"/>
            </a:pPr>
            <a:r>
              <a:rPr lang="de-DE" sz="2000" i="1" dirty="0"/>
              <a:t>h</a:t>
            </a:r>
            <a:r>
              <a:rPr lang="de-DE" sz="2000" b="0" i="1" strike="noStrike" dirty="0">
                <a:effectLst/>
              </a:rPr>
              <a:t>ochprozentigen Alkohol </a:t>
            </a:r>
            <a:r>
              <a:rPr lang="de-DE" sz="2000" b="0" i="1" dirty="0">
                <a:solidFill>
                  <a:srgbClr val="202122"/>
                </a:solidFill>
                <a:effectLst/>
              </a:rPr>
              <a:t>und </a:t>
            </a:r>
            <a:r>
              <a:rPr lang="de-DE" sz="2000" b="0" i="1" u="none" strike="noStrike" dirty="0">
                <a:effectLst/>
              </a:rPr>
              <a:t>Tabakwaren</a:t>
            </a:r>
            <a:r>
              <a:rPr lang="de-DE" sz="2000" b="0" i="1" dirty="0">
                <a:solidFill>
                  <a:srgbClr val="202122"/>
                </a:solidFill>
                <a:effectLst/>
              </a:rPr>
              <a:t> kaufen, besitzen sowie konsumieren,</a:t>
            </a:r>
          </a:p>
          <a:p>
            <a:pPr algn="l">
              <a:buFont typeface="Arial" panose="020B0604020202020204" pitchFamily="34" charset="0"/>
              <a:buChar char="•"/>
            </a:pPr>
            <a:r>
              <a:rPr lang="de-DE" sz="2000" b="0" i="1" dirty="0">
                <a:solidFill>
                  <a:srgbClr val="202122"/>
                </a:solidFill>
                <a:effectLst/>
              </a:rPr>
              <a:t>an </a:t>
            </a:r>
            <a:r>
              <a:rPr lang="de-DE" sz="2000" b="0" i="1" u="none" strike="noStrike" dirty="0">
                <a:effectLst/>
              </a:rPr>
              <a:t>Glücksspielen</a:t>
            </a:r>
            <a:r>
              <a:rPr lang="de-DE" sz="2000" b="0" i="1" dirty="0">
                <a:solidFill>
                  <a:srgbClr val="202122"/>
                </a:solidFill>
                <a:effectLst/>
              </a:rPr>
              <a:t> wie </a:t>
            </a:r>
            <a:r>
              <a:rPr lang="de-DE" sz="2000" b="0" i="1" u="none" strike="noStrike" dirty="0">
                <a:effectLst/>
              </a:rPr>
              <a:t>Lotto</a:t>
            </a:r>
            <a:r>
              <a:rPr lang="de-DE" sz="2000" b="0" i="1" dirty="0">
                <a:solidFill>
                  <a:srgbClr val="202122"/>
                </a:solidFill>
                <a:effectLst/>
              </a:rPr>
              <a:t> teilnehmen,</a:t>
            </a:r>
          </a:p>
          <a:p>
            <a:pPr algn="l">
              <a:buFont typeface="Arial" panose="020B0604020202020204" pitchFamily="34" charset="0"/>
              <a:buChar char="•"/>
            </a:pPr>
            <a:r>
              <a:rPr lang="de-DE" sz="2000" b="0" i="1" dirty="0">
                <a:solidFill>
                  <a:srgbClr val="202122"/>
                </a:solidFill>
                <a:effectLst/>
              </a:rPr>
              <a:t>sich an jugendgefährdenden Orten (Nachtbars, Nachtclubs) aufhalten,</a:t>
            </a:r>
          </a:p>
          <a:p>
            <a:pPr algn="l">
              <a:buFont typeface="Arial" panose="020B0604020202020204" pitchFamily="34" charset="0"/>
              <a:buChar char="•"/>
            </a:pPr>
            <a:r>
              <a:rPr lang="de-DE" sz="2000" b="0" i="1" dirty="0">
                <a:solidFill>
                  <a:srgbClr val="202122"/>
                </a:solidFill>
                <a:effectLst/>
              </a:rPr>
              <a:t>jugendgefährdende Schriften konsumieren</a:t>
            </a:r>
          </a:p>
          <a:p>
            <a:pPr marL="0" indent="0" algn="l">
              <a:buNone/>
            </a:pPr>
            <a:endParaRPr lang="de-DE" sz="2000" b="0" i="1" dirty="0">
              <a:solidFill>
                <a:srgbClr val="202122"/>
              </a:solidFill>
              <a:effectLst/>
            </a:endParaRPr>
          </a:p>
          <a:p>
            <a:pPr marL="0" indent="0" algn="l">
              <a:buNone/>
            </a:pPr>
            <a:br>
              <a:rPr lang="de-DE" sz="2000" b="0" i="1" dirty="0">
                <a:solidFill>
                  <a:srgbClr val="202122"/>
                </a:solidFill>
                <a:effectLst/>
              </a:rPr>
            </a:br>
            <a:r>
              <a:rPr lang="de-DE" dirty="0"/>
              <a:t>Eine vorsorgliche Bestellung eines Betreuers ist schon ab dem 17. Lebensjahr möglich, § 1814 Abs.5 BGB.</a:t>
            </a:r>
          </a:p>
        </p:txBody>
      </p:sp>
    </p:spTree>
    <p:extLst>
      <p:ext uri="{BB962C8B-B14F-4D97-AF65-F5344CB8AC3E}">
        <p14:creationId xmlns:p14="http://schemas.microsoft.com/office/powerpoint/2010/main" val="17258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E48A9-BA1D-4FAF-BF8E-328F5CA3DE32}"/>
              </a:ext>
            </a:extLst>
          </p:cNvPr>
          <p:cNvSpPr>
            <a:spLocks noGrp="1"/>
          </p:cNvSpPr>
          <p:nvPr>
            <p:ph type="title"/>
          </p:nvPr>
        </p:nvSpPr>
        <p:spPr>
          <a:xfrm>
            <a:off x="838200" y="1"/>
            <a:ext cx="10515600" cy="1690688"/>
          </a:xfrm>
        </p:spPr>
        <p:txBody>
          <a:bodyPr/>
          <a:lstStyle/>
          <a:p>
            <a:r>
              <a:rPr lang="de-DE" u="sng" dirty="0">
                <a:solidFill>
                  <a:srgbClr val="FF0000"/>
                </a:solidFill>
              </a:rPr>
              <a:t>B</a:t>
            </a:r>
            <a:r>
              <a:rPr lang="de-DE" u="sng" dirty="0"/>
              <a:t>ehinderung oder Krankheit</a:t>
            </a:r>
          </a:p>
        </p:txBody>
      </p:sp>
      <p:sp>
        <p:nvSpPr>
          <p:cNvPr id="3" name="Inhaltsplatzhalter 2">
            <a:extLst>
              <a:ext uri="{FF2B5EF4-FFF2-40B4-BE49-F238E27FC236}">
                <a16:creationId xmlns:a16="http://schemas.microsoft.com/office/drawing/2014/main" id="{8956868A-B57D-4B5B-B3A4-B23D3115FF25}"/>
              </a:ext>
            </a:extLst>
          </p:cNvPr>
          <p:cNvSpPr>
            <a:spLocks noGrp="1"/>
          </p:cNvSpPr>
          <p:nvPr>
            <p:ph idx="1"/>
          </p:nvPr>
        </p:nvSpPr>
        <p:spPr>
          <a:xfrm>
            <a:off x="838200" y="1351722"/>
            <a:ext cx="10515600" cy="5506278"/>
          </a:xfrm>
        </p:spPr>
        <p:txBody>
          <a:bodyPr>
            <a:normAutofit fontScale="85000" lnSpcReduction="20000"/>
          </a:bodyPr>
          <a:lstStyle/>
          <a:p>
            <a:r>
              <a:rPr lang="de-DE" sz="2800" dirty="0"/>
              <a:t>Psychische Krankheit,   körperlich nicht begründete Erkrankung wie z.B.:</a:t>
            </a:r>
            <a:br>
              <a:rPr lang="de-DE" sz="2800" dirty="0"/>
            </a:br>
            <a:r>
              <a:rPr lang="de-DE" sz="2800" dirty="0"/>
              <a:t>- Schizophrenie, manische Depression, seelische Störungen, Neurosen oder     </a:t>
            </a:r>
            <a:br>
              <a:rPr lang="de-DE" sz="2800" dirty="0"/>
            </a:br>
            <a:r>
              <a:rPr lang="de-DE" sz="2800" dirty="0"/>
              <a:t>  Persönlichkeitsstörungen</a:t>
            </a:r>
            <a:br>
              <a:rPr lang="de-DE" sz="2800" dirty="0"/>
            </a:br>
            <a:endParaRPr lang="de-DE" sz="2800" dirty="0"/>
          </a:p>
          <a:p>
            <a:r>
              <a:rPr lang="de-DE" sz="2800" dirty="0"/>
              <a:t>seelische Behinderungen, aus psych. Krankheiten folgende bestehenbleibende Beeinträchtigungen wie z.B.: - Demenz, Alzheimer</a:t>
            </a:r>
            <a:br>
              <a:rPr lang="de-DE" sz="2800" dirty="0"/>
            </a:br>
            <a:endParaRPr lang="de-DE" sz="2800" dirty="0"/>
          </a:p>
          <a:p>
            <a:r>
              <a:rPr lang="de-DE" sz="2800" dirty="0"/>
              <a:t>geistige Behinderung z.B. :- angeborene oder durch Hirnschädigung erworbene , unheilbare Intelligenzdefekte (Oligophrenie; griech. </a:t>
            </a:r>
            <a:r>
              <a:rPr lang="de-DE" sz="2800" dirty="0" err="1"/>
              <a:t>Oligos</a:t>
            </a:r>
            <a:r>
              <a:rPr lang="de-DE" sz="2800" dirty="0"/>
              <a:t>=wenig; </a:t>
            </a:r>
            <a:r>
              <a:rPr lang="de-DE" sz="2800" dirty="0" err="1"/>
              <a:t>phrenos</a:t>
            </a:r>
            <a:r>
              <a:rPr lang="de-DE" sz="2800" dirty="0"/>
              <a:t>=Geist)</a:t>
            </a:r>
            <a:br>
              <a:rPr lang="de-DE" sz="2800" dirty="0"/>
            </a:br>
            <a:endParaRPr lang="de-DE" sz="2800" dirty="0"/>
          </a:p>
          <a:p>
            <a:r>
              <a:rPr lang="de-DE" sz="2800" dirty="0"/>
              <a:t>körperliche Behinderung: setzt eine dauerhafte Funktionsstörung am Stütz- und Bewegungsapparat, an inneren Organen oder den Sinnesorganen voraus.</a:t>
            </a:r>
            <a:br>
              <a:rPr lang="de-DE" sz="2800" dirty="0"/>
            </a:br>
            <a:endParaRPr lang="de-DE" sz="2800" dirty="0"/>
          </a:p>
          <a:p>
            <a:pPr marL="0" indent="0">
              <a:buNone/>
            </a:pPr>
            <a:r>
              <a:rPr lang="de-DE" sz="2800" i="1" dirty="0"/>
              <a:t>Alkohol und Drogenabhängigkeit rechtfertigen für sich noch keine Betreuerbestellung, es muss eine geistige, seelische oder körperliche Behinderung entweder als Ursache oder als Folge der Sucht feststellbar sein.</a:t>
            </a:r>
            <a:br>
              <a:rPr lang="de-DE" dirty="0"/>
            </a:br>
            <a:br>
              <a:rPr lang="de-DE" dirty="0"/>
            </a:br>
            <a:endParaRPr lang="de-DE" dirty="0"/>
          </a:p>
        </p:txBody>
      </p:sp>
    </p:spTree>
    <p:extLst>
      <p:ext uri="{BB962C8B-B14F-4D97-AF65-F5344CB8AC3E}">
        <p14:creationId xmlns:p14="http://schemas.microsoft.com/office/powerpoint/2010/main" val="24642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C04649-2C27-4181-B7F3-D404F75DAF22}"/>
              </a:ext>
            </a:extLst>
          </p:cNvPr>
          <p:cNvSpPr>
            <a:spLocks noGrp="1"/>
          </p:cNvSpPr>
          <p:nvPr>
            <p:ph idx="1"/>
          </p:nvPr>
        </p:nvSpPr>
        <p:spPr>
          <a:xfrm>
            <a:off x="838200" y="516835"/>
            <a:ext cx="10515600" cy="5660128"/>
          </a:xfrm>
        </p:spPr>
        <p:txBody>
          <a:bodyPr/>
          <a:lstStyle/>
          <a:p>
            <a:pPr marL="0" indent="0">
              <a:buNone/>
            </a:pPr>
            <a:br>
              <a:rPr lang="de-DE" dirty="0"/>
            </a:br>
            <a:br>
              <a:rPr lang="de-DE" dirty="0"/>
            </a:br>
            <a:r>
              <a:rPr lang="de-DE" dirty="0"/>
              <a:t>Die genannten Krankheiten bzw. Behinderungen müssen ursächlich für das Unvermögen zur Besorgung der eigenen Angelegenheiten des Betroffenen sein.</a:t>
            </a:r>
            <a:br>
              <a:rPr lang="de-DE" dirty="0"/>
            </a:br>
            <a:endParaRPr lang="de-DE" dirty="0"/>
          </a:p>
          <a:p>
            <a:pPr marL="0" indent="0">
              <a:buNone/>
            </a:pPr>
            <a:br>
              <a:rPr lang="de-DE" dirty="0"/>
            </a:br>
            <a:r>
              <a:rPr lang="de-DE" dirty="0"/>
              <a:t>Das bedeutet, dass allgemeine soziale Probleme oder Sprachprobleme allein keinen Betreuungsbedarf begründen können.</a:t>
            </a:r>
            <a:br>
              <a:rPr lang="de-DE" dirty="0"/>
            </a:br>
            <a:endParaRPr lang="de-DE" dirty="0"/>
          </a:p>
          <a:p>
            <a:pPr marL="0" indent="0">
              <a:buNone/>
            </a:pPr>
            <a:br>
              <a:rPr lang="de-DE" dirty="0"/>
            </a:br>
            <a:r>
              <a:rPr lang="de-DE" dirty="0"/>
              <a:t>Ferner kann auch kein Betreuer bestellt werden, wenn der Betroffene an den genannten Krankheiten leidet, aber seine Angelegenheiten dennoch besorgen kann.</a:t>
            </a:r>
          </a:p>
        </p:txBody>
      </p:sp>
    </p:spTree>
    <p:extLst>
      <p:ext uri="{BB962C8B-B14F-4D97-AF65-F5344CB8AC3E}">
        <p14:creationId xmlns:p14="http://schemas.microsoft.com/office/powerpoint/2010/main" val="19203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6DE26-105F-44A1-9F15-AF00F312E874}"/>
              </a:ext>
            </a:extLst>
          </p:cNvPr>
          <p:cNvSpPr>
            <a:spLocks noGrp="1"/>
          </p:cNvSpPr>
          <p:nvPr>
            <p:ph type="title"/>
          </p:nvPr>
        </p:nvSpPr>
        <p:spPr/>
        <p:txBody>
          <a:bodyPr/>
          <a:lstStyle/>
          <a:p>
            <a:r>
              <a:rPr lang="de-DE" dirty="0">
                <a:solidFill>
                  <a:srgbClr val="FF0000"/>
                </a:solidFill>
              </a:rPr>
              <a:t>E</a:t>
            </a:r>
            <a:r>
              <a:rPr lang="de-DE" dirty="0"/>
              <a:t>rforderlichkeit / Grundsatz des freien </a:t>
            </a:r>
            <a:r>
              <a:rPr lang="de-DE" dirty="0">
                <a:solidFill>
                  <a:srgbClr val="FF0000"/>
                </a:solidFill>
              </a:rPr>
              <a:t>W</a:t>
            </a:r>
            <a:r>
              <a:rPr lang="de-DE" dirty="0"/>
              <a:t>illens</a:t>
            </a:r>
          </a:p>
        </p:txBody>
      </p:sp>
      <p:sp>
        <p:nvSpPr>
          <p:cNvPr id="3" name="Inhaltsplatzhalter 2">
            <a:extLst>
              <a:ext uri="{FF2B5EF4-FFF2-40B4-BE49-F238E27FC236}">
                <a16:creationId xmlns:a16="http://schemas.microsoft.com/office/drawing/2014/main" id="{E3920EE1-1038-4E84-AC32-238CAC4BF4FC}"/>
              </a:ext>
            </a:extLst>
          </p:cNvPr>
          <p:cNvSpPr>
            <a:spLocks noGrp="1"/>
          </p:cNvSpPr>
          <p:nvPr>
            <p:ph idx="1"/>
          </p:nvPr>
        </p:nvSpPr>
        <p:spPr>
          <a:xfrm>
            <a:off x="838200" y="1435101"/>
            <a:ext cx="10515600" cy="5057774"/>
          </a:xfrm>
        </p:spPr>
        <p:txBody>
          <a:bodyPr>
            <a:normAutofit fontScale="25000" lnSpcReduction="20000"/>
          </a:bodyPr>
          <a:lstStyle/>
          <a:p>
            <a:pPr marL="0" indent="0">
              <a:buNone/>
            </a:pPr>
            <a:r>
              <a:rPr lang="de-DE" sz="8600" dirty="0"/>
              <a:t>Ist eine Betreuerbestellung </a:t>
            </a:r>
            <a:r>
              <a:rPr lang="de-DE" sz="8600" u="sng" dirty="0"/>
              <a:t>notwendig</a:t>
            </a:r>
            <a:r>
              <a:rPr lang="de-DE" sz="8600" dirty="0"/>
              <a:t> und wenn ja in welchem </a:t>
            </a:r>
            <a:r>
              <a:rPr lang="de-DE" sz="8600" u="sng" dirty="0"/>
              <a:t>Umfang</a:t>
            </a:r>
            <a:r>
              <a:rPr lang="de-DE" sz="8600" dirty="0"/>
              <a:t>, mit welchen </a:t>
            </a:r>
            <a:r>
              <a:rPr lang="de-DE" sz="8600" u="sng" dirty="0"/>
              <a:t>Auswirkungen</a:t>
            </a:r>
            <a:r>
              <a:rPr lang="de-DE" sz="8600" dirty="0"/>
              <a:t> auf gerichtl. Maßnahmen und wie lange soll sie andauern </a:t>
            </a:r>
            <a:r>
              <a:rPr lang="de-DE" sz="8600" u="sng" dirty="0"/>
              <a:t>wird geprüft.</a:t>
            </a:r>
          </a:p>
          <a:p>
            <a:pPr marL="0" indent="0">
              <a:buNone/>
            </a:pPr>
            <a:br>
              <a:rPr lang="de-DE" sz="8600" dirty="0"/>
            </a:br>
            <a:r>
              <a:rPr lang="de-DE" sz="8600" dirty="0"/>
              <a:t>Die Betreuung stellt eine wichtige Hilfe für den Betroffenen dar, kann jedoch auch als Eingriff empfunden werden, zumal wenn dieser mit der Bestellung eines Betreuers nicht einverstanden ist.</a:t>
            </a:r>
          </a:p>
          <a:p>
            <a:pPr marL="0" indent="0">
              <a:buNone/>
            </a:pPr>
            <a:br>
              <a:rPr lang="de-DE" sz="8600" dirty="0"/>
            </a:br>
            <a:r>
              <a:rPr lang="de-DE" sz="8600" dirty="0">
                <a:solidFill>
                  <a:schemeClr val="accent6"/>
                </a:solidFill>
              </a:rPr>
              <a:t>Gegen den Willen des Betroffenen, wenn er diesen frei bilden kann, darf ein Betreuer nicht bestellt werden ( </a:t>
            </a:r>
            <a:r>
              <a:rPr lang="de-DE" sz="8600" u="sng" dirty="0">
                <a:solidFill>
                  <a:schemeClr val="accent6"/>
                </a:solidFill>
              </a:rPr>
              <a:t>§ 1814 Abs. 2 BGB</a:t>
            </a:r>
            <a:r>
              <a:rPr lang="de-DE" sz="8600" dirty="0">
                <a:solidFill>
                  <a:schemeClr val="accent6"/>
                </a:solidFill>
              </a:rPr>
              <a:t>). Diese Regelung ist Ausdruck des Freiheitsrechts nach Art. 2 Abs. 1 GG. </a:t>
            </a:r>
            <a:br>
              <a:rPr lang="de-DE" sz="8600" dirty="0">
                <a:solidFill>
                  <a:srgbClr val="FF0000"/>
                </a:solidFill>
              </a:rPr>
            </a:br>
            <a:r>
              <a:rPr lang="de-DE" sz="8600" dirty="0"/>
              <a:t>Es muss geprüft werden inwiefern der Betroffene seinen freien Willen äußern kann und welche Einsichtsfähigkeit der Betroffene ggf. hat.</a:t>
            </a:r>
          </a:p>
          <a:p>
            <a:pPr marL="0" indent="0">
              <a:buNone/>
            </a:pPr>
            <a:br>
              <a:rPr lang="de-DE" sz="8600" dirty="0">
                <a:solidFill>
                  <a:schemeClr val="accent6"/>
                </a:solidFill>
              </a:rPr>
            </a:br>
            <a:r>
              <a:rPr lang="de-DE" sz="8600" dirty="0">
                <a:solidFill>
                  <a:schemeClr val="accent6"/>
                </a:solidFill>
                <a:effectLst/>
              </a:rPr>
              <a:t>Das Prinzip der Erforderlichkeit bestimmt weitergehend, dass selbst im Falle einer Betreuungsbedürftigkeit die Betreuung nur und insoweit angeordnet werden darf, wie der Betroffene seine rechtlichen Angelegenheiten selbst nicht mehr verantwortlich regeln kann.</a:t>
            </a:r>
            <a:br>
              <a:rPr lang="de-DE" sz="3800" dirty="0"/>
            </a:br>
            <a:endParaRPr lang="de-DE" sz="4000" dirty="0"/>
          </a:p>
        </p:txBody>
      </p:sp>
    </p:spTree>
    <p:extLst>
      <p:ext uri="{BB962C8B-B14F-4D97-AF65-F5344CB8AC3E}">
        <p14:creationId xmlns:p14="http://schemas.microsoft.com/office/powerpoint/2010/main" val="38378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932A0-F4CA-4CFC-BE9F-9A50A425A97C}"/>
              </a:ext>
            </a:extLst>
          </p:cNvPr>
          <p:cNvSpPr>
            <a:spLocks noGrp="1"/>
          </p:cNvSpPr>
          <p:nvPr>
            <p:ph idx="1"/>
          </p:nvPr>
        </p:nvSpPr>
        <p:spPr>
          <a:xfrm>
            <a:off x="838200" y="371061"/>
            <a:ext cx="10515600" cy="5805902"/>
          </a:xfrm>
        </p:spPr>
        <p:txBody>
          <a:bodyPr/>
          <a:lstStyle/>
          <a:p>
            <a:pPr marL="0" indent="0">
              <a:buNone/>
            </a:pPr>
            <a:br>
              <a:rPr lang="de-DE" dirty="0"/>
            </a:br>
            <a:r>
              <a:rPr lang="de-DE" dirty="0"/>
              <a:t>Nach dem Grundgesetz darf jeder Mensch sein Leben nach seinen Vorstellungen gestalten, solange er dabei nicht Rechte Dritter oder andere mit Verfassungsrang ausgestattete Rechte verletzt.</a:t>
            </a:r>
            <a:br>
              <a:rPr lang="de-DE" dirty="0"/>
            </a:br>
            <a:r>
              <a:rPr lang="de-DE" dirty="0"/>
              <a:t>Darüber hinaus hat der Staat nicht das Recht, sein Bürger zu erziehen, zu bessern oder daran zu hindern, sich selbst zu schädigen, wenn diese zu freien Willensbildung fähig sind.</a:t>
            </a:r>
          </a:p>
          <a:p>
            <a:pPr marL="0" indent="0">
              <a:buNone/>
            </a:pPr>
            <a:br>
              <a:rPr lang="de-DE" dirty="0"/>
            </a:br>
            <a:br>
              <a:rPr lang="de-DE" dirty="0"/>
            </a:br>
            <a:r>
              <a:rPr lang="de-DE" b="1" dirty="0">
                <a:solidFill>
                  <a:srgbClr val="FF0000"/>
                </a:solidFill>
              </a:rPr>
              <a:t>§ 1814 II BGB </a:t>
            </a:r>
            <a:r>
              <a:rPr lang="de-DE" dirty="0">
                <a:solidFill>
                  <a:srgbClr val="FF0000"/>
                </a:solidFill>
              </a:rPr>
              <a:t>regelt, dass gegen den </a:t>
            </a:r>
            <a:r>
              <a:rPr lang="de-DE" b="1" u="sng" dirty="0">
                <a:solidFill>
                  <a:srgbClr val="FF0000"/>
                </a:solidFill>
              </a:rPr>
              <a:t>freien Willen </a:t>
            </a:r>
            <a:r>
              <a:rPr lang="de-DE" dirty="0">
                <a:solidFill>
                  <a:srgbClr val="FF0000"/>
                </a:solidFill>
              </a:rPr>
              <a:t>des Betroffenen kein Betreuer bestellt werden darf.</a:t>
            </a:r>
            <a:br>
              <a:rPr lang="de-DE" dirty="0">
                <a:solidFill>
                  <a:srgbClr val="FF0000"/>
                </a:solidFill>
              </a:rPr>
            </a:br>
            <a:endParaRPr lang="de-DE" dirty="0">
              <a:solidFill>
                <a:srgbClr val="FF0000"/>
              </a:solidFill>
            </a:endParaRPr>
          </a:p>
          <a:p>
            <a:pPr marL="0" indent="0">
              <a:buNone/>
            </a:pPr>
            <a:br>
              <a:rPr lang="de-DE" dirty="0"/>
            </a:br>
            <a:r>
              <a:rPr lang="de-DE" dirty="0"/>
              <a:t>Dies auch dann nicht, wenn die Bestellung eines Betreuers objektiv vorteilhaft wäre.</a:t>
            </a:r>
          </a:p>
        </p:txBody>
      </p:sp>
    </p:spTree>
    <p:extLst>
      <p:ext uri="{BB962C8B-B14F-4D97-AF65-F5344CB8AC3E}">
        <p14:creationId xmlns:p14="http://schemas.microsoft.com/office/powerpoint/2010/main" val="10807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838200" y="504825"/>
            <a:ext cx="1030605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Freier Wille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Der freie Wille ist die Fähigkeit, eine Einsicht zu erlangen und nach dieser Einsicht zu 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BGH, Beschluss vom 09. Februar 2011 – XII ZB 526/10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30308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66DE1-34DB-48B9-9896-D2309D57CF49}"/>
              </a:ext>
            </a:extLst>
          </p:cNvPr>
          <p:cNvSpPr>
            <a:spLocks noGrp="1"/>
          </p:cNvSpPr>
          <p:nvPr>
            <p:ph idx="1"/>
          </p:nvPr>
        </p:nvSpPr>
        <p:spPr>
          <a:xfrm>
            <a:off x="838200" y="371061"/>
            <a:ext cx="10515600" cy="5805902"/>
          </a:xfrm>
        </p:spPr>
        <p:txBody>
          <a:bodyPr>
            <a:normAutofit fontScale="92500" lnSpcReduction="10000"/>
          </a:bodyPr>
          <a:lstStyle/>
          <a:p>
            <a:pPr marL="0" indent="0">
              <a:buNone/>
            </a:pPr>
            <a:r>
              <a:rPr lang="de-DE" dirty="0"/>
              <a:t>Das Rechtsinstitut der „rechtlichen Betreuung“ wurde durch das Inkrafttreten des Betreuungsgesetzes am 01.01.1992 eingeführt.</a:t>
            </a:r>
            <a:br>
              <a:rPr lang="de-DE" dirty="0"/>
            </a:br>
            <a:r>
              <a:rPr lang="de-DE" dirty="0"/>
              <a:t>Seither wurde das Betreuungsrecht durch das 1. und 2. Betreuungsrechts-</a:t>
            </a:r>
            <a:r>
              <a:rPr lang="de-DE" dirty="0" err="1"/>
              <a:t>änderungsgesetz</a:t>
            </a:r>
            <a:r>
              <a:rPr lang="de-DE" dirty="0"/>
              <a:t> weiterentwickelt.</a:t>
            </a:r>
            <a:br>
              <a:rPr lang="de-DE" dirty="0"/>
            </a:br>
            <a:endParaRPr lang="de-DE" dirty="0"/>
          </a:p>
          <a:p>
            <a:pPr marL="0" indent="0">
              <a:buNone/>
            </a:pPr>
            <a:br>
              <a:rPr lang="de-DE" dirty="0"/>
            </a:br>
            <a:r>
              <a:rPr lang="de-DE" dirty="0"/>
              <a:t>Die Bezeichnung wurde durch das 1.BtÄndG vom 25.06.1998 eingeführt.</a:t>
            </a:r>
            <a:r>
              <a:rPr lang="de-DE" dirty="0">
                <a:solidFill>
                  <a:schemeClr val="accent6">
                    <a:lumMod val="75000"/>
                  </a:schemeClr>
                </a:solidFill>
              </a:rPr>
              <a:t> „rechtliche Betreuung“ </a:t>
            </a:r>
            <a:br>
              <a:rPr lang="de-DE" dirty="0"/>
            </a:br>
            <a:r>
              <a:rPr lang="de-DE" dirty="0"/>
              <a:t>Diese ist dabei die offizielle und richtige Bezeichnung. </a:t>
            </a:r>
            <a:br>
              <a:rPr lang="de-DE" dirty="0"/>
            </a:br>
            <a:r>
              <a:rPr lang="de-DE" dirty="0"/>
              <a:t>In der Praxis ist dennoch häufig der Begriff „gesetzliche Betreuung“ zu lesen.</a:t>
            </a:r>
            <a:br>
              <a:rPr lang="de-DE" dirty="0"/>
            </a:br>
            <a:endParaRPr lang="de-DE" dirty="0"/>
          </a:p>
          <a:p>
            <a:pPr marL="0" indent="0">
              <a:buNone/>
            </a:pPr>
            <a:br>
              <a:rPr lang="de-DE" dirty="0"/>
            </a:br>
            <a:r>
              <a:rPr lang="de-DE" dirty="0"/>
              <a:t>Ein rechtlicher Betreuer wird heute durch das Betreuungsgericht bestellt und vertritt den Betroffenen im Rahmen der zugewiesenen Aufgabenkreise.</a:t>
            </a:r>
            <a:br>
              <a:rPr lang="de-DE" dirty="0"/>
            </a:br>
            <a:r>
              <a:rPr lang="de-DE" dirty="0"/>
              <a:t>Dabei wird der Betroffenen jedoch nicht mehr entmündigt. </a:t>
            </a:r>
          </a:p>
          <a:p>
            <a:pPr marL="0" indent="0">
              <a:buNone/>
            </a:pPr>
            <a:endParaRPr lang="de-DE" u="sng" dirty="0"/>
          </a:p>
          <a:p>
            <a:pPr marL="0" indent="0">
              <a:buNone/>
            </a:pPr>
            <a:r>
              <a:rPr lang="de-DE" u="sng" dirty="0"/>
              <a:t>Die Bestellung eines Betreuers hat grundsätzlich keine Auswirkung auf die Geschäftsfähigkeit des Betroffenen.</a:t>
            </a:r>
          </a:p>
        </p:txBody>
      </p:sp>
    </p:spTree>
    <p:extLst>
      <p:ext uri="{BB962C8B-B14F-4D97-AF65-F5344CB8AC3E}">
        <p14:creationId xmlns:p14="http://schemas.microsoft.com/office/powerpoint/2010/main" val="32632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015727-185D-4DF2-8ECC-8F9781F6419D}"/>
              </a:ext>
            </a:extLst>
          </p:cNvPr>
          <p:cNvSpPr>
            <a:spLocks noGrp="1"/>
          </p:cNvSpPr>
          <p:nvPr>
            <p:ph idx="1"/>
          </p:nvPr>
        </p:nvSpPr>
        <p:spPr>
          <a:xfrm>
            <a:off x="749300" y="492918"/>
            <a:ext cx="10515600" cy="6365082"/>
          </a:xfrm>
        </p:spPr>
        <p:txBody>
          <a:bodyPr>
            <a:normAutofit fontScale="47500" lnSpcReduction="20000"/>
          </a:bodyPr>
          <a:lstStyle/>
          <a:p>
            <a:pPr marL="0" indent="0" algn="l">
              <a:buNone/>
            </a:pPr>
            <a:r>
              <a:rPr lang="de-DE" sz="6500" i="1" dirty="0"/>
              <a:t>Wann ist eine rechtliche Betreuung </a:t>
            </a:r>
            <a:r>
              <a:rPr lang="de-DE" sz="6500" b="1" i="1" dirty="0"/>
              <a:t>erforderlich</a:t>
            </a:r>
            <a:r>
              <a:rPr lang="de-DE" sz="6500" i="1" dirty="0"/>
              <a:t>?</a:t>
            </a:r>
            <a:br>
              <a:rPr lang="de-DE" i="1" dirty="0"/>
            </a:br>
            <a:br>
              <a:rPr lang="de-DE" i="1" dirty="0"/>
            </a:br>
            <a:endParaRPr lang="de-DE" i="1" dirty="0"/>
          </a:p>
          <a:p>
            <a:r>
              <a:rPr lang="de-DE" sz="4400" b="0" i="0" dirty="0">
                <a:effectLst/>
              </a:rPr>
              <a:t>alleine die Feststellung einer Krankheiten oder Behinderung führt nicht automatisch zur Einrichtung einer Betreuung. </a:t>
            </a:r>
            <a:br>
              <a:rPr lang="de-DE" sz="4400" b="0" i="0" dirty="0">
                <a:effectLst/>
              </a:rPr>
            </a:br>
            <a:r>
              <a:rPr lang="de-DE" sz="4400" b="0" i="0" dirty="0">
                <a:effectLst/>
              </a:rPr>
              <a:t>Der Betroffene muss aus diesem Grund nicht in der Lage sein, regelungsbedürftige Angelegenheiten ganz oder teilweise selbst zu besorgen.</a:t>
            </a:r>
          </a:p>
          <a:p>
            <a:pPr algn="l"/>
            <a:r>
              <a:rPr lang="de-DE" sz="4400" b="0" i="0" dirty="0">
                <a:effectLst/>
              </a:rPr>
              <a:t>Zu den regelungsbedürftigen Angelegenheiten können rechtliche Angelegenheiten zählen, wie z.B. Anträge stellen, aber auch die Versorgung des Haushaltes, die Pflege, Wohnungssuche, Begleitung zum Arzt, Besuch von Freizeitveranstaltungen etc.</a:t>
            </a:r>
          </a:p>
          <a:p>
            <a:pPr algn="l"/>
            <a:r>
              <a:rPr lang="de-DE" sz="4400" b="0" i="0" dirty="0">
                <a:effectLst/>
              </a:rPr>
              <a:t>Nach § 1814 IV BGB kann ggf. der Wille des Volljährigen eingeschränkt sein. Er kann seinen Willen durch Antrag nicht kundtun.</a:t>
            </a:r>
            <a:br>
              <a:rPr lang="de-DE" sz="4400" b="0" i="0" dirty="0">
                <a:effectLst/>
              </a:rPr>
            </a:br>
            <a:r>
              <a:rPr lang="de-DE" sz="4400" b="0" i="0" dirty="0">
                <a:effectLst/>
              </a:rPr>
              <a:t>Diese Unfähigkeit zur freien Willensbestimmung muss konkret festgestellt werden. </a:t>
            </a:r>
            <a:br>
              <a:rPr lang="de-DE" sz="4400" b="0" i="0" dirty="0">
                <a:effectLst/>
              </a:rPr>
            </a:br>
            <a:br>
              <a:rPr lang="de-DE" sz="4400" b="0" i="0" dirty="0">
                <a:effectLst/>
              </a:rPr>
            </a:br>
            <a:r>
              <a:rPr lang="de-DE" sz="4400" b="1" i="0" dirty="0">
                <a:effectLst/>
              </a:rPr>
              <a:t>Zur Erforderlichkeit holt das Betreuungsgericht ein Gutachten eines Psychologen ein und muss den Betroffenen selbst anhören. </a:t>
            </a:r>
            <a:br>
              <a:rPr lang="de-DE" sz="4400" b="1" i="0" dirty="0">
                <a:effectLst/>
              </a:rPr>
            </a:br>
            <a:r>
              <a:rPr lang="de-DE" sz="4400" b="1" i="0" dirty="0">
                <a:effectLst/>
              </a:rPr>
              <a:t>Die Erforderlichkeit einer Betreuung wird mit Hilfe des Gutachtens und der persönlichen Anhörung des Betroffenen geprüft.</a:t>
            </a:r>
          </a:p>
          <a:p>
            <a:pPr marL="0" indent="0">
              <a:buNone/>
            </a:pPr>
            <a:br>
              <a:rPr lang="de-DE" sz="4400" i="1" dirty="0"/>
            </a:br>
            <a:r>
              <a:rPr lang="de-DE" sz="4400" dirty="0">
                <a:solidFill>
                  <a:schemeClr val="accent6">
                    <a:lumMod val="75000"/>
                  </a:schemeClr>
                </a:solidFill>
              </a:rPr>
              <a:t>Wenn es sich um rein tatsächliche Angelegenheiten handelt, wie z.B. Haushaltsführung,  können ggf. praktische Hilfen organisiert werden – hier ist keine Betreuerbestellung/-anordnung notwendig.</a:t>
            </a:r>
          </a:p>
        </p:txBody>
      </p:sp>
    </p:spTree>
    <p:extLst>
      <p:ext uri="{BB962C8B-B14F-4D97-AF65-F5344CB8AC3E}">
        <p14:creationId xmlns:p14="http://schemas.microsoft.com/office/powerpoint/2010/main" val="401988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BB2B3F-3625-4C68-B734-A940FD2B8214}"/>
              </a:ext>
            </a:extLst>
          </p:cNvPr>
          <p:cNvSpPr>
            <a:spLocks noGrp="1"/>
          </p:cNvSpPr>
          <p:nvPr>
            <p:ph idx="1"/>
          </p:nvPr>
        </p:nvSpPr>
        <p:spPr>
          <a:xfrm>
            <a:off x="838200" y="477078"/>
            <a:ext cx="10515600" cy="6268279"/>
          </a:xfrm>
        </p:spPr>
        <p:txBody>
          <a:bodyPr>
            <a:normAutofit fontScale="92500" lnSpcReduction="10000"/>
          </a:bodyPr>
          <a:lstStyle/>
          <a:p>
            <a:pPr marL="0" indent="0">
              <a:buNone/>
            </a:pPr>
            <a:r>
              <a:rPr lang="de-DE" u="sng" dirty="0"/>
              <a:t>Die Erforderlichkeit ist für jeden Aufgabenkreis zu prüfen.</a:t>
            </a:r>
          </a:p>
          <a:p>
            <a:pPr marL="0" indent="0">
              <a:buNone/>
            </a:pPr>
            <a:br>
              <a:rPr lang="de-DE" dirty="0"/>
            </a:br>
            <a:r>
              <a:rPr lang="de-DE" dirty="0"/>
              <a:t>Die Aufgabenkreise können beispielsweise die </a:t>
            </a:r>
            <a:r>
              <a:rPr lang="de-DE" dirty="0">
                <a:solidFill>
                  <a:schemeClr val="accent1">
                    <a:lumMod val="75000"/>
                  </a:schemeClr>
                </a:solidFill>
              </a:rPr>
              <a:t>Vermögens- und Gesundheitssorge</a:t>
            </a:r>
            <a:r>
              <a:rPr lang="de-DE" dirty="0"/>
              <a:t>, </a:t>
            </a:r>
            <a:r>
              <a:rPr lang="de-DE" dirty="0">
                <a:solidFill>
                  <a:schemeClr val="accent6">
                    <a:lumMod val="75000"/>
                  </a:schemeClr>
                </a:solidFill>
              </a:rPr>
              <a:t>die Wohnungsangelegenheiten</a:t>
            </a:r>
            <a:r>
              <a:rPr lang="de-DE" dirty="0"/>
              <a:t> oder die </a:t>
            </a:r>
            <a:r>
              <a:rPr lang="de-DE" dirty="0">
                <a:solidFill>
                  <a:srgbClr val="FFC000"/>
                </a:solidFill>
              </a:rPr>
              <a:t>Aufenthaltsbestimmung</a:t>
            </a:r>
            <a:r>
              <a:rPr lang="de-DE" dirty="0"/>
              <a:t> sein. Auch einzelne Aufgaben (z.B. </a:t>
            </a:r>
            <a:r>
              <a:rPr lang="de-DE" dirty="0">
                <a:solidFill>
                  <a:schemeClr val="accent2">
                    <a:lumMod val="75000"/>
                  </a:schemeClr>
                </a:solidFill>
              </a:rPr>
              <a:t>Durchsetzung des Rentenanspruchs) </a:t>
            </a:r>
            <a:r>
              <a:rPr lang="de-DE" dirty="0"/>
              <a:t>können durch das Betreuungsgericht beschrieben werden.</a:t>
            </a:r>
          </a:p>
          <a:p>
            <a:pPr marL="0" indent="0">
              <a:buNone/>
            </a:pPr>
            <a:br>
              <a:rPr lang="de-DE" dirty="0"/>
            </a:br>
            <a:r>
              <a:rPr lang="de-DE" dirty="0">
                <a:solidFill>
                  <a:srgbClr val="C00000"/>
                </a:solidFill>
              </a:rPr>
              <a:t>Die Befugnis zur Entgegennahme, Öffnen und Anhalten der Post ist dagegen </a:t>
            </a:r>
            <a:r>
              <a:rPr lang="de-DE" u="sng" dirty="0">
                <a:solidFill>
                  <a:srgbClr val="C00000"/>
                </a:solidFill>
              </a:rPr>
              <a:t>kein </a:t>
            </a:r>
            <a:r>
              <a:rPr lang="de-DE" dirty="0">
                <a:solidFill>
                  <a:srgbClr val="C00000"/>
                </a:solidFill>
              </a:rPr>
              <a:t>Aufgabenkreis. </a:t>
            </a:r>
            <a:br>
              <a:rPr lang="de-DE" dirty="0"/>
            </a:br>
            <a:r>
              <a:rPr lang="de-DE" dirty="0"/>
              <a:t>§ 1815 Abs. 2 Nr. 6 BGB sagt, dass die Entgegennahme, das Öffnen und Anhalten der Post </a:t>
            </a:r>
            <a:r>
              <a:rPr lang="de-DE" u="sng" dirty="0"/>
              <a:t>nur dann von dem jeweiligen Aufgabenkreis abgedeckt ist, soweit das Betreuungsgericht dies ausdrücklich angeordnet hat</a:t>
            </a:r>
            <a:r>
              <a:rPr lang="de-DE" dirty="0"/>
              <a:t>. Dies hat die Begründung in Art. 10 GG, wonach das Postgeheimnis nur durch ausdrückliche richterliche Anordnung eingeschränkt werden darf.</a:t>
            </a:r>
          </a:p>
          <a:p>
            <a:pPr marL="0" indent="0">
              <a:buNone/>
            </a:pPr>
            <a:br>
              <a:rPr lang="de-DE" dirty="0"/>
            </a:br>
            <a:r>
              <a:rPr lang="de-DE" dirty="0"/>
              <a:t>Die Betreuung muss für jeden einzelnen  Aufgabenkreis erforderlich sein. Das heißt, dass es für jeden einzelnen Aufgabenkreis einen </a:t>
            </a:r>
            <a:r>
              <a:rPr lang="de-DE" u="sng" dirty="0"/>
              <a:t>konkreten</a:t>
            </a:r>
            <a:r>
              <a:rPr lang="de-DE" dirty="0"/>
              <a:t> und objektiven Betreuungsbedarf geben muss.</a:t>
            </a:r>
            <a:br>
              <a:rPr lang="de-DE" dirty="0"/>
            </a:br>
            <a:r>
              <a:rPr lang="de-DE" i="1" dirty="0"/>
              <a:t>(= kein Betreuer für den Aufgabenkreis Grundstücksangelegenheiten nur weil die Möglichkeit besteht, dass das Grundstück irgendwann verkauft werden könnte; vielmehr muss der Betreuungsbedarf konkret vorliegen)</a:t>
            </a:r>
          </a:p>
        </p:txBody>
      </p:sp>
    </p:spTree>
    <p:extLst>
      <p:ext uri="{BB962C8B-B14F-4D97-AF65-F5344CB8AC3E}">
        <p14:creationId xmlns:p14="http://schemas.microsoft.com/office/powerpoint/2010/main" val="42659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0B846-F12F-416A-A5BA-1C271E98B035}"/>
              </a:ext>
            </a:extLst>
          </p:cNvPr>
          <p:cNvSpPr>
            <a:spLocks noGrp="1"/>
          </p:cNvSpPr>
          <p:nvPr>
            <p:ph type="title"/>
          </p:nvPr>
        </p:nvSpPr>
        <p:spPr/>
        <p:txBody>
          <a:bodyPr/>
          <a:lstStyle/>
          <a:p>
            <a:r>
              <a:rPr lang="de-DE" dirty="0">
                <a:solidFill>
                  <a:srgbClr val="FF0000"/>
                </a:solidFill>
              </a:rPr>
              <a:t>A</a:t>
            </a:r>
            <a:r>
              <a:rPr lang="de-DE" dirty="0"/>
              <a:t>ntrag / Anregung / - von Amts wegen</a:t>
            </a:r>
          </a:p>
        </p:txBody>
      </p:sp>
      <p:sp>
        <p:nvSpPr>
          <p:cNvPr id="3" name="Inhaltsplatzhalter 2">
            <a:extLst>
              <a:ext uri="{FF2B5EF4-FFF2-40B4-BE49-F238E27FC236}">
                <a16:creationId xmlns:a16="http://schemas.microsoft.com/office/drawing/2014/main" id="{2C83669D-D388-4A10-BEC6-B7B6AADDAF2F}"/>
              </a:ext>
            </a:extLst>
          </p:cNvPr>
          <p:cNvSpPr>
            <a:spLocks noGrp="1"/>
          </p:cNvSpPr>
          <p:nvPr>
            <p:ph idx="1"/>
          </p:nvPr>
        </p:nvSpPr>
        <p:spPr>
          <a:xfrm>
            <a:off x="838200" y="1431235"/>
            <a:ext cx="10515600" cy="5181600"/>
          </a:xfrm>
        </p:spPr>
        <p:txBody>
          <a:bodyPr>
            <a:normAutofit fontScale="77500" lnSpcReduction="20000"/>
          </a:bodyPr>
          <a:lstStyle/>
          <a:p>
            <a:r>
              <a:rPr lang="de-DE" sz="2600" dirty="0"/>
              <a:t>Ein schriftlicher Antrag / eine Anregung – kann von Jedem gestellt werden:</a:t>
            </a:r>
          </a:p>
          <a:p>
            <a:pPr marL="0" indent="0">
              <a:buNone/>
            </a:pPr>
            <a:r>
              <a:rPr lang="de-DE" sz="2600" dirty="0"/>
              <a:t>- vom Betroffenen selbst (</a:t>
            </a:r>
            <a:r>
              <a:rPr lang="de-DE" sz="2600" dirty="0">
                <a:solidFill>
                  <a:srgbClr val="C00000"/>
                </a:solidFill>
              </a:rPr>
              <a:t>er ist ausschließlich antragsberechtigt</a:t>
            </a:r>
            <a:r>
              <a:rPr lang="de-DE" sz="2600" dirty="0"/>
              <a:t>)</a:t>
            </a:r>
            <a:br>
              <a:rPr lang="de-DE" sz="2600" dirty="0"/>
            </a:br>
            <a:r>
              <a:rPr lang="de-DE" sz="2600" dirty="0"/>
              <a:t>- vom Ehegatten des Betroffen</a:t>
            </a:r>
            <a:br>
              <a:rPr lang="de-DE" sz="2600" dirty="0"/>
            </a:br>
            <a:r>
              <a:rPr lang="de-DE" sz="2600" dirty="0"/>
              <a:t>- von Verwandten</a:t>
            </a:r>
            <a:br>
              <a:rPr lang="de-DE" sz="2600" dirty="0"/>
            </a:br>
            <a:r>
              <a:rPr lang="de-DE" sz="2600" dirty="0"/>
              <a:t>- von Freunden, Bekannten, Nachbarn</a:t>
            </a:r>
            <a:br>
              <a:rPr lang="de-DE" sz="2600" dirty="0"/>
            </a:br>
            <a:r>
              <a:rPr lang="de-DE" sz="2600" dirty="0"/>
              <a:t>- dem Krankenhaus oder Pflegeheim</a:t>
            </a:r>
          </a:p>
          <a:p>
            <a:pPr marL="0" indent="0">
              <a:buNone/>
            </a:pPr>
            <a:endParaRPr lang="de-DE" sz="2600" dirty="0"/>
          </a:p>
          <a:p>
            <a:r>
              <a:rPr lang="de-DE" sz="2600" dirty="0"/>
              <a:t>Die Anregung bedarf keiner bestimmten Form und kann sogar mündlich erfolgen.</a:t>
            </a:r>
            <a:br>
              <a:rPr lang="de-DE" sz="2600" dirty="0"/>
            </a:br>
            <a:r>
              <a:rPr lang="de-DE" sz="2600" dirty="0"/>
              <a:t>Die Anregung veranlasst das Gericht dazu, sein amtswegiges Verfahren aufzunehmen. Grundsätzlich ist das Betreuungsverfahren als Verfahren des </a:t>
            </a:r>
            <a:r>
              <a:rPr lang="de-DE" sz="2600" dirty="0" err="1"/>
              <a:t>FamFG</a:t>
            </a:r>
            <a:r>
              <a:rPr lang="de-DE" sz="2600" dirty="0"/>
              <a:t> , ein Verfahren das von Amts wegen betrieben wird. Das heiß, dass das Gericht von selbst tätig wird und alle erforderlichen Tatsachen eigenständig ermittelt. </a:t>
            </a:r>
          </a:p>
          <a:p>
            <a:pPr marL="0" indent="0">
              <a:buNone/>
            </a:pPr>
            <a:br>
              <a:rPr lang="de-DE" sz="2600" dirty="0"/>
            </a:br>
            <a:r>
              <a:rPr lang="de-DE" sz="2600" dirty="0"/>
              <a:t>Die Betreuung anregende Person ist danach also nicht zwingend auch Beteiligter im eigentlichen Verfahren.</a:t>
            </a:r>
          </a:p>
          <a:p>
            <a:pPr marL="0" indent="0">
              <a:buNone/>
            </a:pPr>
            <a:br>
              <a:rPr lang="de-DE" sz="2600" dirty="0"/>
            </a:br>
            <a:br>
              <a:rPr lang="de-DE" sz="2600" dirty="0"/>
            </a:br>
            <a:r>
              <a:rPr lang="de-DE" sz="2600" dirty="0"/>
              <a:t>- ggf. von Amts wegen </a:t>
            </a:r>
            <a:r>
              <a:rPr lang="de-DE" sz="2000" i="1" dirty="0"/>
              <a:t>(</a:t>
            </a:r>
            <a:r>
              <a:rPr lang="de-DE" sz="2000" b="0" i="1" dirty="0">
                <a:solidFill>
                  <a:srgbClr val="202122"/>
                </a:solidFill>
                <a:effectLst/>
              </a:rPr>
              <a:t>bedeutet z.B. dass ein </a:t>
            </a:r>
            <a:r>
              <a:rPr lang="de-DE" sz="2000" b="0" i="1" u="none" strike="noStrike" dirty="0">
                <a:effectLst/>
              </a:rPr>
              <a:t>Gericht</a:t>
            </a:r>
            <a:r>
              <a:rPr lang="de-DE" sz="2000" b="0" i="1" dirty="0">
                <a:solidFill>
                  <a:srgbClr val="202122"/>
                </a:solidFill>
                <a:effectLst/>
              </a:rPr>
              <a:t> eine bestimmte </a:t>
            </a:r>
            <a:r>
              <a:rPr lang="de-DE" sz="2000" b="0" i="1" u="none" strike="noStrike" dirty="0">
                <a:effectLst/>
              </a:rPr>
              <a:t>Verwaltungshandlung </a:t>
            </a:r>
            <a:r>
              <a:rPr lang="de-DE" sz="2000" b="0" i="1" dirty="0">
                <a:solidFill>
                  <a:srgbClr val="202122"/>
                </a:solidFill>
                <a:effectLst/>
              </a:rPr>
              <a:t>oder Verfahrenshandlung ohne </a:t>
            </a:r>
            <a:r>
              <a:rPr lang="de-DE" sz="2000" b="0" i="1" u="none" strike="noStrike" dirty="0">
                <a:effectLst/>
              </a:rPr>
              <a:t>Antrag</a:t>
            </a:r>
            <a:r>
              <a:rPr lang="de-DE" sz="2000" b="0" i="1" dirty="0">
                <a:solidFill>
                  <a:srgbClr val="202122"/>
                </a:solidFill>
                <a:effectLst/>
              </a:rPr>
              <a:t> oder sonstige </a:t>
            </a:r>
            <a:r>
              <a:rPr lang="de-DE" sz="2000" b="0" i="1" u="none" strike="noStrike" dirty="0">
                <a:effectLst/>
              </a:rPr>
              <a:t>verfahrenseinleitende</a:t>
            </a:r>
            <a:r>
              <a:rPr lang="de-DE" sz="2000" b="0" i="1" dirty="0">
                <a:solidFill>
                  <a:srgbClr val="202122"/>
                </a:solidFill>
                <a:effectLst/>
              </a:rPr>
              <a:t> Maßnahmen von sich aus im </a:t>
            </a:r>
            <a:r>
              <a:rPr lang="de-DE" sz="2000" b="0" i="1" u="none" strike="noStrike" dirty="0">
                <a:effectLst/>
              </a:rPr>
              <a:t>Amtsbetrieb</a:t>
            </a:r>
            <a:r>
              <a:rPr lang="de-DE" sz="2000" b="0" i="1" u="none" strike="noStrike" dirty="0">
                <a:solidFill>
                  <a:srgbClr val="0B0080"/>
                </a:solidFill>
                <a:effectLst/>
              </a:rPr>
              <a:t> </a:t>
            </a:r>
            <a:r>
              <a:rPr lang="de-DE" sz="2000" b="0" i="1" dirty="0">
                <a:solidFill>
                  <a:srgbClr val="202122"/>
                </a:solidFill>
                <a:effectLst/>
              </a:rPr>
              <a:t>vornimmt)</a:t>
            </a:r>
            <a:br>
              <a:rPr lang="de-DE" sz="2000" b="0" i="1" dirty="0">
                <a:solidFill>
                  <a:srgbClr val="202122"/>
                </a:solidFill>
                <a:effectLst/>
              </a:rPr>
            </a:br>
            <a:endParaRPr lang="de-DE" sz="2000" b="0" i="1" dirty="0">
              <a:solidFill>
                <a:srgbClr val="202122"/>
              </a:solidFill>
              <a:effectLst/>
            </a:endParaRPr>
          </a:p>
          <a:p>
            <a:endParaRPr lang="de-DE" i="1" dirty="0"/>
          </a:p>
        </p:txBody>
      </p:sp>
    </p:spTree>
    <p:extLst>
      <p:ext uri="{BB962C8B-B14F-4D97-AF65-F5344CB8AC3E}">
        <p14:creationId xmlns:p14="http://schemas.microsoft.com/office/powerpoint/2010/main" val="5211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C389FC7-E0FD-4F36-8DAA-82B5CDFDB719}"/>
              </a:ext>
            </a:extLst>
          </p:cNvPr>
          <p:cNvSpPr>
            <a:spLocks noGrp="1"/>
          </p:cNvSpPr>
          <p:nvPr>
            <p:ph type="title"/>
          </p:nvPr>
        </p:nvSpPr>
        <p:spPr/>
        <p:txBody>
          <a:bodyPr/>
          <a:lstStyle/>
          <a:p>
            <a:r>
              <a:rPr lang="de-DE" dirty="0"/>
              <a:t>Aufgabenkreise des Betreuers</a:t>
            </a:r>
          </a:p>
        </p:txBody>
      </p:sp>
      <p:sp>
        <p:nvSpPr>
          <p:cNvPr id="3" name="Inhaltsplatzhalter 2">
            <a:extLst>
              <a:ext uri="{FF2B5EF4-FFF2-40B4-BE49-F238E27FC236}">
                <a16:creationId xmlns:a16="http://schemas.microsoft.com/office/drawing/2014/main" id="{5ADF9BCE-2BC6-4F3C-BBE5-CE398D340537}"/>
              </a:ext>
            </a:extLst>
          </p:cNvPr>
          <p:cNvSpPr>
            <a:spLocks noGrp="1"/>
          </p:cNvSpPr>
          <p:nvPr>
            <p:ph idx="1"/>
          </p:nvPr>
        </p:nvSpPr>
        <p:spPr>
          <a:xfrm>
            <a:off x="838200" y="1352282"/>
            <a:ext cx="10515600" cy="4824681"/>
          </a:xfrm>
        </p:spPr>
        <p:txBody>
          <a:bodyPr>
            <a:normAutofit fontScale="92500" lnSpcReduction="20000"/>
          </a:bodyPr>
          <a:lstStyle/>
          <a:p>
            <a:pPr marL="0" indent="0">
              <a:buNone/>
            </a:pPr>
            <a:endParaRPr lang="de-DE" dirty="0"/>
          </a:p>
          <a:p>
            <a:pPr marL="0" indent="0">
              <a:buNone/>
            </a:pPr>
            <a:r>
              <a:rPr lang="de-DE" dirty="0">
                <a:solidFill>
                  <a:schemeClr val="accent6"/>
                </a:solidFill>
              </a:rPr>
              <a:t>Gemäß § 1823 BGB wird der Betreuer nur für die Bereiche bestellt, die für den Betroffenen </a:t>
            </a:r>
            <a:r>
              <a:rPr lang="de-DE" dirty="0">
                <a:solidFill>
                  <a:schemeClr val="accent6">
                    <a:lumMod val="75000"/>
                  </a:schemeClr>
                </a:solidFill>
              </a:rPr>
              <a:t>erforderlich</a:t>
            </a:r>
            <a:r>
              <a:rPr lang="de-DE" dirty="0">
                <a:solidFill>
                  <a:schemeClr val="accent6"/>
                </a:solidFill>
              </a:rPr>
              <a:t> sind. In seinem Aufgabenkreis kann der Betreuer den Betreuten gerichtlich und außergerichtlich vertreten.</a:t>
            </a:r>
          </a:p>
          <a:p>
            <a:pPr marL="0" indent="0">
              <a:buNone/>
            </a:pPr>
            <a:br>
              <a:rPr lang="de-DE" dirty="0">
                <a:solidFill>
                  <a:schemeClr val="accent6"/>
                </a:solidFill>
              </a:rPr>
            </a:br>
            <a:r>
              <a:rPr lang="de-DE" dirty="0"/>
              <a:t>Aufgabenkreise können lauten: 	</a:t>
            </a:r>
          </a:p>
          <a:p>
            <a:pPr marL="0" indent="0">
              <a:buNone/>
            </a:pPr>
            <a:r>
              <a:rPr lang="de-DE" dirty="0"/>
              <a:t>					- Gesundheitssorge,</a:t>
            </a:r>
            <a:br>
              <a:rPr lang="de-DE" dirty="0"/>
            </a:br>
            <a:r>
              <a:rPr lang="de-DE" dirty="0"/>
              <a:t>					- Vertretung vor Behörden und Gerichten,</a:t>
            </a:r>
            <a:br>
              <a:rPr lang="de-DE" dirty="0"/>
            </a:br>
            <a:r>
              <a:rPr lang="de-DE" dirty="0"/>
              <a:t> 					- Aufenthaltsbestimmung,</a:t>
            </a:r>
            <a:br>
              <a:rPr lang="de-DE" dirty="0"/>
            </a:br>
            <a:r>
              <a:rPr lang="de-DE" dirty="0"/>
              <a:t>					- Vermögenssorge,</a:t>
            </a:r>
            <a:br>
              <a:rPr lang="de-DE" dirty="0"/>
            </a:br>
            <a:r>
              <a:rPr lang="de-DE" dirty="0"/>
              <a:t>					- Wohnungsangelegenheit,</a:t>
            </a:r>
            <a:br>
              <a:rPr lang="de-DE" dirty="0"/>
            </a:br>
            <a:r>
              <a:rPr lang="de-DE" dirty="0"/>
              <a:t>					- Wohnangelegenheiten,</a:t>
            </a:r>
            <a:br>
              <a:rPr lang="de-DE" dirty="0"/>
            </a:br>
            <a:r>
              <a:rPr lang="de-DE" dirty="0"/>
              <a:t>					- Postangelegenheiten … u.v.m.</a:t>
            </a:r>
            <a:br>
              <a:rPr lang="de-DE" dirty="0"/>
            </a:br>
            <a:endParaRPr lang="de-DE" dirty="0"/>
          </a:p>
          <a:p>
            <a:pPr marL="0" indent="0">
              <a:buNone/>
            </a:pPr>
            <a:r>
              <a:rPr lang="de-DE" dirty="0"/>
              <a:t>Geschäftsfähige Betroffene können trotzdem ihre </a:t>
            </a:r>
            <a:r>
              <a:rPr lang="de-DE" i="1" dirty="0"/>
              <a:t>höchstpersönlichen</a:t>
            </a:r>
            <a:r>
              <a:rPr lang="de-DE" dirty="0"/>
              <a:t> Angelegenheiten wahrnehmen wie z.B.: elterl. Sorge, Eheschließung, Testamentserrichtung, Religionsfreiheit, Wahlrecht, Patientenverfügung</a:t>
            </a:r>
          </a:p>
          <a:p>
            <a:pPr marL="0" indent="0">
              <a:buNone/>
            </a:pPr>
            <a:endParaRPr lang="de-DE" dirty="0"/>
          </a:p>
        </p:txBody>
      </p:sp>
      <p:sp>
        <p:nvSpPr>
          <p:cNvPr id="5" name="Inhaltsplatzhalter 2">
            <a:extLst>
              <a:ext uri="{FF2B5EF4-FFF2-40B4-BE49-F238E27FC236}">
                <a16:creationId xmlns:a16="http://schemas.microsoft.com/office/drawing/2014/main" id="{79969611-CD95-4FE9-B471-AD46CF6D3023}"/>
              </a:ext>
            </a:extLst>
          </p:cNvPr>
          <p:cNvSpPr txBox="1">
            <a:spLocks/>
          </p:cNvSpPr>
          <p:nvPr/>
        </p:nvSpPr>
        <p:spPr>
          <a:xfrm>
            <a:off x="990600" y="551645"/>
            <a:ext cx="10515600" cy="5777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p>
          <a:p>
            <a:pPr marL="0" indent="0">
              <a:buFont typeface="Arial" panose="020B0604020202020204" pitchFamily="34" charset="0"/>
              <a:buNone/>
            </a:pPr>
            <a:endParaRPr lang="de-DE"/>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424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CAAB0-81E2-4C68-8EC0-91443DE17EF1}"/>
              </a:ext>
            </a:extLst>
          </p:cNvPr>
          <p:cNvSpPr>
            <a:spLocks noGrp="1"/>
          </p:cNvSpPr>
          <p:nvPr>
            <p:ph type="title"/>
          </p:nvPr>
        </p:nvSpPr>
        <p:spPr>
          <a:xfrm>
            <a:off x="838200" y="681037"/>
            <a:ext cx="10515600" cy="645487"/>
          </a:xfrm>
        </p:spPr>
        <p:txBody>
          <a:bodyPr>
            <a:normAutofit fontScale="90000"/>
          </a:bodyPr>
          <a:lstStyle/>
          <a:p>
            <a:br>
              <a:rPr lang="de-DE" dirty="0"/>
            </a:br>
            <a:r>
              <a:rPr lang="de-DE" dirty="0"/>
              <a:t>Grundsatz der Subsidiarität in der Betreuung § 1814 (3) BGB</a:t>
            </a:r>
            <a:br>
              <a:rPr lang="de-DE" dirty="0"/>
            </a:br>
            <a:endParaRPr lang="de-DE" dirty="0"/>
          </a:p>
        </p:txBody>
      </p:sp>
      <p:sp>
        <p:nvSpPr>
          <p:cNvPr id="3" name="Inhaltsplatzhalter 2">
            <a:extLst>
              <a:ext uri="{FF2B5EF4-FFF2-40B4-BE49-F238E27FC236}">
                <a16:creationId xmlns:a16="http://schemas.microsoft.com/office/drawing/2014/main" id="{9653076C-8DAC-4C8E-93AC-BC06D9298F85}"/>
              </a:ext>
            </a:extLst>
          </p:cNvPr>
          <p:cNvSpPr>
            <a:spLocks noGrp="1"/>
          </p:cNvSpPr>
          <p:nvPr>
            <p:ph idx="1"/>
          </p:nvPr>
        </p:nvSpPr>
        <p:spPr>
          <a:xfrm>
            <a:off x="838200" y="1506828"/>
            <a:ext cx="10515600" cy="4670135"/>
          </a:xfrm>
        </p:spPr>
        <p:txBody>
          <a:bodyPr>
            <a:normAutofit lnSpcReduction="10000"/>
          </a:bodyPr>
          <a:lstStyle/>
          <a:p>
            <a:pPr marL="0" indent="0">
              <a:buNone/>
            </a:pPr>
            <a:r>
              <a:rPr lang="de-DE" sz="1900" b="0" i="1" dirty="0">
                <a:solidFill>
                  <a:srgbClr val="000000"/>
                </a:solidFill>
                <a:effectLst/>
              </a:rPr>
              <a:t>Das aus dem Lateinischen kommende Wort "Subsidiarität" bedeutet sinngemäß "zurücktreten" oder "nachrangig sein". Im </a:t>
            </a:r>
            <a:r>
              <a:rPr lang="de-DE" sz="1900" i="1" u="none" strike="noStrike" dirty="0">
                <a:effectLst/>
              </a:rPr>
              <a:t>politischen</a:t>
            </a:r>
            <a:r>
              <a:rPr lang="de-DE" sz="1900" b="1" i="1" u="none" strike="noStrike" dirty="0">
                <a:solidFill>
                  <a:srgbClr val="DE2E02"/>
                </a:solidFill>
                <a:effectLst/>
              </a:rPr>
              <a:t> </a:t>
            </a:r>
            <a:r>
              <a:rPr lang="de-DE" sz="1900" b="0" i="1" dirty="0">
                <a:solidFill>
                  <a:srgbClr val="000000"/>
                </a:solidFill>
                <a:effectLst/>
              </a:rPr>
              <a:t>System unseres Landes bedeutet Subsidiarität, dass der </a:t>
            </a:r>
            <a:r>
              <a:rPr lang="de-DE" sz="1900" i="1" u="none" strike="noStrike" dirty="0">
                <a:effectLst/>
              </a:rPr>
              <a:t>Staat</a:t>
            </a:r>
            <a:r>
              <a:rPr lang="de-DE" sz="1900" i="1" dirty="0">
                <a:effectLst/>
              </a:rPr>
              <a:t> </a:t>
            </a:r>
            <a:r>
              <a:rPr lang="de-DE" sz="1900" b="0" i="1" dirty="0">
                <a:solidFill>
                  <a:srgbClr val="000000"/>
                </a:solidFill>
                <a:effectLst/>
              </a:rPr>
              <a:t>dann von einer Aufgabe zurück tritt, wenn diese Aufgabe auch von einer „untergeordneten“ Organisation erfüllt werden kann.</a:t>
            </a:r>
            <a:endParaRPr lang="de-DE" sz="1900" i="1" dirty="0">
              <a:solidFill>
                <a:srgbClr val="000000"/>
              </a:solidFill>
            </a:endParaRPr>
          </a:p>
          <a:p>
            <a:pPr marL="0" indent="0">
              <a:buNone/>
            </a:pPr>
            <a:br>
              <a:rPr lang="de-DE" b="0" dirty="0">
                <a:solidFill>
                  <a:srgbClr val="000000"/>
                </a:solidFill>
                <a:effectLst/>
              </a:rPr>
            </a:br>
            <a:r>
              <a:rPr lang="de-DE" b="0" dirty="0">
                <a:solidFill>
                  <a:srgbClr val="000000"/>
                </a:solidFill>
                <a:effectLst/>
              </a:rPr>
              <a:t>Eine Betreuung ist nur gerechtfertigt, wenn andere Hilfen nicht zur Verfügung stehen oder versagen.</a:t>
            </a:r>
            <a:br>
              <a:rPr lang="de-DE" b="0" dirty="0">
                <a:solidFill>
                  <a:srgbClr val="000000"/>
                </a:solidFill>
                <a:effectLst/>
              </a:rPr>
            </a:br>
            <a:r>
              <a:rPr lang="de-DE" b="0" dirty="0">
                <a:solidFill>
                  <a:srgbClr val="000000"/>
                </a:solidFill>
                <a:effectLst/>
              </a:rPr>
              <a:t>Das Betreuungsrecht enthält deshalb die Prinzipien der </a:t>
            </a:r>
            <a:r>
              <a:rPr lang="de-DE" b="1" dirty="0">
                <a:solidFill>
                  <a:srgbClr val="000000"/>
                </a:solidFill>
                <a:effectLst/>
              </a:rPr>
              <a:t>Subsidiarität</a:t>
            </a:r>
            <a:br>
              <a:rPr lang="de-DE" b="1" dirty="0">
                <a:solidFill>
                  <a:srgbClr val="000000"/>
                </a:solidFill>
                <a:effectLst/>
              </a:rPr>
            </a:br>
            <a:endParaRPr lang="de-DE" b="1" dirty="0">
              <a:solidFill>
                <a:srgbClr val="000000"/>
              </a:solidFill>
              <a:effectLst/>
            </a:endParaRPr>
          </a:p>
          <a:p>
            <a:pPr marL="0" indent="0">
              <a:buNone/>
            </a:pPr>
            <a:br>
              <a:rPr lang="de-DE" b="1" dirty="0">
                <a:solidFill>
                  <a:srgbClr val="000000"/>
                </a:solidFill>
                <a:effectLst/>
              </a:rPr>
            </a:br>
            <a:r>
              <a:rPr lang="de-DE" b="0" dirty="0">
                <a:solidFill>
                  <a:srgbClr val="000000"/>
                </a:solidFill>
                <a:effectLst/>
              </a:rPr>
              <a:t>Nach dem </a:t>
            </a:r>
            <a:r>
              <a:rPr lang="de-DE" b="1" dirty="0">
                <a:solidFill>
                  <a:srgbClr val="000000"/>
                </a:solidFill>
                <a:effectLst/>
              </a:rPr>
              <a:t>Prinzip der Subsidiarität</a:t>
            </a:r>
            <a:r>
              <a:rPr lang="de-DE" b="0" dirty="0">
                <a:solidFill>
                  <a:srgbClr val="000000"/>
                </a:solidFill>
                <a:effectLst/>
              </a:rPr>
              <a:t> darf ein Betreuer nicht bestellt werden, wenn die Betroffenen ihre Angelegenheiten mittels einer </a:t>
            </a:r>
            <a:r>
              <a:rPr lang="de-DE" b="1" dirty="0">
                <a:solidFill>
                  <a:schemeClr val="accent6"/>
                </a:solidFill>
                <a:effectLst/>
              </a:rPr>
              <a:t>Vorsorgevollmacht</a:t>
            </a:r>
            <a:r>
              <a:rPr lang="de-DE" b="0" dirty="0">
                <a:solidFill>
                  <a:srgbClr val="000000"/>
                </a:solidFill>
                <a:effectLst/>
              </a:rPr>
              <a:t> geregelt haben oder andere Hilfestellungen wie die eigene Familie, Nachbarn und Bekannte, das Heimpersonal oder allgemeine soziale Dienste vorhanden sind, die die rechtlichen Defizite ausgleichen können.</a:t>
            </a:r>
            <a:endParaRPr lang="de-DE" dirty="0"/>
          </a:p>
        </p:txBody>
      </p:sp>
    </p:spTree>
    <p:extLst>
      <p:ext uri="{BB962C8B-B14F-4D97-AF65-F5344CB8AC3E}">
        <p14:creationId xmlns:p14="http://schemas.microsoft.com/office/powerpoint/2010/main" val="26803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65266-F048-46C8-A2E3-DB042769C8F3}"/>
              </a:ext>
            </a:extLst>
          </p:cNvPr>
          <p:cNvSpPr>
            <a:spLocks noGrp="1"/>
          </p:cNvSpPr>
          <p:nvPr>
            <p:ph type="title"/>
          </p:nvPr>
        </p:nvSpPr>
        <p:spPr/>
        <p:txBody>
          <a:bodyPr/>
          <a:lstStyle/>
          <a:p>
            <a:r>
              <a:rPr lang="de-DE" dirty="0">
                <a:solidFill>
                  <a:srgbClr val="0070C0"/>
                </a:solidFill>
              </a:rPr>
              <a:t>Vorsorgevollmacht</a:t>
            </a:r>
            <a:r>
              <a:rPr lang="de-DE" dirty="0"/>
              <a:t> </a:t>
            </a:r>
          </a:p>
        </p:txBody>
      </p:sp>
      <p:sp>
        <p:nvSpPr>
          <p:cNvPr id="3" name="Inhaltsplatzhalter 2">
            <a:extLst>
              <a:ext uri="{FF2B5EF4-FFF2-40B4-BE49-F238E27FC236}">
                <a16:creationId xmlns:a16="http://schemas.microsoft.com/office/drawing/2014/main" id="{0822C6A4-EDD2-430F-ACF2-6A7DF33A9995}"/>
              </a:ext>
            </a:extLst>
          </p:cNvPr>
          <p:cNvSpPr>
            <a:spLocks noGrp="1"/>
          </p:cNvSpPr>
          <p:nvPr>
            <p:ph idx="1"/>
          </p:nvPr>
        </p:nvSpPr>
        <p:spPr/>
        <p:txBody>
          <a:bodyPr>
            <a:normAutofit fontScale="92500" lnSpcReduction="20000"/>
          </a:bodyPr>
          <a:lstStyle/>
          <a:p>
            <a:pPr marL="0" indent="0">
              <a:buNone/>
            </a:pPr>
            <a:r>
              <a:rPr lang="de-DE" dirty="0"/>
              <a:t>Mit einer Vorsorgevollmacht kann ein Bürger einer anderen Person für den Fall eigener körperlicher oder geistiger Behinderung weitreichende Vollmachten erteilen, für ihn rechtlich zu handeln bzw. Verfügungen zur Gesundheitsfürsorge und Aufenthaltsbestimmung zu treffen. </a:t>
            </a:r>
          </a:p>
          <a:p>
            <a:pPr marL="0" indent="0">
              <a:buNone/>
            </a:pPr>
            <a:br>
              <a:rPr lang="de-DE" dirty="0"/>
            </a:br>
            <a:r>
              <a:rPr lang="de-DE" dirty="0"/>
              <a:t>Mit der Vorsorgevollmacht können sehr weitgehende Eingriffsrechte auch in den Bereich der eigenen Persönlichkeitsrechte (Aufenthaltsbestimmung, persönliche Freiheit) an einen Dritten übertragen werden.</a:t>
            </a:r>
            <a:br>
              <a:rPr lang="de-DE" dirty="0"/>
            </a:br>
            <a:r>
              <a:rPr lang="de-DE" dirty="0"/>
              <a:t>Nach § 1814 III BGB ist die Vorsorgevollmacht nach dem Gesetz die vorrangige Form des Subsidiaritätsprinzip im Betreuungsrecht. </a:t>
            </a:r>
            <a:br>
              <a:rPr lang="de-DE" dirty="0"/>
            </a:br>
            <a:endParaRPr lang="de-DE" dirty="0"/>
          </a:p>
          <a:p>
            <a:pPr marL="0" indent="0">
              <a:buNone/>
            </a:pPr>
            <a:br>
              <a:rPr lang="de-DE" dirty="0"/>
            </a:br>
            <a:r>
              <a:rPr lang="de-DE" dirty="0"/>
              <a:t>Die Errichtung einer rechtlichen Betreuung soll dann nicht erfolgen, wenn die Angelegenheiten des Betroffenen durch einen Bevollmächtigten ebenso gut wie durch einen Betreuer besorgt werden können. </a:t>
            </a:r>
          </a:p>
        </p:txBody>
      </p:sp>
    </p:spTree>
    <p:extLst>
      <p:ext uri="{BB962C8B-B14F-4D97-AF65-F5344CB8AC3E}">
        <p14:creationId xmlns:p14="http://schemas.microsoft.com/office/powerpoint/2010/main" val="1704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67B9E7-6B13-4431-A68B-52F74C1BADF3}"/>
              </a:ext>
            </a:extLst>
          </p:cNvPr>
          <p:cNvSpPr>
            <a:spLocks noGrp="1"/>
          </p:cNvSpPr>
          <p:nvPr>
            <p:ph idx="1"/>
          </p:nvPr>
        </p:nvSpPr>
        <p:spPr>
          <a:xfrm>
            <a:off x="838200" y="463639"/>
            <a:ext cx="10515600" cy="5713324"/>
          </a:xfrm>
        </p:spPr>
        <p:txBody>
          <a:bodyPr>
            <a:normAutofit fontScale="92500" lnSpcReduction="20000"/>
          </a:bodyPr>
          <a:lstStyle/>
          <a:p>
            <a:pPr marL="0" indent="0">
              <a:buNone/>
            </a:pPr>
            <a:r>
              <a:rPr lang="de-DE" dirty="0">
                <a:solidFill>
                  <a:schemeClr val="accent1"/>
                </a:solidFill>
              </a:rPr>
              <a:t>Die Bundesnotarkammer führt das zentrale Vorsorgeregister.</a:t>
            </a:r>
          </a:p>
          <a:p>
            <a:pPr marL="0" indent="0">
              <a:buNone/>
            </a:pPr>
            <a:br>
              <a:rPr lang="de-DE" dirty="0">
                <a:solidFill>
                  <a:schemeClr val="accent1"/>
                </a:solidFill>
              </a:rPr>
            </a:br>
            <a:r>
              <a:rPr lang="de-DE" dirty="0">
                <a:solidFill>
                  <a:schemeClr val="accent1"/>
                </a:solidFill>
              </a:rPr>
              <a:t>Bundesnotarkammer</a:t>
            </a:r>
            <a:br>
              <a:rPr lang="de-DE" dirty="0">
                <a:solidFill>
                  <a:schemeClr val="accent1"/>
                </a:solidFill>
              </a:rPr>
            </a:br>
            <a:r>
              <a:rPr lang="de-DE" dirty="0">
                <a:solidFill>
                  <a:schemeClr val="accent1"/>
                </a:solidFill>
              </a:rPr>
              <a:t>Zentrales Vorsorgeregister</a:t>
            </a:r>
            <a:br>
              <a:rPr lang="de-DE" dirty="0">
                <a:solidFill>
                  <a:schemeClr val="accent1"/>
                </a:solidFill>
              </a:rPr>
            </a:br>
            <a:r>
              <a:rPr lang="de-DE" dirty="0">
                <a:solidFill>
                  <a:schemeClr val="accent1"/>
                </a:solidFill>
              </a:rPr>
              <a:t>Postfach 08 01 51</a:t>
            </a:r>
            <a:br>
              <a:rPr lang="de-DE" dirty="0">
                <a:solidFill>
                  <a:schemeClr val="accent1"/>
                </a:solidFill>
              </a:rPr>
            </a:br>
            <a:r>
              <a:rPr lang="de-DE" dirty="0">
                <a:solidFill>
                  <a:schemeClr val="accent1"/>
                </a:solidFill>
              </a:rPr>
              <a:t>10001 Berlin</a:t>
            </a:r>
            <a:br>
              <a:rPr lang="de-DE" dirty="0">
                <a:solidFill>
                  <a:schemeClr val="accent1"/>
                </a:solidFill>
              </a:rPr>
            </a:br>
            <a:endParaRPr lang="de-DE" dirty="0">
              <a:solidFill>
                <a:schemeClr val="accent1"/>
              </a:solidFill>
            </a:endParaRPr>
          </a:p>
          <a:p>
            <a:pPr marL="0" indent="0">
              <a:buNone/>
            </a:pPr>
            <a:br>
              <a:rPr lang="de-DE" dirty="0"/>
            </a:br>
            <a:r>
              <a:rPr lang="de-DE" dirty="0">
                <a:hlinkClick r:id="rId2"/>
              </a:rPr>
              <a:t>www.vorsorgeregister.de</a:t>
            </a:r>
            <a:br>
              <a:rPr lang="de-DE" dirty="0"/>
            </a:br>
            <a:br>
              <a:rPr lang="de-DE" dirty="0"/>
            </a:br>
            <a:br>
              <a:rPr lang="de-DE" dirty="0"/>
            </a:br>
            <a:br>
              <a:rPr lang="de-DE" dirty="0"/>
            </a:br>
            <a:r>
              <a:rPr lang="de-DE" dirty="0">
                <a:solidFill>
                  <a:srgbClr val="FF0000"/>
                </a:solidFill>
                <a:latin typeface="Bradley Hand ITC" panose="03070402050302030203" pitchFamily="66" charset="0"/>
              </a:rPr>
              <a:t>siehe hier die Broschüre vom Bundesministerium der Justiz und für Verbraucherschutz: </a:t>
            </a: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 diese kann kostenlos unter: </a:t>
            </a:r>
            <a:r>
              <a:rPr lang="de-DE" b="1" dirty="0">
                <a:solidFill>
                  <a:srgbClr val="FF0000"/>
                </a:solidFill>
                <a:latin typeface="Bradley Hand ITC" panose="03070402050302030203" pitchFamily="66" charset="0"/>
                <a:hlinkClick r:id="rId3" action="ppaction://hlinksldjump"/>
              </a:rPr>
              <a:t>www.bmjv.de</a:t>
            </a:r>
            <a:r>
              <a:rPr lang="de-DE" b="1" dirty="0">
                <a:solidFill>
                  <a:srgbClr val="FF0000"/>
                </a:solidFill>
                <a:latin typeface="Bradley Hand ITC" panose="03070402050302030203" pitchFamily="66" charset="0"/>
              </a:rPr>
              <a:t>  </a:t>
            </a:r>
            <a:r>
              <a:rPr lang="de-DE" dirty="0">
                <a:solidFill>
                  <a:srgbClr val="FF0000"/>
                </a:solidFill>
                <a:latin typeface="Bradley Hand ITC" panose="03070402050302030203" pitchFamily="66" charset="0"/>
              </a:rPr>
              <a:t>erworben werden</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Betreuungsrecht, Mit ausführlichen Informationen zur Vorsorgevollmacht</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br>
              <a:rPr lang="de-DE" dirty="0"/>
            </a:br>
            <a:br>
              <a:rPr lang="de-DE" dirty="0"/>
            </a:br>
            <a:endParaRPr lang="de-DE" dirty="0"/>
          </a:p>
        </p:txBody>
      </p:sp>
    </p:spTree>
    <p:extLst>
      <p:ext uri="{BB962C8B-B14F-4D97-AF65-F5344CB8AC3E}">
        <p14:creationId xmlns:p14="http://schemas.microsoft.com/office/powerpoint/2010/main" val="36812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173" y="-1622322"/>
            <a:ext cx="13509231" cy="10235380"/>
          </a:xfrm>
        </p:spPr>
      </p:pic>
    </p:spTree>
    <p:extLst>
      <p:ext uri="{BB962C8B-B14F-4D97-AF65-F5344CB8AC3E}">
        <p14:creationId xmlns:p14="http://schemas.microsoft.com/office/powerpoint/2010/main" val="416754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957FA-2AA9-4988-B51D-38FC4096EBB4}"/>
              </a:ext>
            </a:extLst>
          </p:cNvPr>
          <p:cNvSpPr>
            <a:spLocks noGrp="1"/>
          </p:cNvSpPr>
          <p:nvPr>
            <p:ph type="title"/>
          </p:nvPr>
        </p:nvSpPr>
        <p:spPr/>
        <p:txBody>
          <a:bodyPr/>
          <a:lstStyle/>
          <a:p>
            <a:r>
              <a:rPr lang="de-DE" u="sng" dirty="0">
                <a:solidFill>
                  <a:schemeClr val="accent1">
                    <a:lumMod val="75000"/>
                  </a:schemeClr>
                </a:solidFill>
              </a:rPr>
              <a:t>3. Das Betreuungsverfahren</a:t>
            </a:r>
          </a:p>
        </p:txBody>
      </p:sp>
      <p:sp>
        <p:nvSpPr>
          <p:cNvPr id="3" name="Inhaltsplatzhalter 2">
            <a:extLst>
              <a:ext uri="{FF2B5EF4-FFF2-40B4-BE49-F238E27FC236}">
                <a16:creationId xmlns:a16="http://schemas.microsoft.com/office/drawing/2014/main" id="{216BA26D-1047-4DE2-AC13-D8E1F7E8896F}"/>
              </a:ext>
            </a:extLst>
          </p:cNvPr>
          <p:cNvSpPr>
            <a:spLocks noGrp="1"/>
          </p:cNvSpPr>
          <p:nvPr>
            <p:ph idx="1"/>
          </p:nvPr>
        </p:nvSpPr>
        <p:spPr/>
        <p:txBody>
          <a:bodyPr>
            <a:normAutofit fontScale="92500" lnSpcReduction="20000"/>
          </a:bodyPr>
          <a:lstStyle/>
          <a:p>
            <a:pPr marL="0" indent="0">
              <a:buNone/>
            </a:pPr>
            <a:r>
              <a:rPr lang="de-DE" dirty="0"/>
              <a:t>Das Verfahren in Betreuungssachen ist hauptsachlich im 3. Buch des </a:t>
            </a:r>
            <a:r>
              <a:rPr lang="de-DE" dirty="0" err="1"/>
              <a:t>FamFG</a:t>
            </a:r>
            <a:r>
              <a:rPr lang="de-DE" dirty="0"/>
              <a:t> geregelt.</a:t>
            </a:r>
            <a:br>
              <a:rPr lang="de-DE" dirty="0"/>
            </a:br>
            <a:r>
              <a:rPr lang="de-DE" dirty="0"/>
              <a:t>Betreuungssachen befinden sich hier im Abschnitt 1</a:t>
            </a:r>
            <a:br>
              <a:rPr lang="de-DE" dirty="0"/>
            </a:br>
            <a:br>
              <a:rPr lang="de-DE" dirty="0"/>
            </a:br>
            <a:r>
              <a:rPr lang="de-DE" dirty="0"/>
              <a:t>	Antrag / Anregung</a:t>
            </a:r>
          </a:p>
          <a:p>
            <a:pPr marL="0" indent="0">
              <a:buNone/>
            </a:pPr>
            <a:br>
              <a:rPr lang="de-DE" dirty="0"/>
            </a:br>
            <a:br>
              <a:rPr lang="de-DE" dirty="0"/>
            </a:br>
            <a:r>
              <a:rPr lang="de-DE" dirty="0"/>
              <a:t>	Anhörung der Betreuungsbehörde (§ 279 II </a:t>
            </a:r>
            <a:r>
              <a:rPr lang="de-DE" dirty="0" err="1"/>
              <a:t>FamFG</a:t>
            </a:r>
            <a:r>
              <a:rPr lang="de-DE" dirty="0"/>
              <a:t>) </a:t>
            </a:r>
          </a:p>
          <a:p>
            <a:pPr marL="0" indent="0">
              <a:buNone/>
            </a:pPr>
            <a:br>
              <a:rPr lang="de-DE" dirty="0"/>
            </a:br>
            <a:br>
              <a:rPr lang="de-DE" dirty="0"/>
            </a:br>
            <a:r>
              <a:rPr lang="de-DE" dirty="0"/>
              <a:t>	Einholung Gutachten (§ 280 </a:t>
            </a:r>
            <a:r>
              <a:rPr lang="de-DE" dirty="0" err="1"/>
              <a:t>FamFG</a:t>
            </a:r>
            <a:r>
              <a:rPr lang="de-DE" dirty="0"/>
              <a:t>)</a:t>
            </a:r>
          </a:p>
          <a:p>
            <a:pPr marL="0" indent="0">
              <a:buNone/>
            </a:pPr>
            <a:br>
              <a:rPr lang="de-DE" dirty="0"/>
            </a:br>
            <a:br>
              <a:rPr lang="de-DE" dirty="0"/>
            </a:br>
            <a:r>
              <a:rPr lang="de-DE" dirty="0"/>
              <a:t>	Betreuerbestellung durch Beschluss</a:t>
            </a:r>
            <a:br>
              <a:rPr lang="de-DE" dirty="0"/>
            </a:br>
            <a:br>
              <a:rPr lang="de-DE" dirty="0"/>
            </a:br>
            <a:r>
              <a:rPr lang="de-DE" sz="2000" i="1" dirty="0"/>
              <a:t>(Die Betreuung endet wenn sie nicht entsprechend verlängert wurde oder mit Tod des Betroffenen)</a:t>
            </a:r>
          </a:p>
        </p:txBody>
      </p:sp>
      <p:cxnSp>
        <p:nvCxnSpPr>
          <p:cNvPr id="5" name="Gerade Verbindung mit Pfeil 4">
            <a:extLst>
              <a:ext uri="{FF2B5EF4-FFF2-40B4-BE49-F238E27FC236}">
                <a16:creationId xmlns:a16="http://schemas.microsoft.com/office/drawing/2014/main" id="{672DDE90-EFF4-41FC-9C2D-C6D84E5F46FF}"/>
              </a:ext>
            </a:extLst>
          </p:cNvPr>
          <p:cNvCxnSpPr/>
          <p:nvPr/>
        </p:nvCxnSpPr>
        <p:spPr>
          <a:xfrm>
            <a:off x="2862470" y="3081130"/>
            <a:ext cx="0" cy="33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A0228C16-0DD2-4C14-95A5-3783BCC726D6}"/>
              </a:ext>
            </a:extLst>
          </p:cNvPr>
          <p:cNvCxnSpPr/>
          <p:nvPr/>
        </p:nvCxnSpPr>
        <p:spPr>
          <a:xfrm>
            <a:off x="2862470" y="381841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2FA47526-75D3-402D-B8A6-7198A0216FC4}"/>
              </a:ext>
            </a:extLst>
          </p:cNvPr>
          <p:cNvCxnSpPr/>
          <p:nvPr/>
        </p:nvCxnSpPr>
        <p:spPr>
          <a:xfrm>
            <a:off x="2862470" y="4617236"/>
            <a:ext cx="0" cy="344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29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6DEDC-9142-4DE6-B934-1768D78161C0}"/>
              </a:ext>
            </a:extLst>
          </p:cNvPr>
          <p:cNvSpPr>
            <a:spLocks noGrp="1"/>
          </p:cNvSpPr>
          <p:nvPr>
            <p:ph type="title"/>
          </p:nvPr>
        </p:nvSpPr>
        <p:spPr/>
        <p:txBody>
          <a:bodyPr/>
          <a:lstStyle/>
          <a:p>
            <a:r>
              <a:rPr lang="de-DE" dirty="0">
                <a:solidFill>
                  <a:srgbClr val="0070C0"/>
                </a:solidFill>
              </a:rPr>
              <a:t>3.1. Der Ablauf des Betreuungsverfahrens</a:t>
            </a:r>
          </a:p>
        </p:txBody>
      </p:sp>
      <p:sp>
        <p:nvSpPr>
          <p:cNvPr id="3" name="Inhaltsplatzhalter 2">
            <a:extLst>
              <a:ext uri="{FF2B5EF4-FFF2-40B4-BE49-F238E27FC236}">
                <a16:creationId xmlns:a16="http://schemas.microsoft.com/office/drawing/2014/main" id="{7CA17CC8-D6C1-4500-83B4-9C57F7E900D0}"/>
              </a:ext>
            </a:extLst>
          </p:cNvPr>
          <p:cNvSpPr>
            <a:spLocks noGrp="1"/>
          </p:cNvSpPr>
          <p:nvPr>
            <p:ph idx="1"/>
          </p:nvPr>
        </p:nvSpPr>
        <p:spPr/>
        <p:txBody>
          <a:bodyPr>
            <a:normAutofit fontScale="92500" lnSpcReduction="10000"/>
          </a:bodyPr>
          <a:lstStyle/>
          <a:p>
            <a:pPr marL="0" indent="0">
              <a:buNone/>
            </a:pPr>
            <a:r>
              <a:rPr lang="de-DE" b="1" u="sng" dirty="0"/>
              <a:t>3.1.1 Zuständigkeiten</a:t>
            </a:r>
            <a:endParaRPr lang="de-DE" dirty="0"/>
          </a:p>
          <a:p>
            <a:pPr marL="0" indent="0">
              <a:buNone/>
            </a:pPr>
            <a:br>
              <a:rPr lang="de-DE" dirty="0"/>
            </a:br>
            <a:r>
              <a:rPr lang="de-DE" b="1" i="1" dirty="0"/>
              <a:t>sachliche Zuständigkeit:</a:t>
            </a:r>
            <a:br>
              <a:rPr lang="de-DE" i="1" dirty="0"/>
            </a:br>
            <a:r>
              <a:rPr lang="de-DE" dirty="0"/>
              <a:t>Amtsgericht als Betreuungsgericht, § 23a I Nr. 2, II Nr. 1, § 23 c I GVG, §§ 1814 ff BGB, § 271 </a:t>
            </a:r>
            <a:r>
              <a:rPr lang="de-DE" dirty="0" err="1"/>
              <a:t>FamFG</a:t>
            </a:r>
            <a:endParaRPr lang="de-DE" dirty="0"/>
          </a:p>
          <a:p>
            <a:pPr marL="0" indent="0">
              <a:buNone/>
            </a:pPr>
            <a:br>
              <a:rPr lang="de-DE" dirty="0"/>
            </a:br>
            <a:r>
              <a:rPr lang="de-DE" b="1" i="1" dirty="0"/>
              <a:t>örtliche Zuständigkeit:</a:t>
            </a:r>
            <a:br>
              <a:rPr lang="de-DE" i="1" dirty="0"/>
            </a:br>
            <a:r>
              <a:rPr lang="de-DE" i="1" dirty="0"/>
              <a:t>gewöhnlicher Aufenthaltsort des Betroffenen / Wohnort, § 272 I Nr. 2 </a:t>
            </a:r>
            <a:r>
              <a:rPr lang="de-DE" i="1" dirty="0" err="1"/>
              <a:t>FamFG</a:t>
            </a:r>
            <a:r>
              <a:rPr lang="de-DE" i="1" dirty="0"/>
              <a:t>, Sonderfälle regeln § 272 I Nr.1, 3, 4 </a:t>
            </a:r>
            <a:r>
              <a:rPr lang="de-DE" i="1" dirty="0" err="1"/>
              <a:t>FamFG</a:t>
            </a:r>
            <a:endParaRPr lang="de-DE" i="1" dirty="0"/>
          </a:p>
          <a:p>
            <a:pPr marL="0" indent="0">
              <a:buNone/>
            </a:pPr>
            <a:br>
              <a:rPr lang="de-DE" i="1" dirty="0"/>
            </a:br>
            <a:r>
              <a:rPr lang="de-DE" b="1" i="1" dirty="0"/>
              <a:t>funktionelle Zuständigkeit:</a:t>
            </a:r>
            <a:br>
              <a:rPr lang="de-DE" b="1" i="1" dirty="0"/>
            </a:br>
            <a:r>
              <a:rPr lang="de-DE" i="1" dirty="0"/>
              <a:t>Richter § 22 IV GVG i.V. m. § 15 </a:t>
            </a:r>
            <a:r>
              <a:rPr lang="de-DE" i="1" dirty="0" err="1"/>
              <a:t>RpflG</a:t>
            </a:r>
            <a:br>
              <a:rPr lang="de-DE" i="1" dirty="0"/>
            </a:br>
            <a:r>
              <a:rPr lang="de-DE" i="1" dirty="0"/>
              <a:t>Rechtspfleger §§ 3 Nr. 2a, 15 </a:t>
            </a:r>
            <a:r>
              <a:rPr lang="de-DE" i="1" dirty="0" err="1"/>
              <a:t>RpflG</a:t>
            </a:r>
            <a:r>
              <a:rPr lang="de-DE" i="1" dirty="0"/>
              <a:t>, </a:t>
            </a:r>
            <a:br>
              <a:rPr lang="de-DE" i="1" dirty="0"/>
            </a:br>
            <a:endParaRPr lang="de-DE" i="1" dirty="0"/>
          </a:p>
          <a:p>
            <a:pPr marL="0" indent="0">
              <a:buNone/>
            </a:pPr>
            <a:endParaRPr lang="de-DE" dirty="0"/>
          </a:p>
        </p:txBody>
      </p:sp>
    </p:spTree>
    <p:extLst>
      <p:ext uri="{BB962C8B-B14F-4D97-AF65-F5344CB8AC3E}">
        <p14:creationId xmlns:p14="http://schemas.microsoft.com/office/powerpoint/2010/main" val="34731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FF0000"/>
                </a:solidFill>
              </a:rPr>
              <a:t>Neueste Änderung des Betreuungsrechts zum 01.01.2023 !</a:t>
            </a:r>
          </a:p>
        </p:txBody>
      </p:sp>
      <p:sp>
        <p:nvSpPr>
          <p:cNvPr id="3" name="Inhaltsplatzhalter 2"/>
          <p:cNvSpPr>
            <a:spLocks noGrp="1"/>
          </p:cNvSpPr>
          <p:nvPr>
            <p:ph idx="1"/>
          </p:nvPr>
        </p:nvSpPr>
        <p:spPr/>
        <p:txBody>
          <a:bodyPr>
            <a:normAutofit fontScale="92500"/>
          </a:bodyPr>
          <a:lstStyle/>
          <a:p>
            <a:pPr marL="0" indent="0">
              <a:buNone/>
            </a:pPr>
            <a:r>
              <a:rPr lang="de-DE" u="sng" dirty="0"/>
              <a:t>Die Reform:</a:t>
            </a:r>
            <a:r>
              <a:rPr lang="de-DE" dirty="0"/>
              <a:t> </a:t>
            </a:r>
          </a:p>
          <a:p>
            <a:pPr marL="0" indent="0">
              <a:buNone/>
            </a:pPr>
            <a:r>
              <a:rPr lang="de-DE" dirty="0"/>
              <a:t>Die gesetzlichen  Änderungen im BGB zum  Vormundschafts- und Betreuungsrecht sind die wohl umfassendsten Änderungen des BGB seit dessen Einführung.</a:t>
            </a:r>
            <a:endParaRPr lang="de-DE" u="sng" dirty="0"/>
          </a:p>
          <a:p>
            <a:pPr marL="0" indent="0">
              <a:buNone/>
            </a:pPr>
            <a:r>
              <a:rPr lang="de-DE" dirty="0"/>
              <a:t>Diesen Änderungen folgen die Änderungen im EGBGB (Einführungsgesetz zum BGB), </a:t>
            </a:r>
            <a:r>
              <a:rPr lang="de-DE" dirty="0" err="1"/>
              <a:t>FamFG</a:t>
            </a:r>
            <a:r>
              <a:rPr lang="de-DE" dirty="0"/>
              <a:t> (Gesetz über das Verfahren in Familiensachen und den Angelegenheiten der freiwilligen Gerichtsbarkeit), RPflG (</a:t>
            </a:r>
            <a:r>
              <a:rPr lang="de-DE" dirty="0" err="1"/>
              <a:t>Rechtspflegergesetz</a:t>
            </a:r>
            <a:r>
              <a:rPr lang="de-DE" dirty="0"/>
              <a:t>), der </a:t>
            </a:r>
            <a:r>
              <a:rPr lang="de-DE" dirty="0" err="1"/>
              <a:t>BNotO</a:t>
            </a:r>
            <a:r>
              <a:rPr lang="de-DE" dirty="0"/>
              <a:t> (Bundesnotarordnung), dem VBVG (Gesetz über die Vergütung von Vormündern und Betreuern) und das bisherige Betreuungsbehördengesetz (BtBG) wird durch das Betreuungsorganisationsgesetz (</a:t>
            </a:r>
            <a:r>
              <a:rPr lang="de-DE" dirty="0" err="1"/>
              <a:t>BtOG</a:t>
            </a:r>
            <a:r>
              <a:rPr lang="de-DE" dirty="0"/>
              <a:t>) ersetzt.</a:t>
            </a:r>
          </a:p>
          <a:p>
            <a:pPr marL="0" indent="0">
              <a:buNone/>
            </a:pPr>
            <a:endParaRPr lang="de-DE" dirty="0"/>
          </a:p>
        </p:txBody>
      </p:sp>
    </p:spTree>
    <p:extLst>
      <p:ext uri="{BB962C8B-B14F-4D97-AF65-F5344CB8AC3E}">
        <p14:creationId xmlns:p14="http://schemas.microsoft.com/office/powerpoint/2010/main" val="31323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9939" y="827446"/>
            <a:ext cx="5353050" cy="4832092"/>
          </a:xfrm>
          <a:prstGeom prst="rect">
            <a:avLst/>
          </a:prstGeom>
          <a:noFill/>
        </p:spPr>
        <p:txBody>
          <a:bodyPr wrap="square" rtlCol="0">
            <a:spAutoFit/>
          </a:bodyPr>
          <a:lstStyle/>
          <a:p>
            <a:r>
              <a:rPr lang="de-DE" sz="2800" b="1" u="sng" dirty="0">
                <a:solidFill>
                  <a:prstClr val="black"/>
                </a:solidFill>
                <a:latin typeface="Arial Narrow" panose="020B0606020202030204" pitchFamily="34" charset="0"/>
              </a:rPr>
              <a:t>Richter</a:t>
            </a:r>
          </a:p>
          <a:p>
            <a:endParaRPr lang="de-DE" sz="2800" dirty="0">
              <a:solidFill>
                <a:prstClr val="black"/>
              </a:solidFill>
              <a:latin typeface="Arial Narrow" panose="020B0606020202030204" pitchFamily="34" charset="0"/>
            </a:endParaRP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Erstbestellung</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Genehmigungen bei ärztlichen Maßnahmen</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Betreuerwechsel ohne Vorschlag des Betroffenen</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Bestellung eines Kontrollbetreuers</a:t>
            </a:r>
          </a:p>
          <a:p>
            <a:r>
              <a:rPr lang="de-DE" sz="2800" dirty="0">
                <a:solidFill>
                  <a:prstClr val="black"/>
                </a:solidFill>
                <a:latin typeface="Arial Narrow" panose="020B0606020202030204" pitchFamily="34" charset="0"/>
              </a:rPr>
              <a:t>      (§ 15 (1) Nr.1RPflG </a:t>
            </a:r>
            <a:r>
              <a:rPr lang="de-DE" sz="2800" dirty="0" err="1">
                <a:solidFill>
                  <a:prstClr val="black"/>
                </a:solidFill>
                <a:latin typeface="Arial Narrow" panose="020B0606020202030204" pitchFamily="34" charset="0"/>
              </a:rPr>
              <a:t>i.V.m</a:t>
            </a:r>
            <a:r>
              <a:rPr lang="de-DE" sz="2800" dirty="0">
                <a:solidFill>
                  <a:prstClr val="black"/>
                </a:solidFill>
                <a:latin typeface="Arial Narrow" panose="020B0606020202030204" pitchFamily="34" charset="0"/>
              </a:rPr>
              <a:t>. § 1820 </a:t>
            </a:r>
          </a:p>
          <a:p>
            <a:r>
              <a:rPr lang="de-DE" sz="2800" dirty="0">
                <a:solidFill>
                  <a:prstClr val="black"/>
                </a:solidFill>
                <a:latin typeface="Arial Narrow" panose="020B0606020202030204" pitchFamily="34" charset="0"/>
              </a:rPr>
              <a:t>      Abs. 3 BGB)</a:t>
            </a:r>
          </a:p>
          <a:p>
            <a:r>
              <a:rPr lang="de-DE" sz="2800" dirty="0">
                <a:solidFill>
                  <a:prstClr val="black"/>
                </a:solidFill>
                <a:latin typeface="Arial Narrow" panose="020B0606020202030204" pitchFamily="34" charset="0"/>
              </a:rPr>
              <a:t>   </a:t>
            </a:r>
          </a:p>
        </p:txBody>
      </p:sp>
      <p:sp>
        <p:nvSpPr>
          <p:cNvPr id="3" name="Textfeld 2"/>
          <p:cNvSpPr txBox="1"/>
          <p:nvPr/>
        </p:nvSpPr>
        <p:spPr>
          <a:xfrm>
            <a:off x="5981700" y="827446"/>
            <a:ext cx="6210300" cy="3108543"/>
          </a:xfrm>
          <a:prstGeom prst="rect">
            <a:avLst/>
          </a:prstGeom>
          <a:noFill/>
        </p:spPr>
        <p:txBody>
          <a:bodyPr wrap="square" rtlCol="0">
            <a:spAutoFit/>
          </a:bodyPr>
          <a:lstStyle/>
          <a:p>
            <a:r>
              <a:rPr lang="de-DE" sz="2800" b="1" u="sng" dirty="0">
                <a:solidFill>
                  <a:prstClr val="black"/>
                </a:solidFill>
                <a:latin typeface="Arial Narrow" panose="020B0606020202030204" pitchFamily="34" charset="0"/>
              </a:rPr>
              <a:t>Rechtspfleger</a:t>
            </a:r>
          </a:p>
          <a:p>
            <a:endParaRPr lang="de-DE" sz="2800" dirty="0">
              <a:solidFill>
                <a:prstClr val="black"/>
              </a:solidFill>
              <a:latin typeface="Arial Narrow" panose="020B0606020202030204" pitchFamily="34" charset="0"/>
            </a:endParaRP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Betreuerwechsel mit Vorschlag des Betroffenen</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Genehmigungen vermögensrechtlicher Art</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Genehmigungen bei Wohnungskündigung</a:t>
            </a: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Aufsicht über Betreuer</a:t>
            </a:r>
          </a:p>
        </p:txBody>
      </p:sp>
    </p:spTree>
    <p:extLst>
      <p:ext uri="{BB962C8B-B14F-4D97-AF65-F5344CB8AC3E}">
        <p14:creationId xmlns:p14="http://schemas.microsoft.com/office/powerpoint/2010/main" val="26161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F441893-F78F-4BAB-86D4-06C12C277597}"/>
              </a:ext>
            </a:extLst>
          </p:cNvPr>
          <p:cNvSpPr>
            <a:spLocks noGrp="1"/>
          </p:cNvSpPr>
          <p:nvPr>
            <p:ph type="title"/>
          </p:nvPr>
        </p:nvSpPr>
        <p:spPr>
          <a:xfrm>
            <a:off x="838200" y="365125"/>
            <a:ext cx="10515600" cy="879475"/>
          </a:xfrm>
        </p:spPr>
        <p:txBody>
          <a:bodyPr/>
          <a:lstStyle/>
          <a:p>
            <a:r>
              <a:rPr lang="de-DE" dirty="0"/>
              <a:t>3.1.2 allg. Reihenfolge eines Betreuungsverfahren</a:t>
            </a:r>
          </a:p>
        </p:txBody>
      </p:sp>
      <p:sp>
        <p:nvSpPr>
          <p:cNvPr id="3" name="Inhaltsplatzhalter 2">
            <a:extLst>
              <a:ext uri="{FF2B5EF4-FFF2-40B4-BE49-F238E27FC236}">
                <a16:creationId xmlns:a16="http://schemas.microsoft.com/office/drawing/2014/main" id="{AA546371-B344-4A34-811D-DB76D94804F5}"/>
              </a:ext>
            </a:extLst>
          </p:cNvPr>
          <p:cNvSpPr>
            <a:spLocks noGrp="1"/>
          </p:cNvSpPr>
          <p:nvPr>
            <p:ph idx="1"/>
          </p:nvPr>
        </p:nvSpPr>
        <p:spPr>
          <a:xfrm>
            <a:off x="838200" y="1460500"/>
            <a:ext cx="10515600" cy="5032375"/>
          </a:xfrm>
        </p:spPr>
        <p:txBody>
          <a:bodyPr>
            <a:noAutofit/>
          </a:bodyPr>
          <a:lstStyle/>
          <a:p>
            <a:pPr marL="457200" indent="-457200">
              <a:buFont typeface="+mj-lt"/>
              <a:buAutoNum type="arabicPeriod"/>
            </a:pPr>
            <a:r>
              <a:rPr lang="de-DE" sz="2300" dirty="0"/>
              <a:t>Ein </a:t>
            </a:r>
            <a:r>
              <a:rPr lang="de-DE" sz="2300" dirty="0">
                <a:solidFill>
                  <a:schemeClr val="accent6">
                    <a:lumMod val="75000"/>
                  </a:schemeClr>
                </a:solidFill>
              </a:rPr>
              <a:t>Antrag</a:t>
            </a:r>
            <a:r>
              <a:rPr lang="de-DE" sz="2300" dirty="0"/>
              <a:t> des Betroffenen oder eine Anregung (von Amts wegen) geht </a:t>
            </a:r>
            <a:r>
              <a:rPr lang="de-DE" sz="2300" dirty="0">
                <a:solidFill>
                  <a:schemeClr val="accent6">
                    <a:lumMod val="75000"/>
                  </a:schemeClr>
                </a:solidFill>
              </a:rPr>
              <a:t>beim zuständigen Gericht</a:t>
            </a:r>
            <a:r>
              <a:rPr lang="de-DE" sz="2300" dirty="0"/>
              <a:t> ein, </a:t>
            </a:r>
          </a:p>
          <a:p>
            <a:pPr marL="457200" indent="-457200">
              <a:buFont typeface="+mj-lt"/>
              <a:buAutoNum type="arabicPeriod"/>
            </a:pPr>
            <a:r>
              <a:rPr lang="de-DE" sz="2300" dirty="0"/>
              <a:t>Die Verfahrenseröffnung beginnt mit der </a:t>
            </a:r>
            <a:r>
              <a:rPr lang="de-DE" sz="2300" dirty="0">
                <a:solidFill>
                  <a:schemeClr val="accent6">
                    <a:lumMod val="75000"/>
                  </a:schemeClr>
                </a:solidFill>
              </a:rPr>
              <a:t>registermäßigen Erfassung </a:t>
            </a:r>
            <a:r>
              <a:rPr lang="de-DE" sz="2300" dirty="0"/>
              <a:t>in der Eingangsregistratur des Gerichts, </a:t>
            </a:r>
            <a:br>
              <a:rPr lang="de-DE" sz="2300" dirty="0"/>
            </a:br>
            <a:r>
              <a:rPr lang="de-DE" sz="2300" dirty="0"/>
              <a:t>-	es wird geprüft, ob schon ein Betreuungsverfahren anhängig ist ,</a:t>
            </a:r>
            <a:br>
              <a:rPr lang="de-DE" sz="2300" dirty="0"/>
            </a:br>
            <a:r>
              <a:rPr lang="de-DE" sz="2300" dirty="0"/>
              <a:t>- 	im zentralen Vorsorgeregister wird geprüft ob eine Vorsorgevollmacht</a:t>
            </a:r>
            <a:br>
              <a:rPr lang="de-DE" sz="2300" dirty="0"/>
            </a:br>
            <a:r>
              <a:rPr lang="de-DE" sz="2300" dirty="0"/>
              <a:t> 	vorliegt,</a:t>
            </a:r>
            <a:br>
              <a:rPr lang="de-DE" sz="2300" dirty="0"/>
            </a:br>
            <a:r>
              <a:rPr lang="de-DE" sz="2300" dirty="0"/>
              <a:t>-	ein Aktenzeichen wird vergeben, das Verfahren im System (derzeit </a:t>
            </a:r>
            <a:r>
              <a:rPr lang="de-DE" sz="2300" dirty="0" err="1"/>
              <a:t>Aulak</a:t>
            </a:r>
            <a:r>
              <a:rPr lang="de-DE" sz="2300" dirty="0"/>
              <a:t> /</a:t>
            </a:r>
            <a:br>
              <a:rPr lang="de-DE" sz="2300" dirty="0"/>
            </a:br>
            <a:r>
              <a:rPr lang="de-DE" sz="2300" dirty="0"/>
              <a:t>	</a:t>
            </a:r>
            <a:r>
              <a:rPr lang="de-DE" sz="2300" dirty="0" err="1"/>
              <a:t>ForumStar</a:t>
            </a:r>
            <a:r>
              <a:rPr lang="de-DE" sz="2300" dirty="0"/>
              <a:t>) erfasst</a:t>
            </a:r>
            <a:r>
              <a:rPr lang="de-DE" sz="2300" i="1" dirty="0"/>
              <a:t> (Abteilungsnummer – Registerzeichen-laufende Nummer- </a:t>
            </a:r>
            <a:br>
              <a:rPr lang="de-DE" sz="2300" i="1" dirty="0"/>
            </a:br>
            <a:r>
              <a:rPr lang="de-DE" sz="2300" i="1" dirty="0"/>
              <a:t>	Jahr; </a:t>
            </a:r>
            <a:r>
              <a:rPr lang="de-DE" sz="2300" i="1" dirty="0" err="1"/>
              <a:t>Bsp</a:t>
            </a:r>
            <a:r>
              <a:rPr lang="de-DE" sz="2300" i="1" dirty="0"/>
              <a:t>: 56 </a:t>
            </a:r>
            <a:r>
              <a:rPr lang="de-DE" sz="2300" b="1" i="1" dirty="0"/>
              <a:t>XVII</a:t>
            </a:r>
            <a:r>
              <a:rPr lang="de-DE" sz="2300" i="1" dirty="0"/>
              <a:t> 24/20 gem. § 4 </a:t>
            </a:r>
            <a:r>
              <a:rPr lang="de-DE" sz="2300" i="1" dirty="0" err="1"/>
              <a:t>i.V.m</a:t>
            </a:r>
            <a:r>
              <a:rPr lang="de-DE" sz="2300" i="1" dirty="0"/>
              <a:t>. Anlage 1 </a:t>
            </a:r>
            <a:r>
              <a:rPr lang="de-DE" sz="2300" i="1" dirty="0" err="1"/>
              <a:t>AktO</a:t>
            </a:r>
            <a:r>
              <a:rPr lang="de-DE" sz="2300" i="1" dirty="0"/>
              <a:t>)</a:t>
            </a:r>
            <a:br>
              <a:rPr lang="de-DE" sz="2300" i="1" dirty="0"/>
            </a:br>
            <a:r>
              <a:rPr lang="de-DE" sz="2300" i="1" dirty="0"/>
              <a:t>- 	</a:t>
            </a:r>
            <a:r>
              <a:rPr lang="de-DE" sz="2300" dirty="0"/>
              <a:t>Aktendeckel wird angelegt und der Antrag nebst Prüfergebnis abgeheftet,</a:t>
            </a:r>
            <a:br>
              <a:rPr lang="de-DE" sz="2300" dirty="0"/>
            </a:br>
            <a:r>
              <a:rPr lang="de-DE" sz="2300" dirty="0"/>
              <a:t>-	die Beteiligten werden im System angelegt </a:t>
            </a:r>
            <a:r>
              <a:rPr lang="de-DE" sz="2300" i="1" dirty="0"/>
              <a:t>(Betroffener , evtl. vorgeschlagener</a:t>
            </a:r>
            <a:br>
              <a:rPr lang="de-DE" sz="2300" i="1" dirty="0"/>
            </a:br>
            <a:r>
              <a:rPr lang="de-DE" sz="2300" i="1" dirty="0"/>
              <a:t>	Betreuer, Antragsteller, zuständige Betreuungsbehörde)</a:t>
            </a:r>
          </a:p>
          <a:p>
            <a:pPr marL="457200" indent="-457200">
              <a:buFont typeface="+mj-lt"/>
              <a:buAutoNum type="arabicPeriod"/>
            </a:pPr>
            <a:r>
              <a:rPr lang="de-DE" sz="2300" dirty="0"/>
              <a:t>Der zuständige </a:t>
            </a:r>
            <a:r>
              <a:rPr lang="de-DE" sz="2300" dirty="0">
                <a:solidFill>
                  <a:schemeClr val="accent6">
                    <a:lumMod val="75000"/>
                  </a:schemeClr>
                </a:solidFill>
              </a:rPr>
              <a:t>Richter prüft die Notwendigkeit </a:t>
            </a:r>
            <a:r>
              <a:rPr lang="de-DE" sz="2300" dirty="0"/>
              <a:t>der Betreuung durch das Einholen eines Sachverständigengutachtens und der Beteiligung der Betreuungsbehörde</a:t>
            </a:r>
          </a:p>
        </p:txBody>
      </p:sp>
    </p:spTree>
    <p:extLst>
      <p:ext uri="{BB962C8B-B14F-4D97-AF65-F5344CB8AC3E}">
        <p14:creationId xmlns:p14="http://schemas.microsoft.com/office/powerpoint/2010/main" val="672517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05F2EA-99F9-4DB9-9CF0-80227A20B5BD}"/>
              </a:ext>
            </a:extLst>
          </p:cNvPr>
          <p:cNvSpPr>
            <a:spLocks noGrp="1"/>
          </p:cNvSpPr>
          <p:nvPr>
            <p:ph idx="1"/>
          </p:nvPr>
        </p:nvSpPr>
        <p:spPr>
          <a:xfrm>
            <a:off x="838200" y="304800"/>
            <a:ext cx="10515600" cy="5872163"/>
          </a:xfrm>
        </p:spPr>
        <p:txBody>
          <a:bodyPr>
            <a:normAutofit/>
          </a:bodyPr>
          <a:lstStyle/>
          <a:p>
            <a:pPr marL="457200" indent="-457200">
              <a:buAutoNum type="arabicPeriod" startAt="4"/>
            </a:pPr>
            <a:r>
              <a:rPr lang="de-DE" sz="2300" dirty="0"/>
              <a:t>Ein </a:t>
            </a:r>
            <a:r>
              <a:rPr lang="de-DE" sz="2300" dirty="0">
                <a:solidFill>
                  <a:schemeClr val="accent6"/>
                </a:solidFill>
              </a:rPr>
              <a:t>Betreuer</a:t>
            </a:r>
            <a:r>
              <a:rPr lang="de-DE" sz="2300" dirty="0"/>
              <a:t> wird von der Betreuungsbehörde </a:t>
            </a:r>
            <a:r>
              <a:rPr lang="de-DE" sz="2300" i="1" dirty="0"/>
              <a:t>(oder auch vom</a:t>
            </a:r>
            <a:br>
              <a:rPr lang="de-DE" sz="2300" i="1" dirty="0"/>
            </a:br>
            <a:r>
              <a:rPr lang="de-DE" sz="2300" i="1" dirty="0"/>
              <a:t>Antragsteller) </a:t>
            </a:r>
            <a:r>
              <a:rPr lang="de-DE" sz="2300" dirty="0">
                <a:solidFill>
                  <a:schemeClr val="accent6"/>
                </a:solidFill>
              </a:rPr>
              <a:t>vorgeschlagen, </a:t>
            </a:r>
            <a:r>
              <a:rPr lang="de-DE" sz="2300" dirty="0"/>
              <a:t>Eignung wird geprüft,</a:t>
            </a:r>
          </a:p>
          <a:p>
            <a:pPr marL="457200" indent="-457200">
              <a:buAutoNum type="arabicPeriod" startAt="4"/>
            </a:pPr>
            <a:r>
              <a:rPr lang="de-DE" sz="2300" dirty="0"/>
              <a:t>Der </a:t>
            </a:r>
            <a:r>
              <a:rPr lang="de-DE" sz="2300" dirty="0">
                <a:solidFill>
                  <a:schemeClr val="accent6"/>
                </a:solidFill>
              </a:rPr>
              <a:t>Betroffene</a:t>
            </a:r>
            <a:r>
              <a:rPr lang="de-DE" sz="2300" dirty="0"/>
              <a:t> wird persönlich </a:t>
            </a:r>
            <a:r>
              <a:rPr lang="de-DE" sz="2300" dirty="0">
                <a:solidFill>
                  <a:schemeClr val="accent6"/>
                </a:solidFill>
              </a:rPr>
              <a:t>angehört und </a:t>
            </a:r>
            <a:r>
              <a:rPr lang="de-DE" sz="2300" b="1" dirty="0">
                <a:solidFill>
                  <a:schemeClr val="accent6"/>
                </a:solidFill>
              </a:rPr>
              <a:t>dessen Wünsche erfragt </a:t>
            </a:r>
            <a:r>
              <a:rPr lang="de-DE" sz="2300" dirty="0"/>
              <a:t>(§§ 278 I, 279 </a:t>
            </a:r>
            <a:r>
              <a:rPr lang="de-DE" sz="2300" dirty="0" err="1"/>
              <a:t>FamFG</a:t>
            </a:r>
            <a:r>
              <a:rPr lang="de-DE" sz="2300" dirty="0"/>
              <a:t>) durch den Richter und ggf. auch durch die Betreuungsbehörde, - ein unmittelbarer Eindruck und das Recht auf Gehör (Art. 103 I GG) notwendig,</a:t>
            </a:r>
          </a:p>
          <a:p>
            <a:pPr marL="457200" indent="-457200">
              <a:buFont typeface="Arial" panose="020B0604020202020204" pitchFamily="34" charset="0"/>
              <a:buAutoNum type="arabicPeriod" startAt="4"/>
            </a:pPr>
            <a:r>
              <a:rPr lang="de-DE" sz="2300" dirty="0"/>
              <a:t>Nach Feststellung der Voraussetzungen für die Betreuung und Auswahl eines Betreuers sowie ggf. eines Einwilligungsvorbehaltes kann ein richterlicher Beschluss = ein Einheitsbeschluss – erfolgen.</a:t>
            </a:r>
            <a:br>
              <a:rPr lang="de-DE" sz="2300" dirty="0"/>
            </a:br>
            <a:r>
              <a:rPr lang="de-DE" sz="2300" dirty="0"/>
              <a:t>Inhalt und Form ergeben sich aus §§ 38, 286 </a:t>
            </a:r>
            <a:r>
              <a:rPr lang="de-DE" sz="2300" dirty="0" err="1"/>
              <a:t>FamFG</a:t>
            </a:r>
            <a:br>
              <a:rPr lang="de-DE" sz="2300" dirty="0"/>
            </a:br>
            <a:br>
              <a:rPr lang="de-DE" sz="2300" dirty="0"/>
            </a:br>
            <a:r>
              <a:rPr lang="de-DE" sz="2300" dirty="0"/>
              <a:t>- Anordnung der Betreuung</a:t>
            </a:r>
            <a:br>
              <a:rPr lang="de-DE" sz="2300" dirty="0"/>
            </a:br>
            <a:r>
              <a:rPr lang="de-DE" sz="2300" dirty="0"/>
              <a:t>- Bestimmung der Aufgabenkreise</a:t>
            </a:r>
            <a:br>
              <a:rPr lang="de-DE" sz="2300" dirty="0"/>
            </a:br>
            <a:r>
              <a:rPr lang="de-DE" sz="2300" dirty="0"/>
              <a:t>- Bestimmung des Betreuers</a:t>
            </a:r>
            <a:br>
              <a:rPr lang="de-DE" sz="2300" dirty="0"/>
            </a:br>
            <a:br>
              <a:rPr lang="de-DE" sz="2300" dirty="0"/>
            </a:br>
            <a:r>
              <a:rPr lang="de-DE" sz="2300" dirty="0"/>
              <a:t>* Rechtsmittel / Rechtsbehelfe: 	- einfache Beschwerde </a:t>
            </a:r>
            <a:br>
              <a:rPr lang="de-DE" sz="2300" dirty="0"/>
            </a:br>
            <a:r>
              <a:rPr lang="de-DE" sz="2300" dirty="0"/>
              <a:t> 					- sofortige Beschwerde (LG)</a:t>
            </a:r>
            <a:br>
              <a:rPr lang="de-DE" sz="2300" dirty="0"/>
            </a:br>
            <a:endParaRPr lang="de-DE" sz="2300" dirty="0"/>
          </a:p>
          <a:p>
            <a:pPr marL="457200" indent="-457200">
              <a:buAutoNum type="arabicPeriod" startAt="4"/>
            </a:pPr>
            <a:endParaRPr lang="de-DE" dirty="0"/>
          </a:p>
          <a:p>
            <a:pPr marL="457200" indent="-457200">
              <a:buAutoNum type="arabicPeriod" startAt="4"/>
            </a:pPr>
            <a:endParaRPr lang="de-DE" dirty="0"/>
          </a:p>
        </p:txBody>
      </p:sp>
    </p:spTree>
    <p:extLst>
      <p:ext uri="{BB962C8B-B14F-4D97-AF65-F5344CB8AC3E}">
        <p14:creationId xmlns:p14="http://schemas.microsoft.com/office/powerpoint/2010/main" val="3168295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88571" y="2211977"/>
            <a:ext cx="9779726" cy="707886"/>
          </a:xfrm>
          <a:prstGeom prst="rect">
            <a:avLst/>
          </a:prstGeom>
          <a:noFill/>
        </p:spPr>
        <p:txBody>
          <a:bodyPr wrap="square" rtlCol="0">
            <a:spAutoFit/>
          </a:bodyPr>
          <a:lstStyle/>
          <a:p>
            <a:pPr algn="ctr"/>
            <a:r>
              <a:rPr lang="de-DE" sz="4000" b="1" dirty="0">
                <a:solidFill>
                  <a:prstClr val="black"/>
                </a:solidFill>
                <a:latin typeface="Arial Narrow" panose="020B0606020202030204" pitchFamily="34" charset="0"/>
              </a:rPr>
              <a:t>Antrag/Anregung</a:t>
            </a:r>
          </a:p>
        </p:txBody>
      </p:sp>
    </p:spTree>
    <p:extLst>
      <p:ext uri="{BB962C8B-B14F-4D97-AF65-F5344CB8AC3E}">
        <p14:creationId xmlns:p14="http://schemas.microsoft.com/office/powerpoint/2010/main" val="3810345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8937" y="487680"/>
            <a:ext cx="10615749" cy="3693319"/>
          </a:xfrm>
          <a:prstGeom prst="rect">
            <a:avLst/>
          </a:prstGeom>
          <a:noFill/>
        </p:spPr>
        <p:txBody>
          <a:bodyPr wrap="square" rtlCol="0">
            <a:spAutoFit/>
          </a:bodyPr>
          <a:lstStyle/>
          <a:p>
            <a:pPr algn="ctr"/>
            <a:r>
              <a:rPr lang="de-DE" sz="4000" b="1" dirty="0">
                <a:solidFill>
                  <a:prstClr val="black"/>
                </a:solidFill>
                <a:latin typeface="Arial Narrow" panose="020B0606020202030204" pitchFamily="34" charset="0"/>
              </a:rPr>
              <a:t>Antrag gem. § 23 </a:t>
            </a:r>
            <a:r>
              <a:rPr lang="de-DE" sz="4000" b="1" dirty="0" err="1">
                <a:solidFill>
                  <a:prstClr val="black"/>
                </a:solidFill>
                <a:latin typeface="Arial Narrow" panose="020B0606020202030204" pitchFamily="34" charset="0"/>
              </a:rPr>
              <a:t>FamFG</a:t>
            </a:r>
            <a:endParaRPr lang="de-DE" sz="4000" b="1" dirty="0">
              <a:solidFill>
                <a:prstClr val="black"/>
              </a:solidFill>
              <a:latin typeface="Arial Narrow" panose="020B0606020202030204" pitchFamily="34" charset="0"/>
            </a:endParaRPr>
          </a:p>
          <a:p>
            <a:pPr algn="ctr"/>
            <a:endParaRPr lang="de-DE" sz="4000" b="1" dirty="0">
              <a:solidFill>
                <a:prstClr val="black"/>
              </a:solidFill>
              <a:latin typeface="Arial Narrow" panose="020B0606020202030204" pitchFamily="34" charset="0"/>
            </a:endParaRPr>
          </a:p>
          <a:p>
            <a:pPr marL="457200" indent="-457200">
              <a:lnSpc>
                <a:spcPct val="150000"/>
              </a:lnSpc>
              <a:buFont typeface="Arial" panose="020B0604020202020204" pitchFamily="34" charset="0"/>
              <a:buChar char="•"/>
            </a:pPr>
            <a:r>
              <a:rPr lang="de-DE" sz="2800" dirty="0">
                <a:solidFill>
                  <a:prstClr val="black"/>
                </a:solidFill>
                <a:latin typeface="Arial Narrow" panose="020B0606020202030204" pitchFamily="34" charset="0"/>
              </a:rPr>
              <a:t>Nur Betroffener kann Antrag stellen !!! (</a:t>
            </a:r>
            <a:r>
              <a:rPr lang="de-DE" sz="2800" dirty="0">
                <a:solidFill>
                  <a:srgbClr val="FF0000"/>
                </a:solidFill>
                <a:latin typeface="Arial Narrow" panose="020B0606020202030204" pitchFamily="34" charset="0"/>
              </a:rPr>
              <a:t>§1814 Abs. 4 BGB </a:t>
            </a:r>
            <a:r>
              <a:rPr lang="de-DE" sz="2800" dirty="0" err="1">
                <a:solidFill>
                  <a:srgbClr val="FF0000"/>
                </a:solidFill>
                <a:latin typeface="Arial Narrow" panose="020B0606020202030204" pitchFamily="34" charset="0"/>
              </a:rPr>
              <a:t>nF</a:t>
            </a:r>
            <a:r>
              <a:rPr lang="de-DE" sz="2800" dirty="0">
                <a:solidFill>
                  <a:prstClr val="black"/>
                </a:solidFill>
                <a:latin typeface="Arial Narrow" panose="020B0606020202030204" pitchFamily="34" charset="0"/>
              </a:rPr>
              <a:t>)</a:t>
            </a:r>
          </a:p>
          <a:p>
            <a:pPr marL="457200" indent="-457200">
              <a:lnSpc>
                <a:spcPct val="150000"/>
              </a:lnSpc>
              <a:buFont typeface="Arial" panose="020B0604020202020204" pitchFamily="34" charset="0"/>
              <a:buChar char="•"/>
            </a:pPr>
            <a:r>
              <a:rPr lang="de-DE" sz="2800" dirty="0">
                <a:solidFill>
                  <a:prstClr val="black"/>
                </a:solidFill>
                <a:latin typeface="Arial Narrow" panose="020B0606020202030204" pitchFamily="34" charset="0"/>
              </a:rPr>
              <a:t>Antrag ist an keine bestimmte Form gebunden</a:t>
            </a:r>
          </a:p>
          <a:p>
            <a:pPr marL="457200" indent="-457200">
              <a:lnSpc>
                <a:spcPct val="150000"/>
              </a:lnSpc>
              <a:buFont typeface="Arial" panose="020B0604020202020204" pitchFamily="34" charset="0"/>
              <a:buChar char="•"/>
            </a:pPr>
            <a:r>
              <a:rPr lang="de-DE" sz="2800" b="1" u="sng" dirty="0">
                <a:solidFill>
                  <a:prstClr val="black"/>
                </a:solidFill>
                <a:latin typeface="Arial Narrow" panose="020B0606020202030204" pitchFamily="34" charset="0"/>
              </a:rPr>
              <a:t>Antrag muss beschieden </a:t>
            </a:r>
            <a:r>
              <a:rPr lang="de-DE" sz="2800" dirty="0">
                <a:solidFill>
                  <a:prstClr val="black"/>
                </a:solidFill>
                <a:latin typeface="Arial Narrow" panose="020B0606020202030204" pitchFamily="34" charset="0"/>
              </a:rPr>
              <a:t>werden; Anregung nicht</a:t>
            </a:r>
          </a:p>
          <a:p>
            <a:endParaRPr lang="de-DE"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809902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88274" y="748937"/>
            <a:ext cx="10249989" cy="4339650"/>
          </a:xfrm>
          <a:prstGeom prst="rect">
            <a:avLst/>
          </a:prstGeom>
          <a:noFill/>
        </p:spPr>
        <p:txBody>
          <a:bodyPr wrap="square" rtlCol="0">
            <a:spAutoFit/>
          </a:bodyPr>
          <a:lstStyle/>
          <a:p>
            <a:pPr algn="ctr"/>
            <a:r>
              <a:rPr lang="de-DE" sz="4000" b="1" dirty="0">
                <a:solidFill>
                  <a:prstClr val="black"/>
                </a:solidFill>
                <a:latin typeface="Arial Narrow" panose="020B0606020202030204" pitchFamily="34" charset="0"/>
              </a:rPr>
              <a:t>Anregung gem. § 24 </a:t>
            </a:r>
            <a:r>
              <a:rPr lang="de-DE" sz="4000" b="1" dirty="0" err="1">
                <a:solidFill>
                  <a:prstClr val="black"/>
                </a:solidFill>
                <a:latin typeface="Arial Narrow" panose="020B0606020202030204" pitchFamily="34" charset="0"/>
              </a:rPr>
              <a:t>FamFG</a:t>
            </a:r>
            <a:endParaRPr lang="de-DE" sz="4000" dirty="0">
              <a:solidFill>
                <a:prstClr val="black"/>
              </a:solidFill>
              <a:latin typeface="Arial Narrow" panose="020B0606020202030204" pitchFamily="34" charset="0"/>
            </a:endParaRPr>
          </a:p>
          <a:p>
            <a:pPr algn="ctr"/>
            <a:endParaRPr lang="de-DE" sz="4000" b="1" dirty="0">
              <a:solidFill>
                <a:prstClr val="black"/>
              </a:solidFill>
              <a:latin typeface="Arial Narrow" panose="020B0606020202030204" pitchFamily="34" charset="0"/>
            </a:endParaRPr>
          </a:p>
          <a:p>
            <a:pPr marL="457200" indent="-457200">
              <a:lnSpc>
                <a:spcPct val="150000"/>
              </a:lnSpc>
              <a:buFont typeface="Arial" panose="020B0604020202020204" pitchFamily="34" charset="0"/>
              <a:buChar char="•"/>
            </a:pPr>
            <a:r>
              <a:rPr lang="de-DE" sz="2800" dirty="0">
                <a:solidFill>
                  <a:prstClr val="black"/>
                </a:solidFill>
                <a:latin typeface="Arial Narrow" panose="020B0606020202030204" pitchFamily="34" charset="0"/>
              </a:rPr>
              <a:t>Grundsätzlich </a:t>
            </a:r>
            <a:r>
              <a:rPr lang="de-DE" sz="2800" dirty="0" err="1">
                <a:solidFill>
                  <a:prstClr val="black"/>
                </a:solidFill>
                <a:latin typeface="Arial Narrow" panose="020B0606020202030204" pitchFamily="34" charset="0"/>
              </a:rPr>
              <a:t>amtswegiges</a:t>
            </a:r>
            <a:r>
              <a:rPr lang="de-DE" sz="2800" dirty="0">
                <a:solidFill>
                  <a:prstClr val="black"/>
                </a:solidFill>
                <a:latin typeface="Arial Narrow" panose="020B0606020202030204" pitchFamily="34" charset="0"/>
              </a:rPr>
              <a:t> Verfahren (§ 26 </a:t>
            </a:r>
            <a:r>
              <a:rPr lang="de-DE" sz="2800" dirty="0" err="1">
                <a:solidFill>
                  <a:prstClr val="black"/>
                </a:solidFill>
                <a:latin typeface="Arial Narrow" panose="020B0606020202030204" pitchFamily="34" charset="0"/>
              </a:rPr>
              <a:t>FamFG</a:t>
            </a:r>
            <a:r>
              <a:rPr lang="de-DE" sz="2800" dirty="0">
                <a:solidFill>
                  <a:prstClr val="black"/>
                </a:solidFill>
                <a:latin typeface="Arial Narrow" panose="020B0606020202030204" pitchFamily="34" charset="0"/>
              </a:rPr>
              <a:t>)</a:t>
            </a:r>
          </a:p>
          <a:p>
            <a:pPr marL="457200" indent="-457200">
              <a:lnSpc>
                <a:spcPct val="150000"/>
              </a:lnSpc>
              <a:buFont typeface="Arial" panose="020B0604020202020204" pitchFamily="34" charset="0"/>
              <a:buChar char="•"/>
            </a:pPr>
            <a:r>
              <a:rPr lang="de-DE" sz="2800" u="sng" dirty="0">
                <a:solidFill>
                  <a:prstClr val="black"/>
                </a:solidFill>
                <a:latin typeface="Arial Narrow" panose="020B0606020202030204" pitchFamily="34" charset="0"/>
              </a:rPr>
              <a:t>Anregung zur Verfahrenseinleitung Jeder kann das Verfahren anregen</a:t>
            </a:r>
          </a:p>
          <a:p>
            <a:pPr marL="457200" indent="-457200">
              <a:lnSpc>
                <a:spcPct val="150000"/>
              </a:lnSpc>
              <a:buFont typeface="Arial" panose="020B0604020202020204" pitchFamily="34" charset="0"/>
              <a:buChar char="•"/>
            </a:pPr>
            <a:r>
              <a:rPr lang="de-DE" sz="2800" dirty="0">
                <a:solidFill>
                  <a:prstClr val="black"/>
                </a:solidFill>
                <a:latin typeface="Arial Narrow" panose="020B0606020202030204" pitchFamily="34" charset="0"/>
              </a:rPr>
              <a:t>Bsp.: Angehörige, Krankenhäuser, Polizei, Behörden</a:t>
            </a:r>
          </a:p>
          <a:p>
            <a:pPr marL="457200" indent="-457200">
              <a:lnSpc>
                <a:spcPct val="150000"/>
              </a:lnSpc>
              <a:buFont typeface="Arial" panose="020B0604020202020204" pitchFamily="34" charset="0"/>
              <a:buChar char="•"/>
            </a:pPr>
            <a:r>
              <a:rPr lang="de-DE" sz="2800" dirty="0">
                <a:solidFill>
                  <a:prstClr val="black"/>
                </a:solidFill>
                <a:latin typeface="Arial Narrow" panose="020B0606020202030204" pitchFamily="34" charset="0"/>
              </a:rPr>
              <a:t>Anregender nicht zwingend auch am Verfahren beteiligt</a:t>
            </a:r>
          </a:p>
          <a:p>
            <a:endParaRPr lang="de-DE"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197835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7BB4E2D-0D03-480C-B682-B9320ABEFFA0}"/>
              </a:ext>
            </a:extLst>
          </p:cNvPr>
          <p:cNvSpPr>
            <a:spLocks noGrp="1"/>
          </p:cNvSpPr>
          <p:nvPr>
            <p:ph idx="1"/>
          </p:nvPr>
        </p:nvSpPr>
        <p:spPr>
          <a:xfrm>
            <a:off x="838200" y="431800"/>
            <a:ext cx="10515600" cy="5745163"/>
          </a:xfrm>
        </p:spPr>
        <p:txBody>
          <a:bodyPr/>
          <a:lstStyle/>
          <a:p>
            <a:pPr marL="0" indent="0" algn="ctr">
              <a:buNone/>
            </a:pPr>
            <a:br>
              <a:rPr lang="de-DE" dirty="0"/>
            </a:br>
            <a:br>
              <a:rPr lang="de-DE" dirty="0"/>
            </a:br>
            <a:r>
              <a:rPr lang="de-DE" sz="3200" b="1" u="sng" dirty="0">
                <a:solidFill>
                  <a:srgbClr val="C00000"/>
                </a:solidFill>
              </a:rPr>
              <a:t>Merke: </a:t>
            </a:r>
            <a:br>
              <a:rPr lang="de-DE" dirty="0"/>
            </a:br>
            <a:endParaRPr lang="de-DE" dirty="0"/>
          </a:p>
          <a:p>
            <a:pPr marL="0" indent="0" algn="ctr">
              <a:buNone/>
            </a:pPr>
            <a:r>
              <a:rPr lang="de-DE" dirty="0"/>
              <a:t>Die Voraussetzung für eine Betreuerbestellung ist immer ein </a:t>
            </a:r>
            <a:br>
              <a:rPr lang="de-DE" dirty="0"/>
            </a:br>
            <a:r>
              <a:rPr lang="de-DE" dirty="0"/>
              <a:t>Antrag oder eine Anregung (§ 1814 IV BGB).</a:t>
            </a:r>
            <a:br>
              <a:rPr lang="de-DE" dirty="0"/>
            </a:br>
            <a:br>
              <a:rPr lang="de-DE" dirty="0"/>
            </a:br>
            <a:r>
              <a:rPr lang="de-DE" dirty="0"/>
              <a:t>Der Antrag oder die Anregung ist immer notwendig zur Verfahrenseröffnung.</a:t>
            </a:r>
          </a:p>
        </p:txBody>
      </p:sp>
    </p:spTree>
    <p:extLst>
      <p:ext uri="{BB962C8B-B14F-4D97-AF65-F5344CB8AC3E}">
        <p14:creationId xmlns:p14="http://schemas.microsoft.com/office/powerpoint/2010/main" val="2139664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9A6AB6-47B8-4D68-A415-953B43B8A9D0}"/>
              </a:ext>
            </a:extLst>
          </p:cNvPr>
          <p:cNvSpPr>
            <a:spLocks noGrp="1"/>
          </p:cNvSpPr>
          <p:nvPr>
            <p:ph type="title"/>
          </p:nvPr>
        </p:nvSpPr>
        <p:spPr/>
        <p:txBody>
          <a:bodyPr/>
          <a:lstStyle/>
          <a:p>
            <a:r>
              <a:rPr lang="de-DE" dirty="0"/>
              <a:t>3.1.3 Die </a:t>
            </a:r>
            <a:r>
              <a:rPr lang="de-DE" u="sng" dirty="0"/>
              <a:t>einstweilige Anordnung</a:t>
            </a:r>
            <a:r>
              <a:rPr lang="de-DE" dirty="0"/>
              <a:t> §§ 300, 49 ff </a:t>
            </a:r>
            <a:r>
              <a:rPr lang="de-DE" dirty="0" err="1"/>
              <a:t>FamFG</a:t>
            </a:r>
            <a:endParaRPr lang="de-DE" dirty="0"/>
          </a:p>
        </p:txBody>
      </p:sp>
      <p:sp>
        <p:nvSpPr>
          <p:cNvPr id="5" name="Inhaltsplatzhalter 4">
            <a:extLst>
              <a:ext uri="{FF2B5EF4-FFF2-40B4-BE49-F238E27FC236}">
                <a16:creationId xmlns:a16="http://schemas.microsoft.com/office/drawing/2014/main" id="{A046F2D3-95C3-4745-91FD-CA439A6AD5F1}"/>
              </a:ext>
            </a:extLst>
          </p:cNvPr>
          <p:cNvSpPr>
            <a:spLocks noGrp="1"/>
          </p:cNvSpPr>
          <p:nvPr>
            <p:ph idx="1"/>
          </p:nvPr>
        </p:nvSpPr>
        <p:spPr/>
        <p:txBody>
          <a:bodyPr/>
          <a:lstStyle/>
          <a:p>
            <a:r>
              <a:rPr lang="de-DE" dirty="0"/>
              <a:t>Ist ein </a:t>
            </a:r>
            <a:r>
              <a:rPr lang="de-DE" b="1" u="sng" dirty="0"/>
              <a:t>Eilverfahren</a:t>
            </a:r>
            <a:r>
              <a:rPr lang="de-DE" dirty="0"/>
              <a:t> als Besonderheit des Hauptverfahren – Eile ist geboten! Gefahr in Verzug</a:t>
            </a:r>
            <a:br>
              <a:rPr lang="de-DE" dirty="0"/>
            </a:br>
            <a:br>
              <a:rPr lang="de-DE" dirty="0"/>
            </a:br>
            <a:r>
              <a:rPr lang="de-DE" dirty="0"/>
              <a:t>- es können schnell vorläufige Maßnahmen, wie z.B. eine Betreuerbestellung oder</a:t>
            </a:r>
            <a:br>
              <a:rPr lang="de-DE" dirty="0"/>
            </a:br>
            <a:r>
              <a:rPr lang="de-DE" dirty="0"/>
              <a:t>  ein vorläufiger Einwilligungsvorbehalt angeordnet werden (§ 1825 BGB),</a:t>
            </a:r>
          </a:p>
          <a:p>
            <a:endParaRPr lang="de-DE" dirty="0"/>
          </a:p>
          <a:p>
            <a:r>
              <a:rPr lang="de-DE" dirty="0"/>
              <a:t>Diese Anordnung darf </a:t>
            </a:r>
            <a:r>
              <a:rPr lang="de-DE" b="1" dirty="0"/>
              <a:t>höchstens 6 Monate </a:t>
            </a:r>
            <a:r>
              <a:rPr lang="de-DE" dirty="0"/>
              <a:t>andauern und nur ausnahmsweise ist eine </a:t>
            </a:r>
            <a:r>
              <a:rPr lang="de-DE" b="1" dirty="0"/>
              <a:t>Verlängerung bis zu 1 Jahr möglich ( § 302 </a:t>
            </a:r>
            <a:r>
              <a:rPr lang="de-DE" b="1" dirty="0" err="1"/>
              <a:t>FamFG</a:t>
            </a:r>
            <a:r>
              <a:rPr lang="de-DE" b="1" dirty="0"/>
              <a:t> ),</a:t>
            </a:r>
            <a:br>
              <a:rPr lang="de-DE" b="1" dirty="0"/>
            </a:br>
            <a:br>
              <a:rPr lang="de-DE" b="1" dirty="0"/>
            </a:br>
            <a:r>
              <a:rPr lang="de-DE" b="1" i="1" dirty="0">
                <a:solidFill>
                  <a:srgbClr val="C00000"/>
                </a:solidFill>
                <a:latin typeface="Bradley Hand ITC" panose="03070402050302030203" pitchFamily="66" charset="0"/>
              </a:rPr>
              <a:t>Bsp. Für </a:t>
            </a:r>
            <a:r>
              <a:rPr lang="de-DE" b="1" i="1" dirty="0" err="1">
                <a:solidFill>
                  <a:srgbClr val="C00000"/>
                </a:solidFill>
                <a:latin typeface="Bradley Hand ITC" panose="03070402050302030203" pitchFamily="66" charset="0"/>
              </a:rPr>
              <a:t>einstw</a:t>
            </a:r>
            <a:r>
              <a:rPr lang="de-DE" b="1" i="1" dirty="0">
                <a:solidFill>
                  <a:srgbClr val="C00000"/>
                </a:solidFill>
                <a:latin typeface="Bradley Hand ITC" panose="03070402050302030203" pitchFamily="66" charset="0"/>
              </a:rPr>
              <a:t>. AO, §§ 300-302 </a:t>
            </a:r>
            <a:r>
              <a:rPr lang="de-DE" b="1" i="1" dirty="0" err="1">
                <a:solidFill>
                  <a:srgbClr val="C00000"/>
                </a:solidFill>
                <a:latin typeface="Bradley Hand ITC" panose="03070402050302030203" pitchFamily="66" charset="0"/>
              </a:rPr>
              <a:t>FamFG</a:t>
            </a:r>
            <a:endParaRPr lang="de-DE" b="1"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066441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A5EB3C-78A0-42EB-9B33-7A3558983904}"/>
              </a:ext>
            </a:extLst>
          </p:cNvPr>
          <p:cNvSpPr>
            <a:spLocks noGrp="1"/>
          </p:cNvSpPr>
          <p:nvPr>
            <p:ph idx="1"/>
          </p:nvPr>
        </p:nvSpPr>
        <p:spPr>
          <a:xfrm>
            <a:off x="838200" y="463826"/>
            <a:ext cx="10515600" cy="5713137"/>
          </a:xfrm>
        </p:spPr>
        <p:txBody>
          <a:bodyPr>
            <a:normAutofit fontScale="92500" lnSpcReduction="20000"/>
          </a:bodyPr>
          <a:lstStyle/>
          <a:p>
            <a:pPr marL="0" indent="0">
              <a:buNone/>
            </a:pPr>
            <a:r>
              <a:rPr lang="de-DE" b="1" u="sng" dirty="0"/>
              <a:t>Das Betreuungsverfahren kann also bei Vorliegen dringender Gründe im sogenannten Eilverfahren durchgeführt werden.</a:t>
            </a:r>
            <a:br>
              <a:rPr lang="de-DE" dirty="0"/>
            </a:br>
            <a:br>
              <a:rPr lang="de-DE" dirty="0"/>
            </a:br>
            <a:r>
              <a:rPr lang="de-DE" dirty="0"/>
              <a:t>Es ist hier möglich, einen vorläufigen Betreuer zu bestellen </a:t>
            </a:r>
            <a:r>
              <a:rPr lang="de-DE" b="1" dirty="0"/>
              <a:t>ohne</a:t>
            </a:r>
            <a:r>
              <a:rPr lang="de-DE" dirty="0"/>
              <a:t> zuvor ein ärztliches Gutachten oder den Bericht der Betreuungsbehörde einzuholen, wenn die Voraussetzungen des § 300 </a:t>
            </a:r>
            <a:r>
              <a:rPr lang="de-DE" dirty="0" err="1"/>
              <a:t>FamFG</a:t>
            </a:r>
            <a:r>
              <a:rPr lang="de-DE" dirty="0"/>
              <a:t> vorliegen.</a:t>
            </a:r>
            <a:br>
              <a:rPr lang="de-DE" dirty="0"/>
            </a:br>
            <a:br>
              <a:rPr lang="de-DE" dirty="0"/>
            </a:br>
            <a:r>
              <a:rPr lang="de-DE" dirty="0"/>
              <a:t>- es liegen dringende Gründe für die Annahme vor, dass die Betreuungs-</a:t>
            </a:r>
            <a:br>
              <a:rPr lang="de-DE" dirty="0"/>
            </a:br>
            <a:r>
              <a:rPr lang="de-DE" dirty="0"/>
              <a:t>  </a:t>
            </a:r>
            <a:r>
              <a:rPr lang="de-DE" dirty="0" err="1"/>
              <a:t>voraussetzungen</a:t>
            </a:r>
            <a:r>
              <a:rPr lang="de-DE" dirty="0"/>
              <a:t> gegeben sind und ein sofortiges Tätigwerden ist </a:t>
            </a:r>
            <a:br>
              <a:rPr lang="de-DE" dirty="0"/>
            </a:br>
            <a:r>
              <a:rPr lang="de-DE" dirty="0"/>
              <a:t>  erforderlich,</a:t>
            </a:r>
            <a:br>
              <a:rPr lang="de-DE" dirty="0"/>
            </a:br>
            <a:br>
              <a:rPr lang="de-DE" dirty="0"/>
            </a:br>
            <a:r>
              <a:rPr lang="de-DE" dirty="0"/>
              <a:t>- ein ärztliche Zeugnis über den Zustand des Betroffenen liegt vor,</a:t>
            </a:r>
            <a:br>
              <a:rPr lang="de-DE" dirty="0"/>
            </a:br>
            <a:br>
              <a:rPr lang="de-DE" dirty="0"/>
            </a:br>
            <a:r>
              <a:rPr lang="de-DE" dirty="0"/>
              <a:t>- ein Verfahrenspfleger ist bestellt und wurde angehört (im Fall des § 276 </a:t>
            </a:r>
            <a:r>
              <a:rPr lang="de-DE" dirty="0" err="1"/>
              <a:t>FamFG</a:t>
            </a:r>
            <a:r>
              <a:rPr lang="de-DE" dirty="0"/>
              <a:t>),</a:t>
            </a:r>
            <a:br>
              <a:rPr lang="de-DE" dirty="0"/>
            </a:br>
            <a:br>
              <a:rPr lang="de-DE" dirty="0"/>
            </a:br>
            <a:r>
              <a:rPr lang="de-DE" dirty="0"/>
              <a:t>- der Betroffene pers. angehört wurde.</a:t>
            </a:r>
            <a:br>
              <a:rPr lang="de-DE" dirty="0"/>
            </a:br>
            <a:br>
              <a:rPr lang="de-DE" dirty="0"/>
            </a:br>
            <a:r>
              <a:rPr lang="de-DE" dirty="0"/>
              <a:t>Zusätzlich kann gem. § 301 </a:t>
            </a:r>
            <a:r>
              <a:rPr lang="de-DE" dirty="0" err="1"/>
              <a:t>FamFG</a:t>
            </a:r>
            <a:r>
              <a:rPr lang="de-DE" dirty="0"/>
              <a:t> ein vorläufiger Betreuer bestellt werden, wenn der Betroffene oder der Verfahrenspfleger noch nicht angehört wurden, wenn eine besondere</a:t>
            </a:r>
            <a:br>
              <a:rPr lang="de-DE" dirty="0"/>
            </a:br>
            <a:r>
              <a:rPr lang="de-DE" dirty="0"/>
              <a:t>Eiligkeit (gesteigerte Dringlichkeit) vorliegt. Dies ist dann jedoch sofort nachzuholen.</a:t>
            </a:r>
          </a:p>
          <a:p>
            <a:pPr marL="0" indent="0">
              <a:buNone/>
            </a:pPr>
            <a:br>
              <a:rPr lang="de-DE" dirty="0"/>
            </a:br>
            <a:endParaRPr lang="de-DE" dirty="0"/>
          </a:p>
        </p:txBody>
      </p:sp>
    </p:spTree>
    <p:extLst>
      <p:ext uri="{BB962C8B-B14F-4D97-AF65-F5344CB8AC3E}">
        <p14:creationId xmlns:p14="http://schemas.microsoft.com/office/powerpoint/2010/main" val="2232602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11E541E-854A-4258-9495-F62D0734AA8B}"/>
              </a:ext>
            </a:extLst>
          </p:cNvPr>
          <p:cNvSpPr>
            <a:spLocks noGrp="1"/>
          </p:cNvSpPr>
          <p:nvPr>
            <p:ph idx="1"/>
          </p:nvPr>
        </p:nvSpPr>
        <p:spPr>
          <a:xfrm>
            <a:off x="679174" y="304800"/>
            <a:ext cx="10515600" cy="5805902"/>
          </a:xfrm>
        </p:spPr>
        <p:txBody>
          <a:bodyPr>
            <a:normAutofit/>
          </a:bodyPr>
          <a:lstStyle/>
          <a:p>
            <a:pPr marL="0" indent="0">
              <a:buNone/>
            </a:pPr>
            <a:r>
              <a:rPr lang="de-DE" b="1" u="sng" dirty="0"/>
              <a:t>Ablauf Eilverfahren</a:t>
            </a:r>
            <a:br>
              <a:rPr lang="de-DE" u="sng" dirty="0"/>
            </a:br>
            <a:br>
              <a:rPr lang="de-DE" u="sng" dirty="0"/>
            </a:br>
            <a:r>
              <a:rPr lang="de-DE" dirty="0"/>
              <a:t>		Ärztliche Gutachten</a:t>
            </a:r>
            <a:br>
              <a:rPr lang="de-DE" dirty="0"/>
            </a:br>
            <a:br>
              <a:rPr lang="de-DE" dirty="0"/>
            </a:br>
            <a:br>
              <a:rPr lang="de-DE" dirty="0"/>
            </a:br>
            <a:br>
              <a:rPr lang="de-DE" dirty="0"/>
            </a:br>
            <a:br>
              <a:rPr lang="de-DE" dirty="0"/>
            </a:br>
            <a:r>
              <a:rPr lang="de-DE" dirty="0"/>
              <a:t>		Anhörung des Betroffenen /			besondere Eile</a:t>
            </a:r>
            <a:br>
              <a:rPr lang="de-DE" dirty="0"/>
            </a:br>
            <a:r>
              <a:rPr lang="de-DE" dirty="0"/>
              <a:t>		    Verfahrenspflegers				Gefahr in Verzug</a:t>
            </a:r>
            <a:br>
              <a:rPr lang="de-DE" dirty="0"/>
            </a:br>
            <a:br>
              <a:rPr lang="de-DE" dirty="0"/>
            </a:br>
            <a:br>
              <a:rPr lang="de-DE" dirty="0"/>
            </a:br>
            <a:br>
              <a:rPr lang="de-DE" dirty="0"/>
            </a:br>
            <a:r>
              <a:rPr lang="de-DE" dirty="0"/>
              <a:t>		Einstweilige Anordnung</a:t>
            </a:r>
            <a:br>
              <a:rPr lang="de-DE" dirty="0"/>
            </a:br>
            <a:br>
              <a:rPr lang="de-DE" dirty="0"/>
            </a:br>
            <a:br>
              <a:rPr lang="de-DE" dirty="0"/>
            </a:br>
            <a:endParaRPr lang="de-DE" u="sng" dirty="0"/>
          </a:p>
        </p:txBody>
      </p:sp>
      <p:cxnSp>
        <p:nvCxnSpPr>
          <p:cNvPr id="5" name="Gerade Verbindung mit Pfeil 4">
            <a:extLst>
              <a:ext uri="{FF2B5EF4-FFF2-40B4-BE49-F238E27FC236}">
                <a16:creationId xmlns:a16="http://schemas.microsoft.com/office/drawing/2014/main" id="{2147E6AB-6C54-4621-8287-8A454D7E28C1}"/>
              </a:ext>
            </a:extLst>
          </p:cNvPr>
          <p:cNvCxnSpPr/>
          <p:nvPr/>
        </p:nvCxnSpPr>
        <p:spPr>
          <a:xfrm>
            <a:off x="3763617" y="1391478"/>
            <a:ext cx="0" cy="125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24C6E986-B12D-4AA1-8191-8915B558F5DA}"/>
              </a:ext>
            </a:extLst>
          </p:cNvPr>
          <p:cNvCxnSpPr>
            <a:cxnSpLocks/>
          </p:cNvCxnSpPr>
          <p:nvPr/>
        </p:nvCxnSpPr>
        <p:spPr>
          <a:xfrm>
            <a:off x="3763617" y="3429000"/>
            <a:ext cx="0" cy="911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895B9ECA-C83B-4E9F-B49E-A4F706BD4D65}"/>
              </a:ext>
            </a:extLst>
          </p:cNvPr>
          <p:cNvCxnSpPr>
            <a:cxnSpLocks/>
          </p:cNvCxnSpPr>
          <p:nvPr/>
        </p:nvCxnSpPr>
        <p:spPr>
          <a:xfrm>
            <a:off x="5552661" y="1252330"/>
            <a:ext cx="3843130" cy="0"/>
          </a:xfrm>
          <a:prstGeom prst="line">
            <a:avLst/>
          </a:prstGeom>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16DA0D0D-3653-47D2-9BFD-7964B03D1238}"/>
              </a:ext>
            </a:extLst>
          </p:cNvPr>
          <p:cNvCxnSpPr>
            <a:cxnSpLocks/>
          </p:cNvCxnSpPr>
          <p:nvPr/>
        </p:nvCxnSpPr>
        <p:spPr>
          <a:xfrm>
            <a:off x="9409043" y="1252330"/>
            <a:ext cx="0" cy="1398105"/>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EDC44DB-7403-4DCD-995E-40376C05F486}"/>
              </a:ext>
            </a:extLst>
          </p:cNvPr>
          <p:cNvCxnSpPr>
            <a:cxnSpLocks/>
          </p:cNvCxnSpPr>
          <p:nvPr/>
        </p:nvCxnSpPr>
        <p:spPr>
          <a:xfrm>
            <a:off x="9395791" y="3429000"/>
            <a:ext cx="0" cy="1089991"/>
          </a:xfrm>
          <a:prstGeom prst="line">
            <a:avLst/>
          </a:prstGeom>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30377912-B999-4341-A4E9-D0078568CC0C}"/>
              </a:ext>
            </a:extLst>
          </p:cNvPr>
          <p:cNvCxnSpPr>
            <a:cxnSpLocks/>
          </p:cNvCxnSpPr>
          <p:nvPr/>
        </p:nvCxnSpPr>
        <p:spPr>
          <a:xfrm flipH="1">
            <a:off x="5791201" y="4518991"/>
            <a:ext cx="36045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31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654" y="580293"/>
            <a:ext cx="10515600" cy="1063869"/>
          </a:xfrm>
        </p:spPr>
        <p:txBody>
          <a:bodyPr/>
          <a:lstStyle/>
          <a:p>
            <a:r>
              <a:rPr lang="de-DE" b="1" dirty="0"/>
              <a:t>Änderung des Betreuungsrechts</a:t>
            </a:r>
          </a:p>
        </p:txBody>
      </p:sp>
      <p:sp>
        <p:nvSpPr>
          <p:cNvPr id="3" name="Inhaltsplatzhalter 2"/>
          <p:cNvSpPr>
            <a:spLocks noGrp="1"/>
          </p:cNvSpPr>
          <p:nvPr>
            <p:ph idx="1"/>
          </p:nvPr>
        </p:nvSpPr>
        <p:spPr>
          <a:xfrm>
            <a:off x="776654" y="1802423"/>
            <a:ext cx="10515600" cy="5679830"/>
          </a:xfrm>
        </p:spPr>
        <p:txBody>
          <a:bodyPr>
            <a:noAutofit/>
          </a:bodyPr>
          <a:lstStyle/>
          <a:p>
            <a:pPr marL="0" indent="0">
              <a:buNone/>
            </a:pPr>
            <a:r>
              <a:rPr lang="de-DE" sz="2000" dirty="0"/>
              <a:t>ab dem 1. Januar 2023 gilt ein neues </a:t>
            </a:r>
            <a:r>
              <a:rPr lang="de-DE" sz="2000" i="1" u="sng" dirty="0">
                <a:hlinkClick r:id="rId3" tooltip="Begriff &quot;Betreuungsrecht&quot; im Wörterbuch nachschlagen"/>
              </a:rPr>
              <a:t>Betreuungsrecht</a:t>
            </a:r>
            <a:r>
              <a:rPr lang="de-DE" sz="2000" dirty="0"/>
              <a:t>. </a:t>
            </a:r>
            <a:br>
              <a:rPr lang="de-DE" sz="2000" dirty="0"/>
            </a:br>
            <a:br>
              <a:rPr lang="de-DE" sz="2000" dirty="0"/>
            </a:br>
            <a:r>
              <a:rPr lang="de-DE" sz="2000" dirty="0"/>
              <a:t>Der bislang gültige Gesetzestext wurde überarbeitet.</a:t>
            </a:r>
            <a:br>
              <a:rPr lang="de-DE" sz="2000" dirty="0"/>
            </a:br>
            <a:r>
              <a:rPr lang="de-DE" sz="2000" dirty="0"/>
              <a:t>Dadurch sollen betreute Menschen </a:t>
            </a:r>
            <a:r>
              <a:rPr lang="de-DE" sz="2000" b="1" dirty="0"/>
              <a:t>mehr Selbstständigkeit und mehr Möglichkeiten zur Mitbestimmung bekommen. </a:t>
            </a:r>
            <a:br>
              <a:rPr lang="de-DE" sz="2000" b="1" dirty="0"/>
            </a:br>
            <a:endParaRPr lang="de-DE" sz="2000" b="1" dirty="0"/>
          </a:p>
        </p:txBody>
      </p:sp>
    </p:spTree>
    <p:extLst>
      <p:ext uri="{BB962C8B-B14F-4D97-AF65-F5344CB8AC3E}">
        <p14:creationId xmlns:p14="http://schemas.microsoft.com/office/powerpoint/2010/main" val="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68190-AB22-4F17-8920-C93DAE796D1D}"/>
              </a:ext>
            </a:extLst>
          </p:cNvPr>
          <p:cNvSpPr>
            <a:spLocks noGrp="1"/>
          </p:cNvSpPr>
          <p:nvPr>
            <p:ph idx="1"/>
          </p:nvPr>
        </p:nvSpPr>
        <p:spPr>
          <a:xfrm>
            <a:off x="838200" y="477078"/>
            <a:ext cx="10515600" cy="5699885"/>
          </a:xfrm>
        </p:spPr>
        <p:txBody>
          <a:bodyPr/>
          <a:lstStyle/>
          <a:p>
            <a:pPr marL="0" indent="0">
              <a:buNone/>
            </a:pPr>
            <a:br>
              <a:rPr lang="de-DE" dirty="0"/>
            </a:br>
            <a:r>
              <a:rPr lang="de-DE" dirty="0"/>
              <a:t>Auch der Beschluss über die einstweilige Anordnung wird grundsätzlich mit Bekanntgabe an den Betreuer wirksam. </a:t>
            </a:r>
            <a:br>
              <a:rPr lang="de-DE" dirty="0"/>
            </a:br>
            <a:br>
              <a:rPr lang="de-DE" dirty="0"/>
            </a:br>
            <a:r>
              <a:rPr lang="de-DE" dirty="0"/>
              <a:t>Allerdings kann der Richter hier die sofortige Wirksamkeit nach § 287 Abs. 2 </a:t>
            </a:r>
            <a:r>
              <a:rPr lang="de-DE" dirty="0" err="1"/>
              <a:t>FamFG</a:t>
            </a:r>
            <a:r>
              <a:rPr lang="de-DE" dirty="0"/>
              <a:t> anordnen.</a:t>
            </a:r>
            <a:br>
              <a:rPr lang="de-DE" dirty="0"/>
            </a:br>
            <a:r>
              <a:rPr lang="de-DE" dirty="0"/>
              <a:t>Dann wird der Beschluss mit Bekanntgabe an der Betreuer oder mit Übergabe an die Geschäftsstelle wirksam.</a:t>
            </a:r>
            <a:br>
              <a:rPr lang="de-DE" dirty="0"/>
            </a:br>
            <a:br>
              <a:rPr lang="de-DE" dirty="0"/>
            </a:br>
            <a:r>
              <a:rPr lang="de-DE" dirty="0"/>
              <a:t>Regelmäßig wird die Übergabe an die Geschäftsstelle der frühere Zeitpunkt sein. Dieser ist dann auf dem Beschluss zu vermerken.</a:t>
            </a:r>
          </a:p>
        </p:txBody>
      </p:sp>
    </p:spTree>
    <p:extLst>
      <p:ext uri="{BB962C8B-B14F-4D97-AF65-F5344CB8AC3E}">
        <p14:creationId xmlns:p14="http://schemas.microsoft.com/office/powerpoint/2010/main" val="2967954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ysClr val="windowText" lastClr="000000"/>
                </a:solidFill>
                <a:effectLst/>
                <a:uLnTx/>
                <a:uFillTx/>
                <a:latin typeface="+mn-lt"/>
                <a:ea typeface="+mj-ea"/>
                <a:cs typeface="+mj-cs"/>
              </a:rPr>
              <a:t>Also wenn es mal eilig wird…..</a:t>
            </a:r>
            <a:br>
              <a:rPr kumimoji="0" lang="de-DE" sz="4400" b="0" i="0" u="none" strike="noStrike" kern="1200" cap="none" spc="0" normalizeH="0" baseline="0" noProof="0" dirty="0">
                <a:ln>
                  <a:noFill/>
                </a:ln>
                <a:solidFill>
                  <a:sysClr val="windowText" lastClr="000000"/>
                </a:solidFill>
                <a:effectLst/>
                <a:uLnTx/>
                <a:uFillTx/>
                <a:latin typeface=" Arial Narrow"/>
                <a:ea typeface="+mj-ea"/>
                <a:cs typeface="+mj-cs"/>
              </a:rPr>
            </a:br>
            <a:r>
              <a:rPr kumimoji="0" lang="de-DE" sz="4400" b="0" i="0" u="none" strike="noStrike" kern="1200" cap="none" spc="0" normalizeH="0" baseline="0" noProof="0" dirty="0">
                <a:ln>
                  <a:noFill/>
                </a:ln>
                <a:solidFill>
                  <a:sysClr val="windowText" lastClr="000000"/>
                </a:solidFill>
                <a:effectLst/>
                <a:uLnTx/>
                <a:uFillTx/>
                <a:latin typeface="+mn-lt"/>
                <a:ea typeface="+mj-ea"/>
                <a:cs typeface="+mj-cs"/>
              </a:rPr>
              <a:t> </a:t>
            </a:r>
            <a:br>
              <a:rPr kumimoji="0" lang="de-DE" sz="4400" b="0" i="0" u="none" strike="noStrike" kern="1200" cap="none" spc="0" normalizeH="0" baseline="0" noProof="0" dirty="0">
                <a:ln>
                  <a:noFill/>
                </a:ln>
                <a:solidFill>
                  <a:sysClr val="windowText" lastClr="000000"/>
                </a:solidFill>
                <a:effectLst/>
                <a:uLnTx/>
                <a:uFillTx/>
                <a:latin typeface="+mn-lt"/>
                <a:ea typeface="+mj-ea"/>
                <a:cs typeface="+mj-cs"/>
              </a:rPr>
            </a:br>
            <a:r>
              <a:rPr kumimoji="0" lang="de-DE" sz="4400" b="0" i="1" u="none" strike="noStrike" kern="1200" cap="none" spc="0" normalizeH="0" baseline="0" noProof="0" dirty="0">
                <a:ln>
                  <a:noFill/>
                </a:ln>
                <a:solidFill>
                  <a:sysClr val="windowText" lastClr="000000"/>
                </a:solidFill>
                <a:effectLst/>
                <a:uLnTx/>
                <a:uFillTx/>
                <a:latin typeface="+mn-lt"/>
                <a:ea typeface="+mj-ea"/>
                <a:cs typeface="+mj-cs"/>
              </a:rPr>
              <a:t>Kommt</a:t>
            </a:r>
            <a:r>
              <a:rPr kumimoji="0" lang="de-DE" sz="4400" b="0" i="1" u="none" strike="noStrike" kern="1200" cap="none" spc="0" normalizeH="0" noProof="0" dirty="0">
                <a:ln>
                  <a:noFill/>
                </a:ln>
                <a:solidFill>
                  <a:sysClr val="windowText" lastClr="000000"/>
                </a:solidFill>
                <a:effectLst/>
                <a:uLnTx/>
                <a:uFillTx/>
                <a:latin typeface="+mn-lt"/>
                <a:ea typeface="+mj-ea"/>
                <a:cs typeface="+mj-cs"/>
              </a:rPr>
              <a:t> es zum </a:t>
            </a:r>
            <a:r>
              <a:rPr kumimoji="0" lang="de-DE" sz="4400" b="1" i="1" u="none" strike="noStrike" kern="1200" cap="none" spc="0" normalizeH="0" baseline="0" noProof="0" dirty="0">
                <a:ln>
                  <a:noFill/>
                </a:ln>
                <a:solidFill>
                  <a:sysClr val="windowText" lastClr="000000"/>
                </a:solidFill>
                <a:effectLst/>
                <a:uLnTx/>
                <a:uFillTx/>
                <a:latin typeface="+mn-lt"/>
                <a:ea typeface="+mj-ea"/>
                <a:cs typeface="+mj-cs"/>
              </a:rPr>
              <a:t>Eilverfahren</a:t>
            </a:r>
            <a:r>
              <a:rPr kumimoji="0" lang="de-DE" sz="4400" b="0" i="1" u="none" strike="noStrike" kern="1200" cap="none" spc="0" normalizeH="0" baseline="0" noProof="0" dirty="0">
                <a:ln>
                  <a:noFill/>
                </a:ln>
                <a:solidFill>
                  <a:sysClr val="windowText" lastClr="000000"/>
                </a:solidFill>
                <a:effectLst/>
                <a:uLnTx/>
                <a:uFillTx/>
                <a:latin typeface="+mn-lt"/>
                <a:ea typeface="+mj-ea"/>
                <a:cs typeface="+mj-cs"/>
              </a:rPr>
              <a:t> in Betreuungssachen.</a:t>
            </a:r>
          </a:p>
        </p:txBody>
      </p:sp>
      <p:sp>
        <p:nvSpPr>
          <p:cNvPr id="3" name="Inhaltsplatzhalter 2"/>
          <p:cNvSpPr txBox="1">
            <a:spLocks/>
          </p:cNvSpPr>
          <p:nvPr/>
        </p:nvSpPr>
        <p:spPr>
          <a:xfrm>
            <a:off x="690716" y="211782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Unterscheidung nach § 300 und § 301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 im Hinblick auf die Dringlichkeit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Voraussetzungen für den Erlass regelt § 300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Tritt spätestens nach 6 Monaten außer Kraft/  Verlängerung möglich auf maximal 1 Jahr (§302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Beschwerde innerhalb von 2 Wochen möglich (§ 63 Abs. 2 S. 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74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95222-70D4-4760-8A75-8B99906A71BB}"/>
              </a:ext>
            </a:extLst>
          </p:cNvPr>
          <p:cNvSpPr>
            <a:spLocks noGrp="1"/>
          </p:cNvSpPr>
          <p:nvPr>
            <p:ph type="title"/>
          </p:nvPr>
        </p:nvSpPr>
        <p:spPr/>
        <p:txBody>
          <a:bodyPr/>
          <a:lstStyle/>
          <a:p>
            <a:r>
              <a:rPr lang="de-DE" dirty="0"/>
              <a:t>3.1.4 Was begründet die Einholung eines ärztl. Gutachtens?</a:t>
            </a:r>
          </a:p>
        </p:txBody>
      </p:sp>
      <p:sp>
        <p:nvSpPr>
          <p:cNvPr id="3" name="Inhaltsplatzhalter 2">
            <a:extLst>
              <a:ext uri="{FF2B5EF4-FFF2-40B4-BE49-F238E27FC236}">
                <a16:creationId xmlns:a16="http://schemas.microsoft.com/office/drawing/2014/main" id="{AB770505-625B-4067-BF71-47D18CB798D0}"/>
              </a:ext>
            </a:extLst>
          </p:cNvPr>
          <p:cNvSpPr>
            <a:spLocks noGrp="1"/>
          </p:cNvSpPr>
          <p:nvPr>
            <p:ph idx="1"/>
          </p:nvPr>
        </p:nvSpPr>
        <p:spPr/>
        <p:txBody>
          <a:bodyPr>
            <a:normAutofit lnSpcReduction="10000"/>
          </a:bodyPr>
          <a:lstStyle/>
          <a:p>
            <a:r>
              <a:rPr lang="de-DE" u="sng" dirty="0"/>
              <a:t>§ 280 I,III </a:t>
            </a:r>
            <a:r>
              <a:rPr lang="de-DE" u="sng" dirty="0" err="1"/>
              <a:t>FamFG</a:t>
            </a:r>
            <a:br>
              <a:rPr lang="de-DE" dirty="0"/>
            </a:br>
            <a:br>
              <a:rPr lang="de-DE" dirty="0"/>
            </a:br>
            <a:r>
              <a:rPr lang="de-DE" b="0" i="0" dirty="0">
                <a:solidFill>
                  <a:srgbClr val="333333"/>
                </a:solidFill>
                <a:effectLst/>
              </a:rPr>
              <a:t>1 Vor der Bestellung eines Betreuers oder der Anordnung eines Einwilligungsvorbehalts hat eine förmliche Beweisaufnahme durch Einholung eines Gutachtens über die Notwendigkeit der Maßnahme stattzufinden. </a:t>
            </a:r>
            <a:br>
              <a:rPr lang="de-DE" b="0" i="0" dirty="0">
                <a:solidFill>
                  <a:srgbClr val="333333"/>
                </a:solidFill>
                <a:effectLst/>
              </a:rPr>
            </a:br>
            <a:r>
              <a:rPr lang="de-DE" b="0" i="0" dirty="0">
                <a:solidFill>
                  <a:srgbClr val="333333"/>
                </a:solidFill>
                <a:effectLst/>
              </a:rPr>
              <a:t>2 Der Sachverständige soll Arzt für Psychiatrie oder Arzt mit Erfahrung auf dem Gebiet der Psychiatrie sein</a:t>
            </a:r>
            <a:br>
              <a:rPr lang="de-DE" b="0" i="0" dirty="0">
                <a:solidFill>
                  <a:srgbClr val="333333"/>
                </a:solidFill>
                <a:effectLst/>
              </a:rPr>
            </a:br>
            <a:br>
              <a:rPr lang="de-DE" b="0" i="0" dirty="0">
                <a:solidFill>
                  <a:srgbClr val="333333"/>
                </a:solidFill>
                <a:effectLst/>
              </a:rPr>
            </a:br>
            <a:r>
              <a:rPr lang="de-DE" b="0" i="0" u="sng" dirty="0">
                <a:solidFill>
                  <a:srgbClr val="333333"/>
                </a:solidFill>
                <a:effectLst/>
              </a:rPr>
              <a:t>Das Gutachten hat sich auf folgende Bereiche zu erstrecken:</a:t>
            </a:r>
            <a:br>
              <a:rPr lang="de-DE" b="0" i="0" dirty="0">
                <a:solidFill>
                  <a:srgbClr val="333333"/>
                </a:solidFill>
                <a:effectLst/>
              </a:rPr>
            </a:br>
            <a:r>
              <a:rPr lang="de-DE" b="0" i="0" dirty="0">
                <a:solidFill>
                  <a:srgbClr val="333333"/>
                </a:solidFill>
                <a:effectLst/>
              </a:rPr>
              <a:t>* Krankheits- o. Behinderungsbild und dessen Entwicklung,</a:t>
            </a:r>
            <a:br>
              <a:rPr lang="de-DE" b="0" i="0" dirty="0">
                <a:solidFill>
                  <a:srgbClr val="333333"/>
                </a:solidFill>
                <a:effectLst/>
              </a:rPr>
            </a:br>
            <a:r>
              <a:rPr lang="de-DE" b="0" i="0" dirty="0">
                <a:solidFill>
                  <a:srgbClr val="333333"/>
                </a:solidFill>
                <a:effectLst/>
              </a:rPr>
              <a:t>* durchgeführte Untersuchungen und zugrundeliegende Forschungserkenntnisse,</a:t>
            </a:r>
            <a:br>
              <a:rPr lang="de-DE" b="0" i="0" dirty="0">
                <a:solidFill>
                  <a:srgbClr val="333333"/>
                </a:solidFill>
                <a:effectLst/>
              </a:rPr>
            </a:br>
            <a:r>
              <a:rPr lang="de-DE" b="0" i="0" dirty="0">
                <a:solidFill>
                  <a:srgbClr val="333333"/>
                </a:solidFill>
                <a:effectLst/>
              </a:rPr>
              <a:t>* körperlicher und psych. Zustand des Betroffenen,</a:t>
            </a:r>
            <a:br>
              <a:rPr lang="de-DE" b="0" i="0" dirty="0">
                <a:solidFill>
                  <a:srgbClr val="333333"/>
                </a:solidFill>
                <a:effectLst/>
              </a:rPr>
            </a:br>
            <a:r>
              <a:rPr lang="de-DE" b="0" i="0" dirty="0">
                <a:solidFill>
                  <a:srgbClr val="333333"/>
                </a:solidFill>
                <a:effectLst/>
              </a:rPr>
              <a:t>* Umfang der Aufgabenkreise,</a:t>
            </a:r>
            <a:br>
              <a:rPr lang="de-DE" b="0" i="0" dirty="0">
                <a:solidFill>
                  <a:srgbClr val="333333"/>
                </a:solidFill>
                <a:effectLst/>
              </a:rPr>
            </a:br>
            <a:r>
              <a:rPr lang="de-DE" b="0" i="0" dirty="0">
                <a:solidFill>
                  <a:srgbClr val="333333"/>
                </a:solidFill>
                <a:effectLst/>
              </a:rPr>
              <a:t>* voraussichtliche Dauer der Maßnahme (z.B. Betreuerbestellung)</a:t>
            </a: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22649669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466854-DF1C-4A1E-A4C4-373179D9BABA}"/>
              </a:ext>
            </a:extLst>
          </p:cNvPr>
          <p:cNvSpPr>
            <a:spLocks noGrp="1"/>
          </p:cNvSpPr>
          <p:nvPr>
            <p:ph idx="1"/>
          </p:nvPr>
        </p:nvSpPr>
        <p:spPr>
          <a:xfrm>
            <a:off x="838200" y="172278"/>
            <a:ext cx="10515600" cy="6685721"/>
          </a:xfrm>
        </p:spPr>
        <p:txBody>
          <a:bodyPr>
            <a:normAutofit fontScale="92500" lnSpcReduction="20000"/>
          </a:bodyPr>
          <a:lstStyle/>
          <a:p>
            <a:pPr marL="0" indent="0">
              <a:buNone/>
            </a:pPr>
            <a:r>
              <a:rPr lang="de-DE" sz="2600" dirty="0"/>
              <a:t>Die Beauftragung des Gutachters geschieht regelmäßig durch Beschluss.</a:t>
            </a:r>
            <a:br>
              <a:rPr lang="de-DE" sz="2600" dirty="0"/>
            </a:br>
            <a:r>
              <a:rPr lang="de-DE" sz="2600" dirty="0"/>
              <a:t>Allerdings ist dies nicht vorgeschrieben, die Beauftragung könnte auch schriftlich oder mündlich erfolgen.</a:t>
            </a:r>
            <a:br>
              <a:rPr lang="de-DE" sz="2600" dirty="0"/>
            </a:br>
            <a:r>
              <a:rPr lang="de-DE" sz="2600" dirty="0"/>
              <a:t>Sie erfolgt jedoch in der Praxis regelmäßig durch Beschluss, da es aufgrund des Entschädigungsanspruchs des Gutachtes zweckmäßig ist.</a:t>
            </a:r>
            <a:br>
              <a:rPr lang="de-DE" sz="2600" dirty="0"/>
            </a:br>
            <a:br>
              <a:rPr lang="de-DE" sz="2600" dirty="0"/>
            </a:br>
            <a:r>
              <a:rPr lang="de-DE" sz="2600" dirty="0"/>
              <a:t>Vor der Anhörung des Betroffenen durch den Gutachter ist der der Betroffene über den Zweck des Gutachtens und die Person des Gutachters in Kenntnis zu setzen.</a:t>
            </a:r>
            <a:br>
              <a:rPr lang="de-DE" sz="2600" dirty="0"/>
            </a:br>
            <a:br>
              <a:rPr lang="de-DE" sz="2600" dirty="0"/>
            </a:br>
            <a:r>
              <a:rPr lang="de-DE" sz="2600" dirty="0"/>
              <a:t>Der Gutachter ist nach dem JVEG zu entschädigen.</a:t>
            </a:r>
            <a:br>
              <a:rPr lang="de-DE" sz="2600" dirty="0"/>
            </a:br>
            <a:r>
              <a:rPr lang="de-DE" sz="2600" dirty="0"/>
              <a:t>(Honorargruppe M2 mit einem Stundesatz von 90,00 EUR, § 9 Abs. 1 JVEG)</a:t>
            </a:r>
            <a:br>
              <a:rPr lang="de-DE" sz="2600" dirty="0"/>
            </a:br>
            <a:br>
              <a:rPr lang="de-DE" sz="2600" dirty="0"/>
            </a:br>
            <a:r>
              <a:rPr lang="de-DE" sz="2600" dirty="0"/>
              <a:t>Von der Einholung eines ärztl. Fachgutachtens kann unter Umständen abgesehen werden, wenn der Betroffene selbst einen Antrag auf Betreuung stellt, wenn es um die Verlängerung der Betreuung geht und die gesundheitlichen Umstände sich krankheitsbedingt nicht mehr verändern werden oder lediglich ein Kontrollbetreuer bestellt werden soll.</a:t>
            </a:r>
            <a:br>
              <a:rPr lang="de-DE" sz="2600" dirty="0"/>
            </a:br>
            <a:r>
              <a:rPr lang="de-DE" sz="2600" dirty="0"/>
              <a:t>Dann reicht ein ärztl. Attest aus, § 281 Fam FG.</a:t>
            </a:r>
            <a:br>
              <a:rPr lang="de-DE" sz="2600" dirty="0"/>
            </a:br>
            <a:br>
              <a:rPr lang="de-DE" sz="2600" dirty="0"/>
            </a:br>
            <a:r>
              <a:rPr lang="de-DE" sz="2600" dirty="0"/>
              <a:t>Auch kann auf ein Gutachten verzichtet werden, wenn ein Gutachten des medizinischen Dienstes der Krankenversicherung vorliegt, dass den Anforderungen an ein Gutachten nach § 280 </a:t>
            </a:r>
            <a:r>
              <a:rPr lang="de-DE" sz="2600" dirty="0" err="1"/>
              <a:t>FamFG</a:t>
            </a:r>
            <a:r>
              <a:rPr lang="de-DE" sz="2600" dirty="0"/>
              <a:t> genügt, vgl. § 282 </a:t>
            </a:r>
            <a:r>
              <a:rPr lang="de-DE" sz="2600" dirty="0" err="1"/>
              <a:t>FamFG</a:t>
            </a:r>
            <a:r>
              <a:rPr lang="de-DE" sz="2600" dirty="0"/>
              <a:t>.</a:t>
            </a:r>
            <a:br>
              <a:rPr lang="de-DE" dirty="0"/>
            </a:br>
            <a:br>
              <a:rPr lang="de-DE" dirty="0"/>
            </a:br>
            <a:endParaRPr lang="de-DE" dirty="0"/>
          </a:p>
        </p:txBody>
      </p:sp>
    </p:spTree>
    <p:extLst>
      <p:ext uri="{BB962C8B-B14F-4D97-AF65-F5344CB8AC3E}">
        <p14:creationId xmlns:p14="http://schemas.microsoft.com/office/powerpoint/2010/main" val="1044927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1B545-77C0-4B6C-9534-05EBD964162A}"/>
              </a:ext>
            </a:extLst>
          </p:cNvPr>
          <p:cNvSpPr>
            <a:spLocks noGrp="1"/>
          </p:cNvSpPr>
          <p:nvPr>
            <p:ph type="title"/>
          </p:nvPr>
        </p:nvSpPr>
        <p:spPr/>
        <p:txBody>
          <a:bodyPr/>
          <a:lstStyle/>
          <a:p>
            <a:r>
              <a:rPr lang="de-DE" dirty="0"/>
              <a:t>3.1.5 die pers. Anhörung</a:t>
            </a:r>
          </a:p>
        </p:txBody>
      </p:sp>
      <p:sp>
        <p:nvSpPr>
          <p:cNvPr id="3" name="Inhaltsplatzhalter 2">
            <a:extLst>
              <a:ext uri="{FF2B5EF4-FFF2-40B4-BE49-F238E27FC236}">
                <a16:creationId xmlns:a16="http://schemas.microsoft.com/office/drawing/2014/main" id="{9D644A04-CDA6-4EC7-A612-DC6399A09870}"/>
              </a:ext>
            </a:extLst>
          </p:cNvPr>
          <p:cNvSpPr>
            <a:spLocks noGrp="1"/>
          </p:cNvSpPr>
          <p:nvPr>
            <p:ph idx="1"/>
          </p:nvPr>
        </p:nvSpPr>
        <p:spPr>
          <a:xfrm>
            <a:off x="838200" y="1371600"/>
            <a:ext cx="10515600" cy="5486400"/>
          </a:xfrm>
        </p:spPr>
        <p:txBody>
          <a:bodyPr>
            <a:noAutofit/>
          </a:bodyPr>
          <a:lstStyle/>
          <a:p>
            <a:pPr marL="0" indent="0">
              <a:buNone/>
            </a:pPr>
            <a:r>
              <a:rPr lang="de-DE" b="1" u="sng" dirty="0">
                <a:solidFill>
                  <a:srgbClr val="333333"/>
                </a:solidFill>
              </a:rPr>
              <a:t>§ </a:t>
            </a:r>
            <a:r>
              <a:rPr lang="de-DE" b="1" i="0" u="sng" dirty="0">
                <a:solidFill>
                  <a:srgbClr val="333333"/>
                </a:solidFill>
                <a:effectLst/>
              </a:rPr>
              <a:t>278 I  </a:t>
            </a:r>
            <a:r>
              <a:rPr lang="de-DE" b="1" i="0" u="sng" dirty="0" err="1">
                <a:solidFill>
                  <a:srgbClr val="333333"/>
                </a:solidFill>
                <a:effectLst/>
              </a:rPr>
              <a:t>FamFG</a:t>
            </a:r>
            <a:r>
              <a:rPr lang="de-DE" b="1" i="0" u="sng" dirty="0">
                <a:solidFill>
                  <a:srgbClr val="333333"/>
                </a:solidFill>
                <a:effectLst/>
              </a:rPr>
              <a:t> </a:t>
            </a:r>
            <a:br>
              <a:rPr lang="de-DE" b="1" i="0" dirty="0">
                <a:solidFill>
                  <a:srgbClr val="333333"/>
                </a:solidFill>
                <a:effectLst/>
              </a:rPr>
            </a:br>
            <a:r>
              <a:rPr lang="de-DE" b="1" i="0" dirty="0">
                <a:solidFill>
                  <a:srgbClr val="333333"/>
                </a:solidFill>
                <a:effectLst/>
              </a:rPr>
              <a:t>1 </a:t>
            </a:r>
            <a:r>
              <a:rPr lang="de-DE" i="0" dirty="0">
                <a:solidFill>
                  <a:srgbClr val="333333"/>
                </a:solidFill>
                <a:effectLst/>
              </a:rPr>
              <a:t>Das</a:t>
            </a:r>
            <a:r>
              <a:rPr lang="de-DE" b="1" i="0" dirty="0">
                <a:solidFill>
                  <a:srgbClr val="333333"/>
                </a:solidFill>
                <a:effectLst/>
              </a:rPr>
              <a:t> </a:t>
            </a:r>
            <a:r>
              <a:rPr lang="de-DE" b="0" i="0" dirty="0">
                <a:solidFill>
                  <a:srgbClr val="333333"/>
                </a:solidFill>
                <a:effectLst/>
              </a:rPr>
              <a:t>Gericht hat den Betroffenen vor der Bestellung eines Betreuers oder der Anordnung eines Einwilligungsvorbehalts persönlich anzuhören und dessen Wünsche zu erfragen. </a:t>
            </a:r>
            <a:br>
              <a:rPr lang="de-DE" b="0" i="0" dirty="0">
                <a:solidFill>
                  <a:srgbClr val="333333"/>
                </a:solidFill>
                <a:effectLst/>
              </a:rPr>
            </a:br>
            <a:r>
              <a:rPr lang="de-DE" b="1" i="0" dirty="0">
                <a:solidFill>
                  <a:srgbClr val="333333"/>
                </a:solidFill>
                <a:effectLst/>
              </a:rPr>
              <a:t>2 </a:t>
            </a:r>
            <a:r>
              <a:rPr lang="de-DE" b="0" i="0" dirty="0">
                <a:solidFill>
                  <a:srgbClr val="333333"/>
                </a:solidFill>
                <a:effectLst/>
              </a:rPr>
              <a:t>Es hat sich einen persönlichen Eindruck von dem Betroffenen zu verschaffen. </a:t>
            </a:r>
            <a:br>
              <a:rPr lang="de-DE" b="0" i="0" dirty="0">
                <a:solidFill>
                  <a:srgbClr val="333333"/>
                </a:solidFill>
                <a:effectLst/>
              </a:rPr>
            </a:br>
            <a:r>
              <a:rPr lang="de-DE" b="1" i="0" dirty="0">
                <a:solidFill>
                  <a:srgbClr val="333333"/>
                </a:solidFill>
                <a:effectLst/>
              </a:rPr>
              <a:t>3 </a:t>
            </a:r>
            <a:r>
              <a:rPr lang="de-DE" b="0" i="0" dirty="0">
                <a:solidFill>
                  <a:srgbClr val="333333"/>
                </a:solidFill>
                <a:effectLst/>
              </a:rPr>
              <a:t>Diesen persönlichen Eindruck soll sich das Gericht in dessen üblicher Umgebung verschaffen, wenn es der Betroffene verlangt oder wenn es der Sachaufklärung dient und der Betroffene nicht widerspricht.</a:t>
            </a:r>
            <a:r>
              <a:rPr lang="de-DE" b="1" dirty="0">
                <a:solidFill>
                  <a:srgbClr val="333333"/>
                </a:solidFill>
              </a:rPr>
              <a:t> </a:t>
            </a:r>
            <a:br>
              <a:rPr lang="de-DE" b="1" dirty="0">
                <a:solidFill>
                  <a:srgbClr val="333333"/>
                </a:solidFill>
              </a:rPr>
            </a:br>
            <a:r>
              <a:rPr lang="de-DE" b="1" u="sng" dirty="0">
                <a:solidFill>
                  <a:srgbClr val="333333"/>
                </a:solidFill>
              </a:rPr>
              <a:t>und § 34 </a:t>
            </a:r>
            <a:r>
              <a:rPr lang="de-DE" b="1" u="sng" dirty="0" err="1">
                <a:solidFill>
                  <a:srgbClr val="333333"/>
                </a:solidFill>
              </a:rPr>
              <a:t>FamFG</a:t>
            </a:r>
            <a:r>
              <a:rPr lang="de-DE" b="1" u="sng" dirty="0">
                <a:solidFill>
                  <a:srgbClr val="333333"/>
                </a:solidFill>
              </a:rPr>
              <a:t> I</a:t>
            </a:r>
            <a:br>
              <a:rPr lang="de-DE" b="1" i="0" dirty="0">
                <a:solidFill>
                  <a:srgbClr val="333333"/>
                </a:solidFill>
                <a:effectLst/>
              </a:rPr>
            </a:br>
            <a:r>
              <a:rPr lang="de-DE" b="0" i="0" dirty="0">
                <a:solidFill>
                  <a:srgbClr val="333333"/>
                </a:solidFill>
                <a:effectLst/>
              </a:rPr>
              <a:t>Das Gericht hat einen Beteiligten persönlich anzuhören</a:t>
            </a:r>
            <a:br>
              <a:rPr lang="de-DE" b="0" i="0" dirty="0">
                <a:solidFill>
                  <a:srgbClr val="333333"/>
                </a:solidFill>
                <a:effectLst/>
              </a:rPr>
            </a:br>
            <a:r>
              <a:rPr lang="de-DE" b="1" i="0" dirty="0">
                <a:solidFill>
                  <a:srgbClr val="333333"/>
                </a:solidFill>
                <a:effectLst/>
              </a:rPr>
              <a:t>1. </a:t>
            </a:r>
            <a:r>
              <a:rPr lang="de-DE" b="0" i="0" dirty="0">
                <a:solidFill>
                  <a:srgbClr val="333333"/>
                </a:solidFill>
                <a:effectLst/>
              </a:rPr>
              <a:t>wenn dies zur Gewährleistung des rechtlichen Gehörs des Beteiligten erforderlich ist oder</a:t>
            </a:r>
            <a:br>
              <a:rPr lang="de-DE" b="0" i="0" dirty="0">
                <a:solidFill>
                  <a:srgbClr val="333333"/>
                </a:solidFill>
                <a:effectLst/>
              </a:rPr>
            </a:br>
            <a:r>
              <a:rPr lang="de-DE" b="1" i="0" dirty="0">
                <a:solidFill>
                  <a:srgbClr val="333333"/>
                </a:solidFill>
                <a:effectLst/>
              </a:rPr>
              <a:t>2 . </a:t>
            </a:r>
            <a:r>
              <a:rPr lang="de-DE" dirty="0">
                <a:solidFill>
                  <a:srgbClr val="333333"/>
                </a:solidFill>
              </a:rPr>
              <a:t>w</a:t>
            </a:r>
            <a:r>
              <a:rPr lang="de-DE" b="0" i="0" dirty="0">
                <a:solidFill>
                  <a:srgbClr val="333333"/>
                </a:solidFill>
                <a:effectLst/>
              </a:rPr>
              <a:t>enn dies in diesem oder einem anderen Gesetz vorgeschrieben ist.</a:t>
            </a:r>
            <a:br>
              <a:rPr lang="de-DE" b="0" i="0" dirty="0">
                <a:solidFill>
                  <a:srgbClr val="333333"/>
                </a:solidFill>
                <a:effectLst/>
              </a:rPr>
            </a:br>
            <a:br>
              <a:rPr lang="de-DE" b="0" i="0" dirty="0">
                <a:solidFill>
                  <a:srgbClr val="333333"/>
                </a:solidFill>
                <a:effectLst/>
              </a:rPr>
            </a:br>
            <a:r>
              <a:rPr lang="de-DE" i="1" dirty="0">
                <a:solidFill>
                  <a:srgbClr val="C00000"/>
                </a:solidFill>
                <a:latin typeface="Bradley Hand ITC" panose="03070402050302030203" pitchFamily="66" charset="0"/>
              </a:rPr>
              <a:t>Bsp. Anhörungsvermerk aus einer Akte</a:t>
            </a:r>
            <a:br>
              <a:rPr lang="de-DE" dirty="0">
                <a:latin typeface="Bradley Hand ITC" panose="03070402050302030203" pitchFamily="66" charset="0"/>
              </a:rPr>
            </a:b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1898124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698D26-3A3E-4F5A-9CBE-6FDCBAAAD23C}"/>
              </a:ext>
            </a:extLst>
          </p:cNvPr>
          <p:cNvSpPr>
            <a:spLocks noGrp="1"/>
          </p:cNvSpPr>
          <p:nvPr>
            <p:ph idx="1"/>
          </p:nvPr>
        </p:nvSpPr>
        <p:spPr>
          <a:xfrm>
            <a:off x="838200" y="424070"/>
            <a:ext cx="10515600" cy="5752893"/>
          </a:xfrm>
        </p:spPr>
        <p:txBody>
          <a:bodyPr>
            <a:normAutofit lnSpcReduction="10000"/>
          </a:bodyPr>
          <a:lstStyle/>
          <a:p>
            <a:pPr marL="0" indent="0">
              <a:buNone/>
            </a:pPr>
            <a:endParaRPr lang="de-DE" dirty="0"/>
          </a:p>
          <a:p>
            <a:pPr marL="0" indent="0">
              <a:buNone/>
            </a:pPr>
            <a:r>
              <a:rPr lang="de-DE" dirty="0"/>
              <a:t>Über die Anhörung ist ein Vermerk gem. § 28 Ab. 4 </a:t>
            </a:r>
            <a:r>
              <a:rPr lang="de-DE" dirty="0" err="1"/>
              <a:t>FamFG</a:t>
            </a:r>
            <a:r>
              <a:rPr lang="de-DE" dirty="0"/>
              <a:t> zu fertigen.</a:t>
            </a:r>
            <a:br>
              <a:rPr lang="de-DE" dirty="0"/>
            </a:br>
            <a:r>
              <a:rPr lang="de-DE" dirty="0"/>
              <a:t>Der Richter kann zwar einen </a:t>
            </a:r>
            <a:r>
              <a:rPr lang="de-DE" dirty="0" err="1"/>
              <a:t>UdG</a:t>
            </a:r>
            <a:r>
              <a:rPr lang="de-DE" dirty="0"/>
              <a:t> dafür hinzuziehen, in der Praxis erstellt er diesen Vermerk jedoch meist eigenhändig. Die Anhörung erfolgt aufgrund § 170 GVG nichtöffentlich.</a:t>
            </a:r>
            <a:br>
              <a:rPr lang="de-DE" dirty="0"/>
            </a:br>
            <a:br>
              <a:rPr lang="de-DE" dirty="0"/>
            </a:br>
            <a:r>
              <a:rPr lang="de-DE" dirty="0"/>
              <a:t>Das Gericht hat den Betroffenen bei der Anhörung über den Gegenstand des Verfahrens und dessen möglichen Ausgang zu informieren. Ferner ist auch die Möglichkeit der Vorsorgevollmacht zu erörtern und über die in Betracht kommenden Aufgabenkreise der Betreuung sowie über die Person, welche als Betreuer in Betracht kommt, aufzuklären.</a:t>
            </a:r>
            <a:br>
              <a:rPr lang="de-DE" dirty="0"/>
            </a:br>
            <a:br>
              <a:rPr lang="de-DE" dirty="0"/>
            </a:br>
            <a:r>
              <a:rPr lang="de-DE" dirty="0"/>
              <a:t>Die Anhörung des Betroffenen führt grundsätzlich der Richter durch.</a:t>
            </a:r>
            <a:br>
              <a:rPr lang="de-DE" dirty="0"/>
            </a:br>
            <a:r>
              <a:rPr lang="de-DE" dirty="0"/>
              <a:t>Die Anhörung des Betroffenen ist von enormer Bedeutung, da ihm hier das Grundrecht auf rechtliches Gehör nach Art. 103 GG gewährt wird.</a:t>
            </a:r>
            <a:br>
              <a:rPr lang="de-DE" dirty="0"/>
            </a:br>
            <a:r>
              <a:rPr lang="de-DE" dirty="0"/>
              <a:t>Die Anhörung des Betroffenen wird regelmäßig zuletzt vor der Entscheidung durchgeführt, da der Betroffene über die gesammelten Erkenntnisse informiert werden soll.</a:t>
            </a:r>
          </a:p>
        </p:txBody>
      </p:sp>
    </p:spTree>
    <p:extLst>
      <p:ext uri="{BB962C8B-B14F-4D97-AF65-F5344CB8AC3E}">
        <p14:creationId xmlns:p14="http://schemas.microsoft.com/office/powerpoint/2010/main" val="3304416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6C749-29A9-4E4A-AEBA-BB4B5CAE30F4}"/>
              </a:ext>
            </a:extLst>
          </p:cNvPr>
          <p:cNvSpPr>
            <a:spLocks noGrp="1"/>
          </p:cNvSpPr>
          <p:nvPr>
            <p:ph type="title"/>
          </p:nvPr>
        </p:nvSpPr>
        <p:spPr/>
        <p:txBody>
          <a:bodyPr/>
          <a:lstStyle/>
          <a:p>
            <a:r>
              <a:rPr lang="de-DE" dirty="0"/>
              <a:t>3.1.6 Beteiligte im Betreuungsverfahren </a:t>
            </a:r>
            <a:r>
              <a:rPr lang="de-DE" sz="2800" dirty="0"/>
              <a:t>(§§ 7, 274 </a:t>
            </a:r>
            <a:r>
              <a:rPr lang="de-DE" sz="2800" dirty="0" err="1"/>
              <a:t>FamFG</a:t>
            </a:r>
            <a:r>
              <a:rPr lang="de-DE" sz="2800" dirty="0"/>
              <a:t>)</a:t>
            </a:r>
          </a:p>
        </p:txBody>
      </p:sp>
      <p:sp>
        <p:nvSpPr>
          <p:cNvPr id="3" name="Inhaltsplatzhalter 2">
            <a:extLst>
              <a:ext uri="{FF2B5EF4-FFF2-40B4-BE49-F238E27FC236}">
                <a16:creationId xmlns:a16="http://schemas.microsoft.com/office/drawing/2014/main" id="{CCFCADAA-48DC-4437-857F-155B303D1CAF}"/>
              </a:ext>
            </a:extLst>
          </p:cNvPr>
          <p:cNvSpPr>
            <a:spLocks noGrp="1"/>
          </p:cNvSpPr>
          <p:nvPr>
            <p:ph idx="1"/>
          </p:nvPr>
        </p:nvSpPr>
        <p:spPr/>
        <p:txBody>
          <a:bodyPr>
            <a:normAutofit/>
          </a:bodyPr>
          <a:lstStyle/>
          <a:p>
            <a:pPr>
              <a:buFont typeface="Wingdings" panose="05000000000000000000" pitchFamily="2" charset="2"/>
              <a:buChar char="v"/>
            </a:pPr>
            <a:r>
              <a:rPr lang="de-DE" dirty="0"/>
              <a:t> 	Betroffener,</a:t>
            </a:r>
            <a:r>
              <a:rPr lang="de-DE" i="1" dirty="0">
                <a:solidFill>
                  <a:srgbClr val="C00000"/>
                </a:solidFill>
                <a:latin typeface="Bradley Hand ITC" panose="03070402050302030203" pitchFamily="66" charset="0"/>
              </a:rPr>
              <a:t>  						Bsp. für die Beteiligten</a:t>
            </a:r>
            <a:br>
              <a:rPr lang="de-DE" dirty="0"/>
            </a:br>
            <a:endParaRPr lang="de-DE" dirty="0"/>
          </a:p>
          <a:p>
            <a:pPr>
              <a:buFont typeface="Wingdings" panose="05000000000000000000" pitchFamily="2" charset="2"/>
              <a:buChar char="v"/>
            </a:pPr>
            <a:r>
              <a:rPr lang="de-DE" dirty="0"/>
              <a:t> 	Betreuer, 						</a:t>
            </a:r>
            <a:br>
              <a:rPr lang="de-DE" dirty="0"/>
            </a:br>
            <a:endParaRPr lang="de-DE" dirty="0"/>
          </a:p>
          <a:p>
            <a:pPr>
              <a:buFont typeface="Wingdings" panose="05000000000000000000" pitchFamily="2" charset="2"/>
              <a:buChar char="v"/>
            </a:pPr>
            <a:r>
              <a:rPr lang="de-DE" dirty="0"/>
              <a:t> 	ggf. Bevollmächtigter,</a:t>
            </a:r>
            <a:br>
              <a:rPr lang="de-DE" dirty="0"/>
            </a:br>
            <a:endParaRPr lang="de-DE" dirty="0"/>
          </a:p>
          <a:p>
            <a:pPr>
              <a:buFont typeface="Wingdings" panose="05000000000000000000" pitchFamily="2" charset="2"/>
              <a:buChar char="v"/>
            </a:pPr>
            <a:r>
              <a:rPr lang="de-DE" dirty="0"/>
              <a:t> 	ggf. Verfahrenspfleger,</a:t>
            </a:r>
            <a:br>
              <a:rPr lang="de-DE" dirty="0"/>
            </a:br>
            <a:endParaRPr lang="de-DE" dirty="0"/>
          </a:p>
          <a:p>
            <a:pPr>
              <a:buFont typeface="Wingdings" panose="05000000000000000000" pitchFamily="2" charset="2"/>
              <a:buChar char="v"/>
            </a:pPr>
            <a:r>
              <a:rPr lang="de-DE" dirty="0"/>
              <a:t> 	zuständige Betreuungsbehörde,</a:t>
            </a:r>
            <a:br>
              <a:rPr lang="de-DE" dirty="0"/>
            </a:br>
            <a:endParaRPr lang="de-DE" dirty="0"/>
          </a:p>
          <a:p>
            <a:pPr>
              <a:buFont typeface="Wingdings" panose="05000000000000000000" pitchFamily="2" charset="2"/>
              <a:buChar char="v"/>
            </a:pPr>
            <a:r>
              <a:rPr lang="de-DE" dirty="0"/>
              <a:t> 	ggf. der Vertreter der Staatskasse (Bezirksrevisor)</a:t>
            </a:r>
          </a:p>
        </p:txBody>
      </p:sp>
    </p:spTree>
    <p:extLst>
      <p:ext uri="{BB962C8B-B14F-4D97-AF65-F5344CB8AC3E}">
        <p14:creationId xmlns:p14="http://schemas.microsoft.com/office/powerpoint/2010/main" val="30669580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602820-1D07-4420-94D9-2548A020E54B}"/>
              </a:ext>
            </a:extLst>
          </p:cNvPr>
          <p:cNvSpPr>
            <a:spLocks noGrp="1"/>
          </p:cNvSpPr>
          <p:nvPr>
            <p:ph idx="1"/>
          </p:nvPr>
        </p:nvSpPr>
        <p:spPr>
          <a:xfrm>
            <a:off x="838200" y="291548"/>
            <a:ext cx="10515600" cy="5885415"/>
          </a:xfrm>
        </p:spPr>
        <p:txBody>
          <a:bodyPr/>
          <a:lstStyle/>
          <a:p>
            <a:pPr marL="0" indent="0">
              <a:buNone/>
            </a:pPr>
            <a:r>
              <a:rPr lang="de-DE" dirty="0"/>
              <a:t>Es wird gem. § 274 </a:t>
            </a:r>
            <a:r>
              <a:rPr lang="de-DE" dirty="0" err="1"/>
              <a:t>FamFG</a:t>
            </a:r>
            <a:r>
              <a:rPr lang="de-DE" dirty="0"/>
              <a:t> in Kann- und Mussbeteiligte unterschieden.</a:t>
            </a:r>
            <a:br>
              <a:rPr lang="de-DE" dirty="0"/>
            </a:br>
            <a:r>
              <a:rPr lang="de-DE" dirty="0"/>
              <a:t>Dabei sind Muss-Beteiligte zwingend am Verfahren zu beteiligen, während das Gericht bei den Kann-Beteiligten einen Ermessensspielraum hat.</a:t>
            </a:r>
            <a:br>
              <a:rPr lang="de-DE" dirty="0"/>
            </a:br>
            <a:br>
              <a:rPr lang="de-DE" dirty="0"/>
            </a:br>
            <a:r>
              <a:rPr lang="de-DE" dirty="0"/>
              <a:t>Den Beteiligten stehen die typischen Verfahrensrechte (z.B. Akteneinsicht, Bekanntgabe) zu.</a:t>
            </a:r>
            <a:br>
              <a:rPr lang="de-DE" dirty="0"/>
            </a:br>
            <a:r>
              <a:rPr lang="de-DE" dirty="0"/>
              <a:t>Außerdem werden durch die Beteiligung Pflichten begründet, z.B. Mitwirkungspflicht nach § 274 </a:t>
            </a:r>
            <a:r>
              <a:rPr lang="de-DE" dirty="0" err="1"/>
              <a:t>FamFG</a:t>
            </a:r>
            <a:br>
              <a:rPr lang="de-DE" dirty="0"/>
            </a:br>
            <a:br>
              <a:rPr lang="de-DE" b="1" dirty="0"/>
            </a:br>
            <a:r>
              <a:rPr lang="de-DE" b="1" dirty="0"/>
              <a:t>Muss-Beteiligte				Kann-Beteiligte</a:t>
            </a:r>
            <a:br>
              <a:rPr lang="de-DE" dirty="0"/>
            </a:br>
            <a:r>
              <a:rPr lang="de-DE" dirty="0"/>
              <a:t>Betroffener 					Angehörige / Vertrauensperson</a:t>
            </a:r>
            <a:br>
              <a:rPr lang="de-DE" dirty="0"/>
            </a:br>
            <a:r>
              <a:rPr lang="de-DE" dirty="0"/>
              <a:t>Betreuer					Vertreter der Staatskasse</a:t>
            </a:r>
            <a:br>
              <a:rPr lang="de-DE" dirty="0"/>
            </a:br>
            <a:r>
              <a:rPr lang="de-DE" dirty="0"/>
              <a:t>Bevollmächtigter				</a:t>
            </a:r>
            <a:br>
              <a:rPr lang="de-DE" dirty="0"/>
            </a:br>
            <a:r>
              <a:rPr lang="de-DE" dirty="0"/>
              <a:t>Verfahrenspfleger</a:t>
            </a:r>
            <a:br>
              <a:rPr lang="de-DE" dirty="0"/>
            </a:br>
            <a:r>
              <a:rPr lang="de-DE" dirty="0"/>
              <a:t>Betreuungsbehörde</a:t>
            </a:r>
          </a:p>
        </p:txBody>
      </p:sp>
    </p:spTree>
    <p:extLst>
      <p:ext uri="{BB962C8B-B14F-4D97-AF65-F5344CB8AC3E}">
        <p14:creationId xmlns:p14="http://schemas.microsoft.com/office/powerpoint/2010/main" val="14061870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14994" y="783771"/>
            <a:ext cx="9771017" cy="54784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prstClr val="black"/>
                </a:solidFill>
                <a:effectLst/>
                <a:uLnTx/>
                <a:uFillTx/>
                <a:latin typeface="Arial Narrow" panose="020B0606020202030204" pitchFamily="34" charset="0"/>
              </a:rPr>
              <a:t>Betroffener</a:t>
            </a:r>
            <a:endParaRPr kumimoji="0" lang="de-DE" sz="4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Zwingend beteiligt ( § 274 Abs. 1 Nr. 1 </a:t>
            </a:r>
            <a:r>
              <a:rPr kumimoji="0" lang="de-DE" sz="2800" b="0" i="0" u="none" strike="noStrike" kern="0" cap="none" spc="0" normalizeH="0" baseline="0" noProof="0" dirty="0" err="1">
                <a:ln>
                  <a:noFill/>
                </a:ln>
                <a:solidFill>
                  <a:prstClr val="black"/>
                </a:solidFill>
                <a:effectLst/>
                <a:uLnTx/>
                <a:uFillTx/>
                <a:latin typeface="Arial Narrow" panose="020B0606020202030204" pitchFamily="34" charset="0"/>
              </a:rPr>
              <a:t>FamFG</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Nie bloßes Verfahrensobjekt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rPr>
              <a:t>Immer verfahrensfähig (§§ 9, 275 </a:t>
            </a:r>
            <a:r>
              <a:rPr kumimoji="0" lang="de-DE" sz="2800" b="0" i="0" u="sng" strike="noStrike" kern="0" cap="none" spc="0" normalizeH="0" baseline="0" noProof="0" dirty="0" err="1">
                <a:ln>
                  <a:noFill/>
                </a:ln>
                <a:solidFill>
                  <a:prstClr val="black"/>
                </a:solidFill>
                <a:effectLst/>
                <a:uLnTx/>
                <a:uFillTx/>
                <a:latin typeface="Arial Narrow" panose="020B0606020202030204" pitchFamily="34" charset="0"/>
              </a:rPr>
              <a:t>FamFG</a:t>
            </a: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rPr>
              <a:t>)</a:t>
            </a:r>
          </a:p>
          <a:p>
            <a:pPr marL="914400" marR="0" lvl="1"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Auch, wenn geschäftsunfähig</a:t>
            </a:r>
          </a:p>
          <a:p>
            <a:pPr marL="914400" marR="0" lvl="1"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Fähigkeit selbst oder durch einen selbst gewählten Vertreter Verfahrensrechte wahrzunehmen (z.B. Antragsstellung, Rechtsbehelf einlegen, Entgegennahme von Entscheidungen)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4000" b="1" i="0" u="none" strike="noStrike" kern="0" cap="none" spc="0" normalizeH="0" baseline="0" noProof="0" dirty="0">
              <a:ln>
                <a:noFill/>
              </a:ln>
              <a:solidFill>
                <a:prstClr val="black"/>
              </a:solidFill>
              <a:effectLst/>
              <a:uLnTx/>
              <a:uFillTx/>
              <a:latin typeface="Arial Narrow" panose="020B0606020202030204" pitchFamily="34" charset="0"/>
            </a:endParaRPr>
          </a:p>
        </p:txBody>
      </p:sp>
    </p:spTree>
    <p:extLst>
      <p:ext uri="{BB962C8B-B14F-4D97-AF65-F5344CB8AC3E}">
        <p14:creationId xmlns:p14="http://schemas.microsoft.com/office/powerpoint/2010/main" val="1242087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5326" y="836023"/>
            <a:ext cx="10232571" cy="6063198"/>
          </a:xfrm>
          <a:prstGeom prst="rect">
            <a:avLst/>
          </a:prstGeom>
          <a:noFill/>
        </p:spPr>
        <p:txBody>
          <a:bodyPr wrap="square" rtlCol="0">
            <a:spAutoFit/>
          </a:bodyPr>
          <a:lstStyle/>
          <a:p>
            <a:pPr algn="ctr"/>
            <a:r>
              <a:rPr lang="de-DE" sz="4000" b="1" dirty="0">
                <a:solidFill>
                  <a:prstClr val="black"/>
                </a:solidFill>
                <a:latin typeface="Arial Narrow" panose="020B0606020202030204" pitchFamily="34" charset="0"/>
              </a:rPr>
              <a:t>Betreuer</a:t>
            </a:r>
            <a:endParaRPr lang="de-DE" sz="4000" dirty="0">
              <a:solidFill>
                <a:prstClr val="black"/>
              </a:solidFill>
              <a:latin typeface="Arial Narrow" panose="020B0606020202030204" pitchFamily="34" charset="0"/>
            </a:endParaRPr>
          </a:p>
          <a:p>
            <a:pPr algn="ctr"/>
            <a:endParaRPr lang="de-DE" sz="4000" b="1" dirty="0">
              <a:solidFill>
                <a:prstClr val="black"/>
              </a:solidFill>
              <a:latin typeface="Arial Narrow" panose="020B0606020202030204" pitchFamily="34" charset="0"/>
            </a:endParaRP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Zwingend beteiligt (§ 274 Abs. 1 Nr. 2 </a:t>
            </a:r>
            <a:r>
              <a:rPr lang="de-DE" sz="2800" dirty="0" err="1">
                <a:solidFill>
                  <a:prstClr val="black"/>
                </a:solidFill>
                <a:latin typeface="Arial Narrow" panose="020B0606020202030204" pitchFamily="34" charset="0"/>
              </a:rPr>
              <a:t>FamFG</a:t>
            </a:r>
            <a:r>
              <a:rPr lang="de-DE" sz="2800" dirty="0">
                <a:solidFill>
                  <a:prstClr val="black"/>
                </a:solidFill>
                <a:latin typeface="Arial Narrow" panose="020B0606020202030204" pitchFamily="34" charset="0"/>
              </a:rPr>
              <a:t>)</a:t>
            </a:r>
            <a:br>
              <a:rPr lang="de-DE" sz="2800" dirty="0">
                <a:solidFill>
                  <a:prstClr val="black"/>
                </a:solidFill>
                <a:latin typeface="Arial Narrow" panose="020B0606020202030204" pitchFamily="34" charset="0"/>
              </a:rPr>
            </a:br>
            <a:endParaRPr lang="de-DE" sz="2800" dirty="0">
              <a:solidFill>
                <a:prstClr val="black"/>
              </a:solidFill>
              <a:latin typeface="Arial Narrow" panose="020B0606020202030204" pitchFamily="34" charset="0"/>
            </a:endParaRP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Bei mehreren Betreuern: nur Betreuer des betroffenen Aufgabenkreises</a:t>
            </a:r>
            <a:br>
              <a:rPr lang="de-DE" sz="2800" dirty="0">
                <a:solidFill>
                  <a:prstClr val="black"/>
                </a:solidFill>
                <a:latin typeface="Arial Narrow" panose="020B0606020202030204" pitchFamily="34" charset="0"/>
              </a:rPr>
            </a:br>
            <a:endParaRPr lang="de-DE" sz="2800" dirty="0">
              <a:solidFill>
                <a:prstClr val="black"/>
              </a:solidFill>
              <a:latin typeface="Arial Narrow" panose="020B0606020202030204" pitchFamily="34" charset="0"/>
            </a:endParaRPr>
          </a:p>
          <a:p>
            <a:pPr marL="457200" indent="-457200">
              <a:buFont typeface="Arial" panose="020B0604020202020204" pitchFamily="34" charset="0"/>
              <a:buChar char="•"/>
            </a:pPr>
            <a:r>
              <a:rPr lang="de-DE" sz="2800" dirty="0">
                <a:solidFill>
                  <a:prstClr val="black"/>
                </a:solidFill>
                <a:latin typeface="Arial Narrow" panose="020B0606020202030204" pitchFamily="34" charset="0"/>
              </a:rPr>
              <a:t>Beispiele:</a:t>
            </a:r>
          </a:p>
          <a:p>
            <a:pPr marL="2743200" lvl="5" indent="-457200">
              <a:buFont typeface="Wingdings" panose="05000000000000000000" pitchFamily="2" charset="2"/>
              <a:buChar char="Ø"/>
            </a:pPr>
            <a:r>
              <a:rPr lang="de-DE" sz="2800" dirty="0">
                <a:solidFill>
                  <a:prstClr val="black"/>
                </a:solidFill>
                <a:latin typeface="Arial Narrow" panose="020B0606020202030204" pitchFamily="34" charset="0"/>
              </a:rPr>
              <a:t>Bestellung des Betreuers</a:t>
            </a:r>
          </a:p>
          <a:p>
            <a:pPr marL="2743200" lvl="5" indent="-457200">
              <a:buFont typeface="Wingdings" panose="05000000000000000000" pitchFamily="2" charset="2"/>
              <a:buChar char="Ø"/>
            </a:pPr>
            <a:r>
              <a:rPr lang="de-DE" sz="2800" dirty="0">
                <a:solidFill>
                  <a:prstClr val="black"/>
                </a:solidFill>
                <a:latin typeface="Arial Narrow" panose="020B0606020202030204" pitchFamily="34" charset="0"/>
              </a:rPr>
              <a:t>Entlassung des Betreuers</a:t>
            </a:r>
          </a:p>
          <a:p>
            <a:pPr marL="2743200" lvl="5" indent="-457200">
              <a:buFont typeface="Wingdings" panose="05000000000000000000" pitchFamily="2" charset="2"/>
              <a:buChar char="Ø"/>
            </a:pPr>
            <a:r>
              <a:rPr lang="de-DE" sz="2800" dirty="0">
                <a:solidFill>
                  <a:prstClr val="black"/>
                </a:solidFill>
                <a:latin typeface="Arial Narrow" panose="020B0606020202030204" pitchFamily="34" charset="0"/>
              </a:rPr>
              <a:t>Erweiterung der Aufgabenkreise</a:t>
            </a:r>
          </a:p>
          <a:p>
            <a:pPr lvl="5"/>
            <a:br>
              <a:rPr lang="de-DE" sz="2800" dirty="0">
                <a:solidFill>
                  <a:prstClr val="black"/>
                </a:solidFill>
                <a:latin typeface="Arial Narrow" panose="020B0606020202030204" pitchFamily="34" charset="0"/>
              </a:rPr>
            </a:br>
            <a:r>
              <a:rPr lang="de-DE" sz="2800" i="1" dirty="0">
                <a:solidFill>
                  <a:srgbClr val="FF0000"/>
                </a:solidFill>
                <a:latin typeface="Bradley Hand ITC" panose="03070402050302030203" pitchFamily="66" charset="0"/>
              </a:rPr>
              <a:t>später zum Betreuer mehr ;-) </a:t>
            </a:r>
          </a:p>
          <a:p>
            <a:endParaRPr lang="de-DE" sz="28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8671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653561" y="378070"/>
            <a:ext cx="10515600" cy="5679830"/>
          </a:xfrm>
        </p:spPr>
        <p:txBody>
          <a:bodyPr>
            <a:noAutofit/>
          </a:bodyPr>
          <a:lstStyle/>
          <a:p>
            <a:pPr marL="0" indent="0">
              <a:buNone/>
            </a:pPr>
            <a:br>
              <a:rPr lang="de-DE" sz="2000" dirty="0"/>
            </a:br>
            <a:r>
              <a:rPr lang="de-DE" sz="2000" b="1" dirty="0"/>
              <a:t>Hier die wichtigsten Änderungen im Überblick:</a:t>
            </a:r>
          </a:p>
          <a:p>
            <a:r>
              <a:rPr lang="de-DE" sz="2000" dirty="0"/>
              <a:t>Betreuer*innen müssen den Willen und die Wünsche der betreuten Person stärker als bisher berücksichtigen.</a:t>
            </a:r>
          </a:p>
          <a:p>
            <a:r>
              <a:rPr lang="de-DE" sz="2000" dirty="0"/>
              <a:t>Die betreute Person soll dabei unterstützt werden, selbst Entscheidungen zu treffen. Stellvertretende Entscheidungen der Betreuer*innen sollen die Ausnahme sein.</a:t>
            </a:r>
          </a:p>
          <a:p>
            <a:r>
              <a:rPr lang="de-DE" sz="2000" dirty="0"/>
              <a:t>Betreuer*innen und betreute Personen müssen sich kennenlernen, bevor die Betreuung beginnt.</a:t>
            </a:r>
          </a:p>
          <a:p>
            <a:r>
              <a:rPr lang="de-DE" sz="2000" dirty="0"/>
              <a:t>Die betreute Person und der oder die Betreuer*in sollen mehr persönlichen Kontakt haben als bisher.</a:t>
            </a:r>
          </a:p>
          <a:p>
            <a:r>
              <a:rPr lang="de-DE" sz="2000" dirty="0"/>
              <a:t>Das </a:t>
            </a:r>
            <a:r>
              <a:rPr lang="de-DE" sz="2000" i="1" dirty="0">
                <a:hlinkClick r:id="rId2" tooltip="Begriff &quot;Betreuungsgericht&quot; im Wörterbuch nachschlagen"/>
              </a:rPr>
              <a:t>Betreuungsgericht</a:t>
            </a:r>
            <a:r>
              <a:rPr lang="de-DE" sz="2000" dirty="0"/>
              <a:t> soll die betreute Person besser informieren. Zum Beispiel über Gerichtsentscheidungen zu der Betreuung. Und das Gericht soll der betreuten Person mehr Rechte zur Mitsprache und zur Beschwerde geben.</a:t>
            </a:r>
          </a:p>
          <a:p>
            <a:r>
              <a:rPr lang="de-DE" sz="2000" dirty="0"/>
              <a:t>Betreute Personen können jetzt bei Gericht selbst Erklärungen abgeben, Anträge stellen oder gegen Gerichtsentscheidungen vorgehen.</a:t>
            </a:r>
          </a:p>
          <a:p>
            <a:r>
              <a:rPr lang="de-DE" sz="2000" dirty="0"/>
              <a:t>Ehrenamtliche Betreuer*innen sollen besser unterstützt werden, zum Beispiel durch Betreuungsvereine.</a:t>
            </a:r>
          </a:p>
        </p:txBody>
      </p:sp>
    </p:spTree>
    <p:extLst>
      <p:ext uri="{BB962C8B-B14F-4D97-AF65-F5344CB8AC3E}">
        <p14:creationId xmlns:p14="http://schemas.microsoft.com/office/powerpoint/2010/main" val="24871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04AE9-918A-4D80-B3CB-5487E252CAD3}"/>
              </a:ext>
            </a:extLst>
          </p:cNvPr>
          <p:cNvSpPr>
            <a:spLocks noGrp="1"/>
          </p:cNvSpPr>
          <p:nvPr>
            <p:ph type="title"/>
          </p:nvPr>
        </p:nvSpPr>
        <p:spPr/>
        <p:txBody>
          <a:bodyPr/>
          <a:lstStyle/>
          <a:p>
            <a:r>
              <a:rPr lang="de-DE" dirty="0"/>
              <a:t>3.1.7 Der Verfahrenspfleger</a:t>
            </a:r>
          </a:p>
        </p:txBody>
      </p:sp>
      <p:sp>
        <p:nvSpPr>
          <p:cNvPr id="3" name="Inhaltsplatzhalter 2">
            <a:extLst>
              <a:ext uri="{FF2B5EF4-FFF2-40B4-BE49-F238E27FC236}">
                <a16:creationId xmlns:a16="http://schemas.microsoft.com/office/drawing/2014/main" id="{5D4D15AF-599B-4F56-B970-D56A08410BA7}"/>
              </a:ext>
            </a:extLst>
          </p:cNvPr>
          <p:cNvSpPr>
            <a:spLocks noGrp="1"/>
          </p:cNvSpPr>
          <p:nvPr>
            <p:ph idx="1"/>
          </p:nvPr>
        </p:nvSpPr>
        <p:spPr>
          <a:xfrm>
            <a:off x="838200" y="1485900"/>
            <a:ext cx="10515600" cy="4691063"/>
          </a:xfrm>
        </p:spPr>
        <p:txBody>
          <a:bodyPr>
            <a:normAutofit fontScale="92500"/>
          </a:bodyPr>
          <a:lstStyle/>
          <a:p>
            <a:pPr marL="0" indent="0">
              <a:buNone/>
            </a:pPr>
            <a:r>
              <a:rPr lang="de-DE" b="1" dirty="0"/>
              <a:t>Merke: </a:t>
            </a:r>
            <a:r>
              <a:rPr lang="de-DE" dirty="0"/>
              <a:t>Der Betroffene ist in allen Verfahren, die seine Betreuung angehen, ohne Rücksicht auf seine Geschäftsfähigkeit, immer verfahrensfähig, § 9 I Nr. 4, § 275 </a:t>
            </a:r>
            <a:r>
              <a:rPr lang="de-DE" dirty="0" err="1"/>
              <a:t>FamFG</a:t>
            </a:r>
            <a:r>
              <a:rPr lang="de-DE" dirty="0"/>
              <a:t>. </a:t>
            </a:r>
            <a:br>
              <a:rPr lang="de-DE" dirty="0"/>
            </a:br>
            <a:r>
              <a:rPr lang="de-DE" dirty="0"/>
              <a:t>Eine Vertretung ist mit seinem Willen aber möglich, § 10 II </a:t>
            </a:r>
            <a:r>
              <a:rPr lang="de-DE" dirty="0" err="1"/>
              <a:t>FamFG</a:t>
            </a:r>
            <a:r>
              <a:rPr lang="de-DE" dirty="0"/>
              <a:t>.</a:t>
            </a:r>
            <a:br>
              <a:rPr lang="de-DE" dirty="0"/>
            </a:br>
            <a:r>
              <a:rPr lang="de-DE" u="sng" dirty="0"/>
              <a:t>Die Verfahrensfähigkeit umfasst </a:t>
            </a:r>
            <a:r>
              <a:rPr lang="de-DE" dirty="0"/>
              <a:t>daher auch </a:t>
            </a:r>
            <a:r>
              <a:rPr lang="de-DE" u="sng" dirty="0"/>
              <a:t>die Befugnis, einen Verfahrens-bevollmächtigten zu bestellen.</a:t>
            </a:r>
            <a:br>
              <a:rPr lang="de-DE" u="sng" dirty="0"/>
            </a:br>
            <a:br>
              <a:rPr lang="de-DE" dirty="0"/>
            </a:br>
            <a:r>
              <a:rPr lang="de-DE" dirty="0"/>
              <a:t>Zur Wahrung der Interessen des Betroffenen hat das Gericht einen extra Verfahrenspfleger zu bestellen </a:t>
            </a:r>
            <a:r>
              <a:rPr lang="de-DE" b="1" u="sng" dirty="0"/>
              <a:t>( § 276 </a:t>
            </a:r>
            <a:r>
              <a:rPr lang="de-DE" b="1" u="sng" dirty="0" err="1"/>
              <a:t>FamFG</a:t>
            </a:r>
            <a:r>
              <a:rPr lang="de-DE" b="1" u="sng" dirty="0"/>
              <a:t> ), </a:t>
            </a:r>
            <a:r>
              <a:rPr lang="de-DE" dirty="0"/>
              <a:t>vor allem dann wenn von einer Anhörung abgesehen werden soll.</a:t>
            </a:r>
            <a:br>
              <a:rPr lang="de-DE" dirty="0"/>
            </a:br>
            <a:r>
              <a:rPr lang="de-DE" dirty="0"/>
              <a:t>Die Bestellung eines Verfahrenspflegers hängt vom Grad der Krankheit oder Behinderung sowie von der Bedeutung des jeweiligen Verfahrensgegenstandes ab.</a:t>
            </a:r>
            <a:br>
              <a:rPr lang="de-DE" dirty="0"/>
            </a:br>
            <a:r>
              <a:rPr lang="de-DE" u="sng" dirty="0"/>
              <a:t>Der Verfahrenspfleger ist ein Ausgleichsinstrument. </a:t>
            </a:r>
            <a:r>
              <a:rPr lang="de-DE" dirty="0"/>
              <a:t>Das heißt, dass hier der in § 275 </a:t>
            </a:r>
            <a:r>
              <a:rPr lang="de-DE" dirty="0" err="1"/>
              <a:t>FamFG</a:t>
            </a:r>
            <a:r>
              <a:rPr lang="de-DE" dirty="0"/>
              <a:t> unterstellten unbedingten Verfahrensfähigkeit Rechnung getragen wird.</a:t>
            </a:r>
            <a:br>
              <a:rPr lang="de-DE" dirty="0"/>
            </a:br>
            <a:br>
              <a:rPr lang="de-DE" dirty="0"/>
            </a:b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4583297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9206E13-A1A2-4149-9B30-9036F15281E0}"/>
              </a:ext>
            </a:extLst>
          </p:cNvPr>
          <p:cNvSpPr>
            <a:spLocks noGrp="1"/>
          </p:cNvSpPr>
          <p:nvPr>
            <p:ph idx="1"/>
          </p:nvPr>
        </p:nvSpPr>
        <p:spPr>
          <a:xfrm>
            <a:off x="838200" y="357809"/>
            <a:ext cx="10515600" cy="5819154"/>
          </a:xfrm>
        </p:spPr>
        <p:txBody>
          <a:bodyPr/>
          <a:lstStyle/>
          <a:p>
            <a:pPr marL="0" indent="0">
              <a:buNone/>
            </a:pPr>
            <a:br>
              <a:rPr lang="de-DE" dirty="0"/>
            </a:br>
            <a:r>
              <a:rPr lang="de-DE" dirty="0"/>
              <a:t>Der Verfahrenspfleger ist kein Vertreter des Betroffen.</a:t>
            </a:r>
            <a:br>
              <a:rPr lang="de-DE" dirty="0"/>
            </a:br>
            <a:br>
              <a:rPr lang="de-DE" dirty="0"/>
            </a:br>
            <a:r>
              <a:rPr lang="de-DE" dirty="0"/>
              <a:t>Er ist Beteiligter kraft Amtes und wird </a:t>
            </a:r>
            <a:r>
              <a:rPr lang="de-DE" u="sng" dirty="0"/>
              <a:t>statt</a:t>
            </a:r>
            <a:r>
              <a:rPr lang="de-DE" dirty="0"/>
              <a:t> des Betroffenen und nicht stellvertretend für den Betroffenen gehört.</a:t>
            </a:r>
            <a:br>
              <a:rPr lang="de-DE" dirty="0"/>
            </a:br>
            <a:r>
              <a:rPr lang="de-DE" dirty="0"/>
              <a:t>Das heißt auch, dass er alle Verfahrenshandlungen im eigenen Namen vornimmt.</a:t>
            </a:r>
            <a:br>
              <a:rPr lang="de-DE" dirty="0"/>
            </a:br>
            <a:br>
              <a:rPr lang="de-DE" dirty="0"/>
            </a:br>
            <a:r>
              <a:rPr lang="de-DE" dirty="0"/>
              <a:t>Der Verfahrenspfleger nimmt lediglich Verfahrensrechte des Betroffenen wahr. </a:t>
            </a:r>
            <a:br>
              <a:rPr lang="de-DE" dirty="0"/>
            </a:br>
            <a:r>
              <a:rPr lang="de-DE" dirty="0"/>
              <a:t>Das bedeutet, dass er materiell-rechtliche Erklärungen nicht geben kann.</a:t>
            </a:r>
            <a:br>
              <a:rPr lang="de-DE" dirty="0"/>
            </a:br>
            <a:br>
              <a:rPr lang="de-DE" dirty="0"/>
            </a:br>
            <a:endParaRPr lang="de-DE" dirty="0"/>
          </a:p>
        </p:txBody>
      </p:sp>
    </p:spTree>
    <p:extLst>
      <p:ext uri="{BB962C8B-B14F-4D97-AF65-F5344CB8AC3E}">
        <p14:creationId xmlns:p14="http://schemas.microsoft.com/office/powerpoint/2010/main" val="760744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F611963-BD1F-4AEE-95E4-9F30DE90EFAF}"/>
              </a:ext>
            </a:extLst>
          </p:cNvPr>
          <p:cNvSpPr txBox="1"/>
          <p:nvPr/>
        </p:nvSpPr>
        <p:spPr>
          <a:xfrm>
            <a:off x="1027611" y="653143"/>
            <a:ext cx="10276115" cy="54476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prstClr val="black"/>
                </a:solidFill>
                <a:effectLst/>
                <a:uLnTx/>
                <a:uFillTx/>
                <a:latin typeface="Arial Narrow" panose="020B0606020202030204" pitchFamily="34" charset="0"/>
              </a:rPr>
              <a:t>Verfahrenspfleger § 276 </a:t>
            </a:r>
            <a:r>
              <a:rPr kumimoji="0" lang="de-DE" sz="4000" b="1" i="0" u="none" strike="noStrike" kern="0" cap="none" spc="0" normalizeH="0" baseline="0" noProof="0" dirty="0" err="1">
                <a:ln>
                  <a:noFill/>
                </a:ln>
                <a:solidFill>
                  <a:prstClr val="black"/>
                </a:solidFill>
                <a:effectLst/>
                <a:uLnTx/>
                <a:uFillTx/>
                <a:latin typeface="Arial Narrow" panose="020B0606020202030204" pitchFamily="34" charset="0"/>
              </a:rPr>
              <a:t>FamFG</a:t>
            </a:r>
            <a:endParaRPr kumimoji="0" lang="de-DE" sz="4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ERINNERUNG: § 275 </a:t>
            </a:r>
            <a:r>
              <a:rPr kumimoji="0" lang="de-DE" sz="2800" b="0" i="0" u="none" strike="noStrike" kern="0" cap="none" spc="0" normalizeH="0" baseline="0" noProof="0" dirty="0" err="1">
                <a:ln>
                  <a:noFill/>
                </a:ln>
                <a:solidFill>
                  <a:prstClr val="black"/>
                </a:solidFill>
                <a:effectLst/>
                <a:uLnTx/>
                <a:uFillTx/>
                <a:latin typeface="Arial Narrow" panose="020B0606020202030204" pitchFamily="34" charset="0"/>
              </a:rPr>
              <a:t>FamFG</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 Betroffener immer verfahrensfähig,</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ABER: kann u.U. Verfahrensrechte nicht </a:t>
            </a: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tatsächlich</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 wahrnehmen,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Verfahrenspfleger nimmt Verfahrensrechte für den Betroffenen wahr,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Eigene Stellung  unabhängig von Betroffenem und Betreuer,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sym typeface="Wingdings" panose="05000000000000000000" pitchFamily="2" charset="2"/>
              </a:rPr>
              <a:t>Wird durch Beschluss bestellt,</a:t>
            </a: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Zwingend zu beteiligen, wenn der Betroffene seine Rechte </a:t>
            </a:r>
            <a:r>
              <a:rPr kumimoji="0" lang="de-DE" sz="2800" b="0" i="0" u="none" strike="noStrike" kern="0" cap="none" spc="0" normalizeH="0" baseline="0" noProof="0" dirty="0" err="1">
                <a:ln>
                  <a:noFill/>
                </a:ln>
                <a:solidFill>
                  <a:prstClr val="black"/>
                </a:solidFill>
                <a:effectLst/>
                <a:uLnTx/>
                <a:uFillTx/>
                <a:latin typeface="Arial Narrow" panose="020B0606020202030204" pitchFamily="34" charset="0"/>
              </a:rPr>
              <a:t>u.U</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 nicht wahrnehmen kann,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Unabhängiger Beteiligter; nimmt Verfahrensrecht unabhängig wahr,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rPr>
              <a:t>Kann keine materiell-rechtlichen Erklärungen abgeben,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ndParaRPr>
          </a:p>
        </p:txBody>
      </p:sp>
    </p:spTree>
    <p:extLst>
      <p:ext uri="{BB962C8B-B14F-4D97-AF65-F5344CB8AC3E}">
        <p14:creationId xmlns:p14="http://schemas.microsoft.com/office/powerpoint/2010/main" val="13931358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E99E5-A5DF-43AE-8F9C-F882968485DA}"/>
              </a:ext>
            </a:extLst>
          </p:cNvPr>
          <p:cNvSpPr>
            <a:spLocks noGrp="1"/>
          </p:cNvSpPr>
          <p:nvPr>
            <p:ph type="title"/>
          </p:nvPr>
        </p:nvSpPr>
        <p:spPr/>
        <p:txBody>
          <a:bodyPr/>
          <a:lstStyle/>
          <a:p>
            <a:r>
              <a:rPr lang="de-DE" dirty="0"/>
              <a:t>3.1.8 Aufgaben der Betreuungsbehörde</a:t>
            </a:r>
          </a:p>
        </p:txBody>
      </p:sp>
      <p:sp>
        <p:nvSpPr>
          <p:cNvPr id="3" name="Inhaltsplatzhalter 2">
            <a:extLst>
              <a:ext uri="{FF2B5EF4-FFF2-40B4-BE49-F238E27FC236}">
                <a16:creationId xmlns:a16="http://schemas.microsoft.com/office/drawing/2014/main" id="{649CBCE1-CD14-4A6C-B41B-FB59CCD11A24}"/>
              </a:ext>
            </a:extLst>
          </p:cNvPr>
          <p:cNvSpPr>
            <a:spLocks noGrp="1"/>
          </p:cNvSpPr>
          <p:nvPr>
            <p:ph idx="1"/>
          </p:nvPr>
        </p:nvSpPr>
        <p:spPr>
          <a:xfrm>
            <a:off x="838200" y="1346200"/>
            <a:ext cx="10515600" cy="5511800"/>
          </a:xfrm>
        </p:spPr>
        <p:txBody>
          <a:bodyPr>
            <a:noAutofit/>
          </a:bodyPr>
          <a:lstStyle/>
          <a:p>
            <a:pPr marL="0" indent="0">
              <a:buNone/>
            </a:pPr>
            <a:r>
              <a:rPr lang="de-DE" b="1" i="0" dirty="0">
                <a:solidFill>
                  <a:srgbClr val="000000"/>
                </a:solidFill>
                <a:effectLst/>
              </a:rPr>
              <a:t>Betreuungsbehörde wird auf Verlangen des zuständigen Betreuungsgerichtes tätig.</a:t>
            </a:r>
            <a:br>
              <a:rPr lang="de-DE" b="1" dirty="0">
                <a:solidFill>
                  <a:srgbClr val="000000"/>
                </a:solidFill>
              </a:rPr>
            </a:br>
            <a:r>
              <a:rPr lang="de-DE" b="1" dirty="0">
                <a:solidFill>
                  <a:srgbClr val="000000"/>
                </a:solidFill>
              </a:rPr>
              <a:t>Verlangen dient der </a:t>
            </a:r>
            <a:r>
              <a:rPr lang="de-DE" sz="2200" b="1" i="0" dirty="0">
                <a:solidFill>
                  <a:srgbClr val="000000"/>
                </a:solidFill>
                <a:effectLst/>
              </a:rPr>
              <a:t>Unterstützung des Betreuungsgerichts:</a:t>
            </a:r>
          </a:p>
          <a:p>
            <a:pPr marL="0" indent="0">
              <a:buNone/>
            </a:pPr>
            <a:br>
              <a:rPr lang="de-DE" sz="2200" b="0" i="0" dirty="0">
                <a:solidFill>
                  <a:srgbClr val="000000"/>
                </a:solidFill>
                <a:effectLst/>
              </a:rPr>
            </a:br>
            <a:r>
              <a:rPr lang="de-DE" b="0" i="0" dirty="0">
                <a:solidFill>
                  <a:srgbClr val="000000"/>
                </a:solidFill>
                <a:effectLst/>
              </a:rPr>
              <a:t>- durch Sachverhaltsaufklärung in Betreuungsverfahren nach dem  </a:t>
            </a:r>
            <a:br>
              <a:rPr lang="de-DE" b="0" i="0" dirty="0">
                <a:solidFill>
                  <a:srgbClr val="000000"/>
                </a:solidFill>
                <a:effectLst/>
              </a:rPr>
            </a:br>
            <a:r>
              <a:rPr lang="de-DE" b="0" i="0" dirty="0">
                <a:solidFill>
                  <a:srgbClr val="000000"/>
                </a:solidFill>
                <a:effectLst/>
              </a:rPr>
              <a:t>  Betreuungsorganisationsgesetz (</a:t>
            </a:r>
            <a:r>
              <a:rPr lang="de-DE" b="0" i="0" dirty="0" err="1">
                <a:solidFill>
                  <a:srgbClr val="000000"/>
                </a:solidFill>
                <a:effectLst/>
              </a:rPr>
              <a:t>BtOG</a:t>
            </a:r>
            <a:r>
              <a:rPr lang="de-DE" b="0" i="0" dirty="0">
                <a:solidFill>
                  <a:srgbClr val="000000"/>
                </a:solidFill>
                <a:effectLst/>
              </a:rPr>
              <a:t>),</a:t>
            </a:r>
          </a:p>
          <a:p>
            <a:pPr marL="0" indent="0">
              <a:buNone/>
            </a:pPr>
            <a:br>
              <a:rPr lang="de-DE" b="0" i="0" dirty="0">
                <a:solidFill>
                  <a:srgbClr val="000000"/>
                </a:solidFill>
                <a:effectLst/>
              </a:rPr>
            </a:br>
            <a:r>
              <a:rPr lang="de-DE" b="0" i="0" dirty="0">
                <a:solidFill>
                  <a:srgbClr val="000000"/>
                </a:solidFill>
                <a:effectLst/>
              </a:rPr>
              <a:t>- Erstellung von Sozialgutachten, </a:t>
            </a:r>
          </a:p>
          <a:p>
            <a:pPr marL="0" indent="0">
              <a:buNone/>
            </a:pPr>
            <a:br>
              <a:rPr lang="de-DE" b="0" i="0" dirty="0">
                <a:solidFill>
                  <a:srgbClr val="000000"/>
                </a:solidFill>
                <a:effectLst/>
              </a:rPr>
            </a:br>
            <a:r>
              <a:rPr lang="de-DE" b="0" i="0" dirty="0">
                <a:solidFill>
                  <a:srgbClr val="000000"/>
                </a:solidFill>
                <a:effectLst/>
              </a:rPr>
              <a:t>- Gewinnung geeigneter Betreuer, Eignungsprüfung und Betreuervorschlag auf </a:t>
            </a:r>
            <a:br>
              <a:rPr lang="de-DE" b="0" i="0" dirty="0">
                <a:solidFill>
                  <a:srgbClr val="000000"/>
                </a:solidFill>
                <a:effectLst/>
              </a:rPr>
            </a:br>
            <a:r>
              <a:rPr lang="de-DE" b="0" i="0" dirty="0">
                <a:solidFill>
                  <a:srgbClr val="000000"/>
                </a:solidFill>
                <a:effectLst/>
              </a:rPr>
              <a:t>  Ersuchen des Betreuungsgerichts, </a:t>
            </a:r>
          </a:p>
          <a:p>
            <a:pPr marL="0" indent="0">
              <a:buNone/>
            </a:pPr>
            <a:br>
              <a:rPr lang="de-DE" b="0" i="0" dirty="0">
                <a:solidFill>
                  <a:srgbClr val="000000"/>
                </a:solidFill>
                <a:effectLst/>
              </a:rPr>
            </a:br>
            <a:r>
              <a:rPr lang="de-DE" b="0" i="0" dirty="0">
                <a:solidFill>
                  <a:srgbClr val="000000"/>
                </a:solidFill>
                <a:effectLst/>
              </a:rPr>
              <a:t>- Durchführung gerichtlich angeordneter Vor- und Zuführungen in Betreuungs-</a:t>
            </a:r>
            <a:br>
              <a:rPr lang="de-DE" b="0" i="0" dirty="0">
                <a:solidFill>
                  <a:srgbClr val="000000"/>
                </a:solidFill>
                <a:effectLst/>
              </a:rPr>
            </a:br>
            <a:r>
              <a:rPr lang="de-DE" b="0" i="0" dirty="0">
                <a:solidFill>
                  <a:srgbClr val="000000"/>
                </a:solidFill>
                <a:effectLst/>
              </a:rPr>
              <a:t>  verfahren nach dem </a:t>
            </a:r>
            <a:r>
              <a:rPr lang="de-DE" b="0" i="0" dirty="0" err="1">
                <a:solidFill>
                  <a:srgbClr val="000000"/>
                </a:solidFill>
                <a:effectLst/>
              </a:rPr>
              <a:t>FamFG</a:t>
            </a:r>
            <a:r>
              <a:rPr lang="de-DE" b="0" i="0" dirty="0">
                <a:solidFill>
                  <a:srgbClr val="000000"/>
                </a:solidFill>
                <a:effectLst/>
              </a:rPr>
              <a:t>.</a:t>
            </a:r>
            <a:endParaRPr lang="de-DE" dirty="0"/>
          </a:p>
        </p:txBody>
      </p:sp>
    </p:spTree>
    <p:extLst>
      <p:ext uri="{BB962C8B-B14F-4D97-AF65-F5344CB8AC3E}">
        <p14:creationId xmlns:p14="http://schemas.microsoft.com/office/powerpoint/2010/main" val="8821864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42692C1-51D4-4C13-82C4-C10A4DA5F08E}"/>
              </a:ext>
            </a:extLst>
          </p:cNvPr>
          <p:cNvSpPr>
            <a:spLocks noGrp="1"/>
          </p:cNvSpPr>
          <p:nvPr>
            <p:ph idx="1"/>
          </p:nvPr>
        </p:nvSpPr>
        <p:spPr>
          <a:xfrm>
            <a:off x="838200" y="431800"/>
            <a:ext cx="10515600" cy="5745163"/>
          </a:xfrm>
        </p:spPr>
        <p:txBody>
          <a:bodyPr/>
          <a:lstStyle/>
          <a:p>
            <a:pPr marL="0" indent="0">
              <a:buNone/>
            </a:pPr>
            <a:br>
              <a:rPr lang="de-DE" b="0" i="1" dirty="0">
                <a:solidFill>
                  <a:srgbClr val="000000"/>
                </a:solidFill>
                <a:effectLst/>
              </a:rPr>
            </a:br>
            <a:r>
              <a:rPr lang="de-DE" b="1" i="1" dirty="0">
                <a:solidFill>
                  <a:srgbClr val="000000"/>
                </a:solidFill>
                <a:effectLst/>
              </a:rPr>
              <a:t>Weiterhin gehört es im Bereich der allgemeinen Betreuungsangelegenheiten zu den </a:t>
            </a:r>
            <a:r>
              <a:rPr lang="de-DE" b="1" i="1" u="sng" dirty="0">
                <a:solidFill>
                  <a:srgbClr val="000000"/>
                </a:solidFill>
                <a:effectLst/>
              </a:rPr>
              <a:t>Aufgaben der Betreuungsbehörde</a:t>
            </a:r>
            <a:r>
              <a:rPr lang="de-DE" b="1" i="1" dirty="0">
                <a:solidFill>
                  <a:srgbClr val="000000"/>
                </a:solidFill>
                <a:effectLst/>
              </a:rPr>
              <a:t>:</a:t>
            </a:r>
            <a:br>
              <a:rPr lang="de-DE" b="0" i="1" dirty="0">
                <a:solidFill>
                  <a:srgbClr val="000000"/>
                </a:solidFill>
                <a:effectLst/>
              </a:rPr>
            </a:br>
            <a:br>
              <a:rPr lang="de-DE" b="0" i="1" dirty="0">
                <a:solidFill>
                  <a:srgbClr val="000000"/>
                </a:solidFill>
                <a:effectLst/>
              </a:rPr>
            </a:br>
            <a:br>
              <a:rPr lang="de-DE" b="0" i="1" dirty="0">
                <a:solidFill>
                  <a:srgbClr val="000000"/>
                </a:solidFill>
                <a:effectLst/>
              </a:rPr>
            </a:br>
            <a:r>
              <a:rPr lang="de-DE" b="0" i="1" dirty="0">
                <a:solidFill>
                  <a:srgbClr val="000000"/>
                </a:solidFill>
                <a:effectLst/>
              </a:rPr>
              <a:t>- allgemeine Informationen über Abläufe in Betreuungsangelegenheiten und  </a:t>
            </a:r>
            <a:br>
              <a:rPr lang="de-DE" b="0" i="1" dirty="0">
                <a:solidFill>
                  <a:srgbClr val="000000"/>
                </a:solidFill>
                <a:effectLst/>
              </a:rPr>
            </a:br>
            <a:r>
              <a:rPr lang="de-DE" b="0" i="1" dirty="0">
                <a:solidFill>
                  <a:srgbClr val="000000"/>
                </a:solidFill>
                <a:effectLst/>
              </a:rPr>
              <a:t>  Betreuungsverfahren, Vorsorgevollmachten, Betreuungsverfügungen und </a:t>
            </a:r>
            <a:br>
              <a:rPr lang="de-DE" b="0" i="1" dirty="0">
                <a:solidFill>
                  <a:srgbClr val="000000"/>
                </a:solidFill>
                <a:effectLst/>
              </a:rPr>
            </a:br>
            <a:r>
              <a:rPr lang="de-DE" b="0" i="1" dirty="0">
                <a:solidFill>
                  <a:srgbClr val="000000"/>
                </a:solidFill>
                <a:effectLst/>
              </a:rPr>
              <a:t>  Patientenverfügungen zu erteilen,</a:t>
            </a:r>
            <a:br>
              <a:rPr lang="de-DE" b="0" i="1" dirty="0">
                <a:solidFill>
                  <a:srgbClr val="000000"/>
                </a:solidFill>
                <a:effectLst/>
              </a:rPr>
            </a:br>
            <a:r>
              <a:rPr lang="de-DE" b="0" i="1" dirty="0">
                <a:solidFill>
                  <a:srgbClr val="000000"/>
                </a:solidFill>
                <a:effectLst/>
              </a:rPr>
              <a:t> </a:t>
            </a:r>
            <a:br>
              <a:rPr lang="de-DE" b="0" i="1" dirty="0">
                <a:solidFill>
                  <a:srgbClr val="000000"/>
                </a:solidFill>
                <a:effectLst/>
              </a:rPr>
            </a:br>
            <a:r>
              <a:rPr lang="de-DE" b="0" i="1" dirty="0">
                <a:solidFill>
                  <a:srgbClr val="000000"/>
                </a:solidFill>
                <a:effectLst/>
              </a:rPr>
              <a:t>- öffentliche Beglaubigung von Unterschriften auf Vorsorgevollmachten und  </a:t>
            </a:r>
            <a:br>
              <a:rPr lang="de-DE" b="0" i="1" dirty="0">
                <a:solidFill>
                  <a:srgbClr val="000000"/>
                </a:solidFill>
                <a:effectLst/>
              </a:rPr>
            </a:br>
            <a:r>
              <a:rPr lang="de-DE" b="0" i="1" dirty="0">
                <a:solidFill>
                  <a:srgbClr val="000000"/>
                </a:solidFill>
                <a:effectLst/>
              </a:rPr>
              <a:t>  Betreuungsverfügungen gemäß § 7 (1) </a:t>
            </a:r>
            <a:r>
              <a:rPr lang="de-DE" b="0" i="1" dirty="0" err="1">
                <a:solidFill>
                  <a:srgbClr val="000000"/>
                </a:solidFill>
                <a:effectLst/>
              </a:rPr>
              <a:t>BtOG</a:t>
            </a:r>
            <a:r>
              <a:rPr lang="de-DE" b="0" i="1" dirty="0">
                <a:solidFill>
                  <a:srgbClr val="000000"/>
                </a:solidFill>
                <a:effectLst/>
              </a:rPr>
              <a:t>, (ausschließlich </a:t>
            </a:r>
            <a:br>
              <a:rPr lang="de-DE" b="0" i="1" dirty="0">
                <a:solidFill>
                  <a:srgbClr val="000000"/>
                </a:solidFill>
                <a:effectLst/>
              </a:rPr>
            </a:br>
            <a:r>
              <a:rPr lang="de-DE" b="0" i="1" dirty="0">
                <a:solidFill>
                  <a:srgbClr val="000000"/>
                </a:solidFill>
                <a:effectLst/>
              </a:rPr>
              <a:t>  Identitätsfeststellung – keine Rechtsberatung) vorzunehmen.</a:t>
            </a:r>
            <a:br>
              <a:rPr lang="de-DE" b="0" i="1" dirty="0">
                <a:solidFill>
                  <a:srgbClr val="000000"/>
                </a:solidFill>
                <a:effectLst/>
              </a:rPr>
            </a:br>
            <a:br>
              <a:rPr lang="de-DE" b="0" i="1" dirty="0">
                <a:solidFill>
                  <a:srgbClr val="000000"/>
                </a:solidFill>
                <a:effectLst/>
              </a:rPr>
            </a:br>
            <a:r>
              <a:rPr lang="de-DE" b="0" i="1" dirty="0">
                <a:solidFill>
                  <a:srgbClr val="000000"/>
                </a:solidFill>
                <a:effectLst/>
              </a:rPr>
              <a:t>= das sind Aufgaben welche nicht im direkten Zusammenhang mit der Betreuungsgericht stehen</a:t>
            </a:r>
            <a:br>
              <a:rPr lang="de-DE" dirty="0"/>
            </a:br>
            <a:endParaRPr lang="de-DE" dirty="0"/>
          </a:p>
        </p:txBody>
      </p:sp>
    </p:spTree>
    <p:extLst>
      <p:ext uri="{BB962C8B-B14F-4D97-AF65-F5344CB8AC3E}">
        <p14:creationId xmlns:p14="http://schemas.microsoft.com/office/powerpoint/2010/main" val="2380997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303999-F908-4EDE-9434-83CF4403443B}"/>
              </a:ext>
            </a:extLst>
          </p:cNvPr>
          <p:cNvSpPr>
            <a:spLocks noGrp="1"/>
          </p:cNvSpPr>
          <p:nvPr>
            <p:ph idx="1"/>
          </p:nvPr>
        </p:nvSpPr>
        <p:spPr>
          <a:xfrm>
            <a:off x="838200" y="384313"/>
            <a:ext cx="10515600" cy="5792650"/>
          </a:xfrm>
        </p:spPr>
        <p:txBody>
          <a:bodyPr/>
          <a:lstStyle/>
          <a:p>
            <a:pPr marL="0" indent="0">
              <a:buNone/>
            </a:pPr>
            <a:r>
              <a:rPr lang="de-DE" dirty="0"/>
              <a:t>§ 274 Abs. 3 </a:t>
            </a:r>
            <a:r>
              <a:rPr lang="de-DE" dirty="0" err="1"/>
              <a:t>FamFG</a:t>
            </a:r>
            <a:r>
              <a:rPr lang="de-DE" dirty="0"/>
              <a:t>  regelt, dass die zuständige Behörde auf ihren Antrag zu beteiligen ist, wenn das Verfahren die Bestellung eines Betreuers oder die Anordnung eines Einwilligungsvorbehaltes oder eine Entscheidung über Umfang, Inhalt oder Bestand derselben zum Gegenstand hat.</a:t>
            </a:r>
            <a:br>
              <a:rPr lang="de-DE" dirty="0"/>
            </a:br>
            <a:br>
              <a:rPr lang="de-DE" dirty="0"/>
            </a:br>
            <a:r>
              <a:rPr lang="de-DE" dirty="0"/>
              <a:t>Die „zuständige Behörde“ meint die Betreuungsbehörde.</a:t>
            </a:r>
            <a:br>
              <a:rPr lang="de-DE" dirty="0"/>
            </a:br>
            <a:br>
              <a:rPr lang="de-DE" dirty="0"/>
            </a:br>
            <a:r>
              <a:rPr lang="de-DE" dirty="0"/>
              <a:t>Die Betreuungsbehörde ist demnach eine Muss-Beteiligte, sie ist zwar nur auf Antrag zu beteiligen, dies ist jedoch im Falle der Antragstellung obligatorisch.</a:t>
            </a:r>
            <a:br>
              <a:rPr lang="de-DE" dirty="0"/>
            </a:br>
            <a:br>
              <a:rPr lang="de-DE" dirty="0"/>
            </a:br>
            <a:r>
              <a:rPr lang="de-DE" dirty="0"/>
              <a:t>Die Betreuungsbehörde ist gemäß § 279 Abs. 2 </a:t>
            </a:r>
            <a:r>
              <a:rPr lang="de-DE" dirty="0" err="1"/>
              <a:t>FamFG</a:t>
            </a:r>
            <a:r>
              <a:rPr lang="de-DE" dirty="0"/>
              <a:t> vor der Bestellung eines Betreuers oder der Anordnung eines Einwilligungsvorbehalts anzuhören.</a:t>
            </a:r>
          </a:p>
        </p:txBody>
      </p:sp>
    </p:spTree>
    <p:extLst>
      <p:ext uri="{BB962C8B-B14F-4D97-AF65-F5344CB8AC3E}">
        <p14:creationId xmlns:p14="http://schemas.microsoft.com/office/powerpoint/2010/main" val="23133353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9C4C0-DF79-4879-8D5F-185F93582E8A}"/>
              </a:ext>
            </a:extLst>
          </p:cNvPr>
          <p:cNvSpPr>
            <a:spLocks noGrp="1"/>
          </p:cNvSpPr>
          <p:nvPr>
            <p:ph type="title"/>
          </p:nvPr>
        </p:nvSpPr>
        <p:spPr/>
        <p:txBody>
          <a:bodyPr>
            <a:normAutofit fontScale="90000"/>
          </a:bodyPr>
          <a:lstStyle/>
          <a:p>
            <a:r>
              <a:rPr lang="de-DE" dirty="0"/>
              <a:t>Anhörung der sonstigen Beteiligten , der Betreuungsbehörde und des gesetzlichen Vertreters gem. § 279 </a:t>
            </a:r>
            <a:r>
              <a:rPr lang="de-DE" dirty="0" err="1"/>
              <a:t>FamFG</a:t>
            </a:r>
            <a:endParaRPr lang="de-DE" dirty="0"/>
          </a:p>
        </p:txBody>
      </p:sp>
      <p:sp>
        <p:nvSpPr>
          <p:cNvPr id="3" name="Inhaltsplatzhalter 2">
            <a:extLst>
              <a:ext uri="{FF2B5EF4-FFF2-40B4-BE49-F238E27FC236}">
                <a16:creationId xmlns:a16="http://schemas.microsoft.com/office/drawing/2014/main" id="{3FB08483-7C6E-4739-9F9B-16F50D70862F}"/>
              </a:ext>
            </a:extLst>
          </p:cNvPr>
          <p:cNvSpPr>
            <a:spLocks noGrp="1"/>
          </p:cNvSpPr>
          <p:nvPr>
            <p:ph idx="1"/>
          </p:nvPr>
        </p:nvSpPr>
        <p:spPr>
          <a:xfrm>
            <a:off x="838200" y="1690688"/>
            <a:ext cx="10515600" cy="5028164"/>
          </a:xfrm>
        </p:spPr>
        <p:txBody>
          <a:bodyPr>
            <a:normAutofit lnSpcReduction="10000"/>
          </a:bodyPr>
          <a:lstStyle/>
          <a:p>
            <a:pPr marL="0" indent="0">
              <a:buNone/>
            </a:pPr>
            <a:r>
              <a:rPr lang="de-DE" dirty="0"/>
              <a:t>Die sonstigen Beteiligten sind die Beteiligten nach § 274 </a:t>
            </a:r>
            <a:r>
              <a:rPr lang="de-DE" dirty="0" err="1"/>
              <a:t>FamFG</a:t>
            </a:r>
            <a:r>
              <a:rPr lang="de-DE" dirty="0"/>
              <a:t>, wobei hier der Betroffene ausgenommen ist, da für ihn § 278 </a:t>
            </a:r>
            <a:r>
              <a:rPr lang="de-DE" dirty="0" err="1"/>
              <a:t>FamFG</a:t>
            </a:r>
            <a:r>
              <a:rPr lang="de-DE" dirty="0"/>
              <a:t> gilt.</a:t>
            </a:r>
            <a:br>
              <a:rPr lang="de-DE" dirty="0"/>
            </a:br>
            <a:br>
              <a:rPr lang="de-DE" dirty="0"/>
            </a:br>
            <a:r>
              <a:rPr lang="de-DE" dirty="0"/>
              <a:t>Den sonstigen Beteiligten ist zumindest Gelegenheit zur Stellungnahme zu gewähren, was in schriftlicher Form erfolgen kann. Dies genügt auch dann, wenn die sonstigen Beteiligten tatsächlich dann gar keine Stellungnahme abgeben.</a:t>
            </a:r>
            <a:br>
              <a:rPr lang="de-DE" dirty="0"/>
            </a:br>
            <a:br>
              <a:rPr lang="de-DE" dirty="0"/>
            </a:br>
            <a:r>
              <a:rPr lang="de-DE" u="sng" dirty="0"/>
              <a:t>Wichtiger ist die Anhörung der Betreuungsbehörde </a:t>
            </a:r>
            <a:r>
              <a:rPr lang="de-DE" dirty="0"/>
              <a:t>nach Absatz 2. Hier soll die Behörde Stellung nehmen zu folgenden Punkten:</a:t>
            </a:r>
            <a:br>
              <a:rPr lang="de-DE" dirty="0"/>
            </a:br>
            <a:r>
              <a:rPr lang="de-DE" dirty="0"/>
              <a:t>1. persönliche, </a:t>
            </a:r>
            <a:r>
              <a:rPr lang="de-DE" dirty="0" err="1"/>
              <a:t>gesundheitl</a:t>
            </a:r>
            <a:r>
              <a:rPr lang="de-DE" dirty="0"/>
              <a:t>. und soziale Situation des Betroffenen,</a:t>
            </a:r>
            <a:br>
              <a:rPr lang="de-DE" dirty="0"/>
            </a:br>
            <a:r>
              <a:rPr lang="de-DE" dirty="0"/>
              <a:t>2. Erforderlichkeit der Betreuung und geeigneter anderer Hilfen,</a:t>
            </a:r>
            <a:br>
              <a:rPr lang="de-DE" dirty="0"/>
            </a:br>
            <a:r>
              <a:rPr lang="de-DE" dirty="0"/>
              <a:t>3. Betreuerauswahl mit Berücksichtigung der Vorrangigkeit v. </a:t>
            </a:r>
            <a:r>
              <a:rPr lang="de-DE" dirty="0" err="1"/>
              <a:t>ehrenamtl</a:t>
            </a:r>
            <a:r>
              <a:rPr lang="de-DE" dirty="0"/>
              <a:t>. Betreuern</a:t>
            </a:r>
            <a:br>
              <a:rPr lang="de-DE" dirty="0"/>
            </a:br>
            <a:r>
              <a:rPr lang="de-DE" dirty="0"/>
              <a:t>4. Sichtweise des Betroffenen.</a:t>
            </a:r>
            <a:br>
              <a:rPr lang="de-DE" dirty="0"/>
            </a:br>
            <a:br>
              <a:rPr lang="de-DE" dirty="0"/>
            </a:br>
            <a:r>
              <a:rPr lang="de-DE" dirty="0"/>
              <a:t>Die Betreuungsbehörde hat einen qualifizierten Bericht (Sozialbericht) anzufertigen</a:t>
            </a:r>
            <a:br>
              <a:rPr lang="de-DE" dirty="0"/>
            </a:br>
            <a:r>
              <a:rPr lang="de-DE" dirty="0"/>
              <a:t>vgl. </a:t>
            </a:r>
            <a:r>
              <a:rPr lang="de-DE" dirty="0" err="1"/>
              <a:t>BtOG</a:t>
            </a:r>
            <a:r>
              <a:rPr lang="de-DE" dirty="0"/>
              <a:t>. Hierfür wird sie den Betroffenen regelmäßig persönlich anhören müssen.</a:t>
            </a:r>
          </a:p>
        </p:txBody>
      </p:sp>
    </p:spTree>
    <p:extLst>
      <p:ext uri="{BB962C8B-B14F-4D97-AF65-F5344CB8AC3E}">
        <p14:creationId xmlns:p14="http://schemas.microsoft.com/office/powerpoint/2010/main" val="3257968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893DD1E-3F6E-4FBB-9212-30E0B7702502}"/>
              </a:ext>
            </a:extLst>
          </p:cNvPr>
          <p:cNvSpPr>
            <a:spLocks noGrp="1"/>
          </p:cNvSpPr>
          <p:nvPr>
            <p:ph idx="1"/>
          </p:nvPr>
        </p:nvSpPr>
        <p:spPr>
          <a:xfrm>
            <a:off x="838200" y="477078"/>
            <a:ext cx="10515600" cy="5699885"/>
          </a:xfrm>
        </p:spPr>
        <p:txBody>
          <a:bodyPr/>
          <a:lstStyle/>
          <a:p>
            <a:pPr marL="0" indent="0">
              <a:buNone/>
            </a:pPr>
            <a:br>
              <a:rPr lang="de-DE" dirty="0"/>
            </a:br>
            <a:br>
              <a:rPr lang="de-DE" dirty="0"/>
            </a:br>
            <a:br>
              <a:rPr lang="de-DE" dirty="0"/>
            </a:br>
            <a:br>
              <a:rPr lang="de-DE" dirty="0"/>
            </a:br>
            <a:r>
              <a:rPr lang="de-DE" dirty="0"/>
              <a:t>Nach § 280 Abs. 2 </a:t>
            </a:r>
            <a:r>
              <a:rPr lang="de-DE" dirty="0" err="1"/>
              <a:t>FamFG</a:t>
            </a:r>
            <a:r>
              <a:rPr lang="de-DE" dirty="0"/>
              <a:t> soll der ärztl. Gutachter die Ergebnisse der Anhörung des Betroffenen durch die Betreuungsbehörde in seiner Arbeit berücksichtigen, sodass es regelmäßig zweckdienlich ist, die Betreuungsbehörde </a:t>
            </a:r>
            <a:r>
              <a:rPr lang="de-DE" u="sng" dirty="0"/>
              <a:t>vor</a:t>
            </a:r>
            <a:r>
              <a:rPr lang="de-DE" dirty="0"/>
              <a:t> der Einholung des Gutachten anzuhören.</a:t>
            </a:r>
            <a:br>
              <a:rPr lang="de-DE" dirty="0"/>
            </a:br>
            <a:br>
              <a:rPr lang="de-DE" dirty="0"/>
            </a:br>
            <a:r>
              <a:rPr lang="de-DE" dirty="0"/>
              <a:t>Ferner soll auch eine Vertrauensperson des Betroffenen angehört werden, wenn diese es verlangt und die Anhörung ohne erhebliche Verzögerung möglich ist.</a:t>
            </a:r>
          </a:p>
        </p:txBody>
      </p:sp>
    </p:spTree>
    <p:extLst>
      <p:ext uri="{BB962C8B-B14F-4D97-AF65-F5344CB8AC3E}">
        <p14:creationId xmlns:p14="http://schemas.microsoft.com/office/powerpoint/2010/main" val="3113845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63107" y="444137"/>
            <a:ext cx="10406743" cy="5693866"/>
          </a:xfrm>
          <a:prstGeom prst="rect">
            <a:avLst/>
          </a:prstGeom>
          <a:noFill/>
        </p:spPr>
        <p:txBody>
          <a:bodyPr wrap="square" rtlCol="0">
            <a:spAutoFit/>
          </a:bodyPr>
          <a:lstStyle/>
          <a:p>
            <a:r>
              <a:rPr lang="de-DE" sz="4000" b="1" dirty="0">
                <a:solidFill>
                  <a:prstClr val="black"/>
                </a:solidFill>
              </a:rPr>
              <a:t>Zwingende Verfahrensbeteiligung der Betreuungsbehörde bei: </a:t>
            </a:r>
            <a:br>
              <a:rPr lang="de-DE" sz="4000" b="1" dirty="0">
                <a:solidFill>
                  <a:prstClr val="black"/>
                </a:solidFill>
              </a:rPr>
            </a:br>
            <a:endParaRPr lang="de-DE" sz="4000" dirty="0">
              <a:solidFill>
                <a:prstClr val="black"/>
              </a:solidFill>
            </a:endParaRPr>
          </a:p>
          <a:p>
            <a:pPr marL="285750" indent="-285750">
              <a:buFont typeface="Arial" panose="020B0604020202020204" pitchFamily="34" charset="0"/>
              <a:buChar char="•"/>
            </a:pPr>
            <a:r>
              <a:rPr lang="de-DE" sz="3600" dirty="0">
                <a:solidFill>
                  <a:srgbClr val="FF0000"/>
                </a:solidFill>
              </a:rPr>
              <a:t>Bestellung eines Betreuers</a:t>
            </a:r>
          </a:p>
          <a:p>
            <a:pPr marL="285750" indent="-285750">
              <a:buFont typeface="Arial" panose="020B0604020202020204" pitchFamily="34" charset="0"/>
              <a:buChar char="•"/>
            </a:pPr>
            <a:r>
              <a:rPr lang="de-DE" sz="3600" dirty="0">
                <a:solidFill>
                  <a:srgbClr val="FF0000"/>
                </a:solidFill>
              </a:rPr>
              <a:t>Anordnung Einwilligungsvorbehalt</a:t>
            </a:r>
          </a:p>
          <a:p>
            <a:pPr marL="285750" indent="-285750">
              <a:buFont typeface="Arial" panose="020B0604020202020204" pitchFamily="34" charset="0"/>
              <a:buChar char="•"/>
            </a:pPr>
            <a:r>
              <a:rPr lang="de-DE" sz="3600" dirty="0">
                <a:solidFill>
                  <a:srgbClr val="FF0000"/>
                </a:solidFill>
              </a:rPr>
              <a:t>Aufhebung/Verlängerung der Betreuung</a:t>
            </a:r>
          </a:p>
          <a:p>
            <a:pPr marL="285750" indent="-285750">
              <a:buFont typeface="Arial" panose="020B0604020202020204" pitchFamily="34" charset="0"/>
              <a:buChar char="•"/>
            </a:pPr>
            <a:r>
              <a:rPr lang="de-DE" sz="3600" dirty="0">
                <a:solidFill>
                  <a:srgbClr val="FF0000"/>
                </a:solidFill>
              </a:rPr>
              <a:t>Einschränkung/Erweiterung der Aufgabenkreise</a:t>
            </a:r>
          </a:p>
          <a:p>
            <a:pPr marL="285750" indent="-285750">
              <a:buFont typeface="Arial" panose="020B0604020202020204" pitchFamily="34" charset="0"/>
              <a:buChar char="•"/>
            </a:pPr>
            <a:r>
              <a:rPr lang="de-DE" sz="3600" dirty="0">
                <a:solidFill>
                  <a:srgbClr val="FF0000"/>
                </a:solidFill>
              </a:rPr>
              <a:t>Betreuerwechsel</a:t>
            </a:r>
          </a:p>
          <a:p>
            <a:pPr marL="285750" indent="-285750">
              <a:buFont typeface="Arial" panose="020B0604020202020204" pitchFamily="34" charset="0"/>
              <a:buChar char="•"/>
            </a:pPr>
            <a:r>
              <a:rPr lang="de-DE" sz="3600" dirty="0">
                <a:solidFill>
                  <a:srgbClr val="FF0000"/>
                </a:solidFill>
              </a:rPr>
              <a:t>Bestellung eines weiteren Betreuers</a:t>
            </a:r>
          </a:p>
          <a:p>
            <a:endParaRPr lang="de-DE" sz="28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860085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07BDA-9DF5-46A6-A043-DB7827D8899A}"/>
              </a:ext>
            </a:extLst>
          </p:cNvPr>
          <p:cNvSpPr>
            <a:spLocks noGrp="1"/>
          </p:cNvSpPr>
          <p:nvPr>
            <p:ph type="title"/>
          </p:nvPr>
        </p:nvSpPr>
        <p:spPr/>
        <p:txBody>
          <a:bodyPr/>
          <a:lstStyle/>
          <a:p>
            <a:r>
              <a:rPr lang="de-DE" dirty="0"/>
              <a:t>3.1.9 Bestellung eines Betreuers durch Beschluss</a:t>
            </a:r>
          </a:p>
        </p:txBody>
      </p:sp>
      <p:sp>
        <p:nvSpPr>
          <p:cNvPr id="3" name="Inhaltsplatzhalter 2">
            <a:extLst>
              <a:ext uri="{FF2B5EF4-FFF2-40B4-BE49-F238E27FC236}">
                <a16:creationId xmlns:a16="http://schemas.microsoft.com/office/drawing/2014/main" id="{70509929-3A76-4F9E-AB06-54501B63D0AE}"/>
              </a:ext>
            </a:extLst>
          </p:cNvPr>
          <p:cNvSpPr>
            <a:spLocks noGrp="1"/>
          </p:cNvSpPr>
          <p:nvPr>
            <p:ph idx="1"/>
          </p:nvPr>
        </p:nvSpPr>
        <p:spPr>
          <a:xfrm>
            <a:off x="838200" y="1690688"/>
            <a:ext cx="10515600" cy="4857596"/>
          </a:xfrm>
        </p:spPr>
        <p:txBody>
          <a:bodyPr>
            <a:normAutofit fontScale="92500" lnSpcReduction="10000"/>
          </a:bodyPr>
          <a:lstStyle/>
          <a:p>
            <a:pPr marL="0" indent="0">
              <a:buNone/>
            </a:pPr>
            <a:r>
              <a:rPr lang="de-DE" sz="2600" dirty="0"/>
              <a:t>Inhalt und Begründungspflicht ergeben sich aus §§ 38, 286 </a:t>
            </a:r>
            <a:r>
              <a:rPr lang="de-DE" sz="2600" dirty="0" err="1"/>
              <a:t>FamFG</a:t>
            </a:r>
            <a:br>
              <a:rPr lang="de-DE" sz="2600" dirty="0"/>
            </a:br>
            <a:br>
              <a:rPr lang="de-DE" sz="2600" dirty="0"/>
            </a:br>
            <a:r>
              <a:rPr lang="de-DE" sz="2600" dirty="0"/>
              <a:t>Sind alle Voraussetzungen erfüllt, ergeht eine Einheitsbeschluss; der Betreuer und ggf. auch ein zusätzlicher Betreuer oder auch eine Vertretungsbetreuer werden per Beschluss bestellt.</a:t>
            </a:r>
            <a:br>
              <a:rPr lang="de-DE" sz="2600" dirty="0"/>
            </a:br>
            <a:br>
              <a:rPr lang="de-DE" sz="2600" dirty="0"/>
            </a:br>
            <a:r>
              <a:rPr lang="de-DE" sz="2600" dirty="0"/>
              <a:t>Die Entscheidung ist spätestens nach 7 Jahren wieder zu überprüfen ggf. einzuschränken, zu erweitern oder aufzuheben (§§ 294 III, 295 II </a:t>
            </a:r>
            <a:r>
              <a:rPr lang="de-DE" sz="2600" dirty="0" err="1"/>
              <a:t>FamFG</a:t>
            </a:r>
            <a:r>
              <a:rPr lang="de-DE" sz="2600" dirty="0"/>
              <a:t>).</a:t>
            </a:r>
            <a:br>
              <a:rPr lang="de-DE" sz="2600" dirty="0"/>
            </a:br>
            <a:br>
              <a:rPr lang="de-DE" sz="2600" dirty="0"/>
            </a:br>
            <a:r>
              <a:rPr lang="de-DE" sz="2600" b="1" dirty="0"/>
              <a:t>Mit Bekanntmachung über die Entscheidung an den Betreuer ist der Beschluss wirksam (§§ 40 I, 287 I </a:t>
            </a:r>
            <a:r>
              <a:rPr lang="de-DE" sz="2600" b="1" dirty="0" err="1"/>
              <a:t>FamFG</a:t>
            </a:r>
            <a:r>
              <a:rPr lang="de-DE" sz="2600" b="1" dirty="0"/>
              <a:t>).</a:t>
            </a:r>
            <a:br>
              <a:rPr lang="de-DE" sz="2600" dirty="0"/>
            </a:br>
            <a:r>
              <a:rPr lang="de-DE" sz="2600" dirty="0"/>
              <a:t>Ein andere Zeitpunkt (sofortige Wirksamkeit) muss ausdrücklich angegeben werden im Beschluss (§ 287 II </a:t>
            </a:r>
            <a:r>
              <a:rPr lang="de-DE" sz="2600" dirty="0" err="1"/>
              <a:t>FamFG</a:t>
            </a:r>
            <a:r>
              <a:rPr lang="de-DE" sz="2600" dirty="0"/>
              <a:t>).</a:t>
            </a:r>
            <a:br>
              <a:rPr lang="de-DE" sz="2600" dirty="0"/>
            </a:br>
            <a:r>
              <a:rPr lang="de-DE" sz="2600" dirty="0"/>
              <a:t>Weitere Adressaten des Beschlusse sind: Betroffene, zuständige Betreuungsbehörde, weitere Beteiligte, ggf. Angehörige oder Antragsteller.</a:t>
            </a:r>
            <a:br>
              <a:rPr lang="de-DE" dirty="0"/>
            </a:br>
            <a:endParaRPr lang="de-DE" dirty="0"/>
          </a:p>
        </p:txBody>
      </p:sp>
    </p:spTree>
    <p:extLst>
      <p:ext uri="{BB962C8B-B14F-4D97-AF65-F5344CB8AC3E}">
        <p14:creationId xmlns:p14="http://schemas.microsoft.com/office/powerpoint/2010/main" val="36926666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16042</Words>
  <Application>Microsoft Office PowerPoint</Application>
  <PresentationFormat>Breitbild</PresentationFormat>
  <Paragraphs>752</Paragraphs>
  <Slides>169</Slides>
  <Notes>2</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169</vt:i4>
      </vt:variant>
    </vt:vector>
  </HeadingPairs>
  <TitlesOfParts>
    <vt:vector size="183" baseType="lpstr">
      <vt:lpstr> Arial Narrow</vt:lpstr>
      <vt:lpstr>-apple-system</vt:lpstr>
      <vt:lpstr>Arial</vt:lpstr>
      <vt:lpstr>Arial</vt:lpstr>
      <vt:lpstr>Arial Narrow</vt:lpstr>
      <vt:lpstr>Bradley Hand ITC</vt:lpstr>
      <vt:lpstr>Calibri</vt:lpstr>
      <vt:lpstr>Calibri Light</vt:lpstr>
      <vt:lpstr>Castellar</vt:lpstr>
      <vt:lpstr>LatoWeb</vt:lpstr>
      <vt:lpstr>Verdana</vt:lpstr>
      <vt:lpstr>Wingdings</vt:lpstr>
      <vt:lpstr>Office</vt:lpstr>
      <vt:lpstr>1_Office</vt:lpstr>
      <vt:lpstr>Betreuungssachen</vt:lpstr>
      <vt:lpstr>Betreuung  </vt:lpstr>
      <vt:lpstr>historischer Hintergrund Betreuungsgesetz (BtG)                           </vt:lpstr>
      <vt:lpstr>Betreuungsgesetz ist seit 01.01.1992 in Kraft</vt:lpstr>
      <vt:lpstr>Welche Gründe gab es für eine Gesetzesänderung ?</vt:lpstr>
      <vt:lpstr>PowerPoint-Präsentation</vt:lpstr>
      <vt:lpstr>Neueste Änderung des Betreuungsrechts zum 01.01.2023 !</vt:lpstr>
      <vt:lpstr>Änderung des Betreuungsrechts</vt:lpstr>
      <vt:lpstr>PowerPoint-Präsentation</vt:lpstr>
      <vt:lpstr>PowerPoint-Präsentation</vt:lpstr>
      <vt:lpstr>1. Grundbegriffe der Betreuung</vt:lpstr>
      <vt:lpstr>PowerPoint-Präsentation</vt:lpstr>
      <vt:lpstr>PowerPoint-Präsentation</vt:lpstr>
      <vt:lpstr>PowerPoint-Präsentation</vt:lpstr>
      <vt:lpstr>1.1. Grundbegriffe 4. Buch des BGB</vt:lpstr>
      <vt:lpstr>PowerPoint-Präsentation</vt:lpstr>
      <vt:lpstr>Das Bürgerliche Gesetzbuch (BGB) ist in 5 Bücher gegliedert, die allgemeine und besondere Regelungen beinhalten</vt:lpstr>
      <vt:lpstr>Das 4. Buch des BGB / Familienrecht</vt:lpstr>
      <vt:lpstr>1.1.1 Wer gehört lt. BGB zur Familie ?</vt:lpstr>
      <vt:lpstr>PowerPoint-Präsentation</vt:lpstr>
      <vt:lpstr>PowerPoint-Präsentation</vt:lpstr>
      <vt:lpstr>1.1.2 Ehe / Lebenspartnerschaft</vt:lpstr>
      <vt:lpstr>Ehefähigkeit</vt:lpstr>
      <vt:lpstr>Keine Eheverbote</vt:lpstr>
      <vt:lpstr>Fehlen von Willensmängeln (§1310 I 3 BGB)</vt:lpstr>
      <vt:lpstr>Einhaltung von Formvorschriften</vt:lpstr>
      <vt:lpstr>1.1.3 Verwandtschaft / Schwägerschaft</vt:lpstr>
      <vt:lpstr>PowerPoint-Präsentation</vt:lpstr>
      <vt:lpstr>PowerPoint-Präsentation</vt:lpstr>
      <vt:lpstr>PowerPoint-Präsentation</vt:lpstr>
      <vt:lpstr>PowerPoint-Präsentation</vt:lpstr>
      <vt:lpstr>Verwandtschaft</vt:lpstr>
      <vt:lpstr>PowerPoint-Präsentation</vt:lpstr>
      <vt:lpstr>PowerPoint-Präsentation</vt:lpstr>
      <vt:lpstr>Schwägerschaft</vt:lpstr>
      <vt:lpstr>PowerPoint-Präsentation</vt:lpstr>
      <vt:lpstr>1.2 Grundbegriffe des Persönlichkeitsrechts  Geschäftsfähigkeit  Rechtsfähigkeit </vt:lpstr>
      <vt:lpstr>Geschäftsfähigkeit (§ 104 BGB)  ist die Fähigkeit, mit freiem Willen rechtlich bindende Willenserklärungen abzugeben, zum Beispiel Verträge zu schließen.</vt:lpstr>
      <vt:lpstr>PowerPoint-Präsentation</vt:lpstr>
      <vt:lpstr>PowerPoint-Präsentation</vt:lpstr>
      <vt:lpstr>Geschäftsunfähigkeit</vt:lpstr>
      <vt:lpstr> Geschäftsunfähige Personen im Bereich der rechtlichen Betreuung </vt:lpstr>
      <vt:lpstr>PowerPoint-Präsentation</vt:lpstr>
      <vt:lpstr>Rechtsfähigkeit (§ 1BGB)</vt:lpstr>
      <vt:lpstr>Entmündigung</vt:lpstr>
      <vt:lpstr>Wirksame und unwirksame Rechtsgeschäfte</vt:lpstr>
      <vt:lpstr>   1.3  ZPO / FamFG   </vt:lpstr>
      <vt:lpstr>1.3.1  ZPO  / Zivilprozessordnung für die Zivil-gerichtsbarkeit</vt:lpstr>
      <vt:lpstr>PowerPoint-Präsentation</vt:lpstr>
      <vt:lpstr>1.3.2 FamFG / Gesetz über das Verfahren in Familiensachen und in Angelegenheiten der freiwilligen Gerichtsbarkeit</vt:lpstr>
      <vt:lpstr>1.3.2 allg. Unterschied zwischen Betreuungssachen und Unterbringungssachen</vt:lpstr>
      <vt:lpstr>2. Voraussetzungen der Betreuung, § 1814 BGB</vt:lpstr>
      <vt:lpstr>Betreuerbestellung, § 1814 BGB.</vt:lpstr>
      <vt:lpstr>PowerPoint-Präsentation</vt:lpstr>
      <vt:lpstr>Behinderung oder Krankheit</vt:lpstr>
      <vt:lpstr>PowerPoint-Präsentation</vt:lpstr>
      <vt:lpstr>Erforderlichkeit / Grundsatz des freien Willens</vt:lpstr>
      <vt:lpstr>PowerPoint-Präsentation</vt:lpstr>
      <vt:lpstr>PowerPoint-Präsentation</vt:lpstr>
      <vt:lpstr>PowerPoint-Präsentation</vt:lpstr>
      <vt:lpstr>PowerPoint-Präsentation</vt:lpstr>
      <vt:lpstr>Antrag / Anregung / - von Amts wegen</vt:lpstr>
      <vt:lpstr>Aufgabenkreise des Betreuers</vt:lpstr>
      <vt:lpstr> Grundsatz der Subsidiarität in der Betreuung § 1814 (3) BGB </vt:lpstr>
      <vt:lpstr>Vorsorgevollmacht </vt:lpstr>
      <vt:lpstr>PowerPoint-Präsentation</vt:lpstr>
      <vt:lpstr>PowerPoint-Präsentation</vt:lpstr>
      <vt:lpstr>3. Das Betreuungsverfahren</vt:lpstr>
      <vt:lpstr>3.1. Der Ablauf des Betreuungsverfahrens</vt:lpstr>
      <vt:lpstr>PowerPoint-Präsentation</vt:lpstr>
      <vt:lpstr>3.1.2 allg. Reihenfolge eines Betreuungsverfahren</vt:lpstr>
      <vt:lpstr>PowerPoint-Präsentation</vt:lpstr>
      <vt:lpstr>PowerPoint-Präsentation</vt:lpstr>
      <vt:lpstr>PowerPoint-Präsentation</vt:lpstr>
      <vt:lpstr>PowerPoint-Präsentation</vt:lpstr>
      <vt:lpstr>PowerPoint-Präsentation</vt:lpstr>
      <vt:lpstr>3.1.3 Die einstweilige Anordnung §§ 300, 49 ff FamFG</vt:lpstr>
      <vt:lpstr>PowerPoint-Präsentation</vt:lpstr>
      <vt:lpstr>PowerPoint-Präsentation</vt:lpstr>
      <vt:lpstr>PowerPoint-Präsentation</vt:lpstr>
      <vt:lpstr>PowerPoint-Präsentation</vt:lpstr>
      <vt:lpstr>3.1.4 Was begründet die Einholung eines ärztl. Gutachtens?</vt:lpstr>
      <vt:lpstr>PowerPoint-Präsentation</vt:lpstr>
      <vt:lpstr>3.1.5 die pers. Anhörung</vt:lpstr>
      <vt:lpstr>PowerPoint-Präsentation</vt:lpstr>
      <vt:lpstr>3.1.6 Beteiligte im Betreuungsverfahren (§§ 7, 274 FamFG)</vt:lpstr>
      <vt:lpstr>PowerPoint-Präsentation</vt:lpstr>
      <vt:lpstr>PowerPoint-Präsentation</vt:lpstr>
      <vt:lpstr>PowerPoint-Präsentation</vt:lpstr>
      <vt:lpstr>3.1.7 Der Verfahrenspfleger</vt:lpstr>
      <vt:lpstr>PowerPoint-Präsentation</vt:lpstr>
      <vt:lpstr>PowerPoint-Präsentation</vt:lpstr>
      <vt:lpstr>3.1.8 Aufgaben der Betreuungsbehörde</vt:lpstr>
      <vt:lpstr>PowerPoint-Präsentation</vt:lpstr>
      <vt:lpstr>PowerPoint-Präsentation</vt:lpstr>
      <vt:lpstr>Anhörung der sonstigen Beteiligten , der Betreuungsbehörde und des gesetzlichen Vertreters gem. § 279 FamFG</vt:lpstr>
      <vt:lpstr>PowerPoint-Präsentation</vt:lpstr>
      <vt:lpstr>PowerPoint-Präsentation</vt:lpstr>
      <vt:lpstr>3.1.9 Bestellung eines Betreuers durch Beschluss</vt:lpstr>
      <vt:lpstr>PowerPoint-Präsentation</vt:lpstr>
      <vt:lpstr>PowerPoint-Präsentation</vt:lpstr>
      <vt:lpstr>Der Einwilligungsvorbehalt</vt:lpstr>
      <vt:lpstr>3.2. Die Bekanntgabe des Beschlusses</vt:lpstr>
      <vt:lpstr>AVR 45  (Allgemeine Vordruck Reihe) vereinfachte Zustellung: mit Aufgabe des Beschlusses zur Post, Vermerk über die Zustellung durch Aufgabe zur Post, § 184 Abs. 2 ZPO</vt:lpstr>
      <vt:lpstr>Fristenberechnung nach dem FamFG</vt:lpstr>
      <vt:lpstr>PowerPoint-Präsentation</vt:lpstr>
      <vt:lpstr>Wirksamwerden des Beschlusses zur Anordnung der Betreuung, § 287 Abs. 1 FamFG</vt:lpstr>
      <vt:lpstr>3.3 Rechtsmittel gegen den Beschluss zur Anordnung der Betreuung </vt:lpstr>
      <vt:lpstr>Form der Beschwerde, § 64 FamFG</vt:lpstr>
      <vt:lpstr>Weitere Rechtsmittel für Beschlüsse im Betreuungsverfahren</vt:lpstr>
      <vt:lpstr>4. Die Person des Betreuers 4.1. Grundsätze zur Betreuerbestellung</vt:lpstr>
      <vt:lpstr>PowerPoint-Präsentation</vt:lpstr>
      <vt:lpstr>4.2 Arten von Betreuern</vt:lpstr>
      <vt:lpstr>Der ehrenamtliche Betreuer</vt:lpstr>
      <vt:lpstr>Der Berufsbetreuer</vt:lpstr>
      <vt:lpstr>Der Vereinsbetreuer</vt:lpstr>
      <vt:lpstr>Der Behördenbetreuer</vt:lpstr>
      <vt:lpstr>Die Rechtsstellung des Betreuers</vt:lpstr>
      <vt:lpstr>Aufgabenkreise des Betreuers</vt:lpstr>
      <vt:lpstr>Mehrere Betreuer</vt:lpstr>
      <vt:lpstr>Der Verhinderungs-, bzw. Ergänzungsbetreuer</vt:lpstr>
      <vt:lpstr>Der Sterilisationsbetreuer</vt:lpstr>
      <vt:lpstr>PowerPoint-Präsentation</vt:lpstr>
      <vt:lpstr>Der Gegenbetreuer / Kontrollbetreuer</vt:lpstr>
      <vt:lpstr>Der befreite Betreuer</vt:lpstr>
      <vt:lpstr>PowerPoint-Präsentation</vt:lpstr>
      <vt:lpstr>PowerPoint-Präsentation</vt:lpstr>
      <vt:lpstr>5. Aufgaben des Betreuungsgerichts 5.1 Beratung und Beaufsichtigung der Betreuer*innen</vt:lpstr>
      <vt:lpstr>Das Verpflichtungsgespräch zwischen Gericht und Betreuer*innen</vt:lpstr>
      <vt:lpstr>Betreuerausweis</vt:lpstr>
      <vt:lpstr>PowerPoint-Präsentation</vt:lpstr>
      <vt:lpstr>PowerPoint-Präsentation</vt:lpstr>
      <vt:lpstr>Das Vermögensverzeichnis</vt:lpstr>
      <vt:lpstr>Die Rechnungslegung</vt:lpstr>
      <vt:lpstr>PowerPoint-Präsentation</vt:lpstr>
      <vt:lpstr>5.2 betreuungsgerichtliche Genehmigungen</vt:lpstr>
      <vt:lpstr>PowerPoint-Präsentation</vt:lpstr>
      <vt:lpstr>PowerPoint-Präsentation</vt:lpstr>
      <vt:lpstr>§§ 1849, 1850 und 1852 BGB</vt:lpstr>
      <vt:lpstr>§ 1849 (2) BGB genehmigungsfreie Geschäfte, </vt:lpstr>
      <vt:lpstr>5.3 Vergütung des Betreuers</vt:lpstr>
      <vt:lpstr>PowerPoint-Präsentation</vt:lpstr>
      <vt:lpstr>PowerPoint-Präsentation</vt:lpstr>
      <vt:lpstr>PowerPoint-Präsentation</vt:lpstr>
      <vt:lpstr>6. Die Unterbringung</vt:lpstr>
      <vt:lpstr>PowerPoint-Präsentation</vt:lpstr>
      <vt:lpstr>PowerPoint-Präsentation</vt:lpstr>
      <vt:lpstr>PowerPoint-Präsentation</vt:lpstr>
      <vt:lpstr>PowerPoint-Präsentation</vt:lpstr>
      <vt:lpstr>PowerPoint-Präsentation</vt:lpstr>
      <vt:lpstr>§ 1831 BGB (zivilrechtliche Unterbringung) Genehmigung des Betreuungsgerichts bei freiheitsentziehender Unterbringung und bei freiheitsentziehenden Maßnahmen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Dauer der Unterbringung</vt:lpstr>
      <vt:lpstr>PowerPoint-Präsentation</vt:lpstr>
      <vt:lpstr>PowerPoint-Präsentation</vt:lpstr>
      <vt:lpstr>Bekanntgabe des Unterbringungsbeschlusses</vt:lpstr>
      <vt:lpstr>Rechtsmittel im Unterbringungsverfahren</vt:lpstr>
      <vt:lpstr>PowerPoint-Präsentation</vt:lpstr>
      <vt:lpstr>Abwesenheitspflegschaft § 1884 BGB</vt:lpstr>
      <vt:lpstr>PowerPoint-Präsentation</vt:lpstr>
      <vt:lpstr>PowerPoint-Präsentation</vt:lpstr>
      <vt:lpstr>Pflegschaft für unbekannte Beteiligte</vt:lpstr>
      <vt:lpstr>AR- Sachen / Allgemeine Registersachen Sachen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Betreuungssachen</dc:title>
  <dc:creator>Susanne</dc:creator>
  <cp:lastModifiedBy>Simmerl-Hübner, Susanne</cp:lastModifiedBy>
  <cp:revision>458</cp:revision>
  <cp:lastPrinted>2021-01-09T18:19:56Z</cp:lastPrinted>
  <dcterms:created xsi:type="dcterms:W3CDTF">2020-11-25T11:54:46Z</dcterms:created>
  <dcterms:modified xsi:type="dcterms:W3CDTF">2024-11-28T08:15:34Z</dcterms:modified>
</cp:coreProperties>
</file>