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7" r:id="rId21"/>
    <p:sldId id="276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4" r:id="rId38"/>
    <p:sldId id="293" r:id="rId3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AED4"/>
    <a:srgbClr val="E36B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43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8FA7-68DC-47F8-AA5A-32144C1DE7F4}" type="datetimeFigureOut">
              <a:rPr lang="de-DE" smtClean="0"/>
              <a:t>08.09.2023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53851-C873-43D8-9051-C021FB2BD8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9417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8FA7-68DC-47F8-AA5A-32144C1DE7F4}" type="datetimeFigureOut">
              <a:rPr lang="de-DE" smtClean="0"/>
              <a:t>08.09.2023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53851-C873-43D8-9051-C021FB2BD8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6278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8FA7-68DC-47F8-AA5A-32144C1DE7F4}" type="datetimeFigureOut">
              <a:rPr lang="de-DE" smtClean="0"/>
              <a:t>08.09.2023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53851-C873-43D8-9051-C021FB2BD8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4736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8FA7-68DC-47F8-AA5A-32144C1DE7F4}" type="datetimeFigureOut">
              <a:rPr lang="de-DE" smtClean="0"/>
              <a:t>08.09.2023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53851-C873-43D8-9051-C021FB2BD8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8313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8FA7-68DC-47F8-AA5A-32144C1DE7F4}" type="datetimeFigureOut">
              <a:rPr lang="de-DE" smtClean="0"/>
              <a:t>08.09.2023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53851-C873-43D8-9051-C021FB2BD8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9295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8FA7-68DC-47F8-AA5A-32144C1DE7F4}" type="datetimeFigureOut">
              <a:rPr lang="de-DE" smtClean="0"/>
              <a:t>08.09.2023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53851-C873-43D8-9051-C021FB2BD8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9356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8FA7-68DC-47F8-AA5A-32144C1DE7F4}" type="datetimeFigureOut">
              <a:rPr lang="de-DE" smtClean="0"/>
              <a:t>08.09.2023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53851-C873-43D8-9051-C021FB2BD8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3277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8FA7-68DC-47F8-AA5A-32144C1DE7F4}" type="datetimeFigureOut">
              <a:rPr lang="de-DE" smtClean="0"/>
              <a:t>08.09.2023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53851-C873-43D8-9051-C021FB2BD8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0679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8FA7-68DC-47F8-AA5A-32144C1DE7F4}" type="datetimeFigureOut">
              <a:rPr lang="de-DE" smtClean="0"/>
              <a:t>08.09.2023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53851-C873-43D8-9051-C021FB2BD8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1172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8FA7-68DC-47F8-AA5A-32144C1DE7F4}" type="datetimeFigureOut">
              <a:rPr lang="de-DE" smtClean="0"/>
              <a:t>08.09.2023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53851-C873-43D8-9051-C021FB2BD8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1416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8FA7-68DC-47F8-AA5A-32144C1DE7F4}" type="datetimeFigureOut">
              <a:rPr lang="de-DE" smtClean="0"/>
              <a:t>08.09.2023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53851-C873-43D8-9051-C021FB2BD8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4851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28FA7-68DC-47F8-AA5A-32144C1DE7F4}" type="datetimeFigureOut">
              <a:rPr lang="de-DE" smtClean="0"/>
              <a:t>08.09.2023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53851-C873-43D8-9051-C021FB2BD8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8997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42900" y="1050490"/>
            <a:ext cx="2653392" cy="483989"/>
          </a:xfrm>
          <a:prstGeom prst="round2Same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Antragsverfahren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3816804" y="1050489"/>
            <a:ext cx="3910692" cy="483989"/>
          </a:xfrm>
          <a:prstGeom prst="round2Same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Beteiligte = § 172 FamFG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640896" y="1878194"/>
            <a:ext cx="10858500" cy="483989"/>
          </a:xfrm>
          <a:prstGeom prst="round2Same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JA als Beistand des Kindes – Eltern von Vertretung ausgeschlossen 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8360229" y="1039327"/>
            <a:ext cx="3510642" cy="483989"/>
          </a:xfrm>
          <a:prstGeom prst="round2Same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ggf. Verfahrensbeistand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975631" y="2704252"/>
            <a:ext cx="10189029" cy="483989"/>
          </a:xfrm>
          <a:prstGeom prst="round2Same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vor der Beweisaufnahme – Angelegenheit soll im Termin erörtert werden 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Auf der gleichen Seite des Rechtecks liegende Ecken abrunden 11"/>
          <p:cNvSpPr/>
          <p:nvPr/>
        </p:nvSpPr>
        <p:spPr>
          <a:xfrm>
            <a:off x="342900" y="3560625"/>
            <a:ext cx="11601450" cy="871180"/>
          </a:xfrm>
          <a:prstGeom prst="round2Same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Abstammungssachen, die dasselbe Kind betreffen, können miteinander verbunden </a:t>
            </a:r>
            <a:r>
              <a:rPr lang="de-DE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werden – 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 Übrigen ist dies </a:t>
            </a:r>
            <a:r>
              <a:rPr lang="de-DE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unzulässig</a:t>
            </a:r>
            <a:endParaRPr lang="de-DE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3600450" y="4804190"/>
            <a:ext cx="4343400" cy="483989"/>
          </a:xfrm>
          <a:prstGeom prst="round2Same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Wirksamkeit mit Rechtskraft 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Auf der gleichen Seite des Rechtecks liegende Ecken abrunden 13"/>
          <p:cNvSpPr/>
          <p:nvPr/>
        </p:nvSpPr>
        <p:spPr>
          <a:xfrm>
            <a:off x="1069521" y="5539566"/>
            <a:ext cx="10095139" cy="871180"/>
          </a:xfrm>
          <a:prstGeom prst="round2Same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de-DE" sz="2400" dirty="0" smtClean="0">
                <a:latin typeface="Arial" panose="020B0604020202020204" pitchFamily="34" charset="0"/>
                <a:ea typeface="Calibri" panose="020F0502020204030204" pitchFamily="34" charset="0"/>
              </a:rPr>
              <a:t>Beschwerderecht hat derjenige, der 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</a:rPr>
              <a:t>an dem Verfahren beteiligt war </a:t>
            </a:r>
            <a:endParaRPr lang="de-DE" sz="2400" dirty="0" smtClean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de-DE" sz="2400" dirty="0" smtClean="0">
                <a:latin typeface="Arial" panose="020B0604020202020204" pitchFamily="34" charset="0"/>
                <a:ea typeface="Calibri" panose="020F0502020204030204" pitchFamily="34" charset="0"/>
              </a:rPr>
              <a:t>oder 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</a:rPr>
              <a:t>zu beteiligen gewesen wäre </a:t>
            </a:r>
            <a:endParaRPr lang="de-DE" sz="2400" dirty="0"/>
          </a:p>
        </p:txBody>
      </p:sp>
      <p:sp>
        <p:nvSpPr>
          <p:cNvPr id="15" name="Rechteck 14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344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Abgerundetes Rechteck 16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3705203" y="454664"/>
            <a:ext cx="4811806" cy="50509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Abstammungssachen</a:t>
            </a:r>
            <a:endParaRPr lang="de-DE" sz="20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9723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1597901" y="2228075"/>
            <a:ext cx="8600328" cy="513898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auch im Strafgesetzbuch wird die Angehörigeneigenschaft benannt (§ 11 I Nr. 1 StGB)</a:t>
            </a:r>
          </a:p>
        </p:txBody>
      </p:sp>
      <p:sp>
        <p:nvSpPr>
          <p:cNvPr id="17" name="Abgerundetes Rechteck 16"/>
          <p:cNvSpPr/>
          <p:nvPr/>
        </p:nvSpPr>
        <p:spPr>
          <a:xfrm>
            <a:off x="1597901" y="1431244"/>
            <a:ext cx="8600328" cy="74325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Erb- und Pflichtteilsrecht (§§ 1924 ff., 2303 BGB)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350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3705203" y="454664"/>
            <a:ext cx="4811806" cy="50509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Abstammungssachen</a:t>
            </a:r>
            <a:endParaRPr lang="de-DE" sz="2000" b="1" dirty="0">
              <a:effectLst/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409391" y="1088541"/>
            <a:ext cx="3557588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/>
              <a:t>Wirkungen der Verwandtschaft </a:t>
            </a:r>
            <a:endParaRPr lang="de-DE">
              <a:effectLst/>
            </a:endParaRPr>
          </a:p>
        </p:txBody>
      </p:sp>
      <p:sp>
        <p:nvSpPr>
          <p:cNvPr id="16" name="Gefaltete Ecke 15"/>
          <p:cNvSpPr/>
          <p:nvPr/>
        </p:nvSpPr>
        <p:spPr>
          <a:xfrm rot="21425169">
            <a:off x="9946146" y="806397"/>
            <a:ext cx="1334755" cy="131132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1924 ff.,2303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1597901" y="2795224"/>
            <a:ext cx="8600328" cy="75058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Eltern haben die Pflicht und das Recht, für das minderjährige Kind zu sorgen (elterliche Sorge, § 1626 BGB) </a:t>
            </a:r>
          </a:p>
        </p:txBody>
      </p:sp>
      <p:sp>
        <p:nvSpPr>
          <p:cNvPr id="9" name="Gefaltete Ecke 8"/>
          <p:cNvSpPr/>
          <p:nvPr/>
        </p:nvSpPr>
        <p:spPr>
          <a:xfrm>
            <a:off x="9936176" y="1916884"/>
            <a:ext cx="1258938" cy="126932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1626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1597901" y="3606971"/>
            <a:ext cx="8600328" cy="832129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Eltern haben die Pflicht zur Vertretung des Kindes (§ 1629 BGB) – in manchen Fällen wird für bestimmte Rechtsgeschäfte die Vertretungsvollmacht wegen Interessen-kollision ausgeschlossen (§ 1795 BGB)</a:t>
            </a:r>
          </a:p>
        </p:txBody>
      </p:sp>
      <p:sp>
        <p:nvSpPr>
          <p:cNvPr id="19" name="Gefaltete Ecke 18"/>
          <p:cNvSpPr/>
          <p:nvPr/>
        </p:nvSpPr>
        <p:spPr>
          <a:xfrm>
            <a:off x="10054431" y="4000189"/>
            <a:ext cx="1258938" cy="126932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1795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280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7" grpId="0" animBg="1"/>
      <p:bldP spid="15" grpId="0" animBg="1"/>
      <p:bldP spid="16" grpId="0" animBg="1"/>
      <p:bldP spid="12" grpId="0" animBg="1"/>
      <p:bldP spid="9" grpId="0" animBg="1"/>
      <p:bldP spid="14" grpId="0" animBg="1"/>
      <p:bldP spid="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1597901" y="2307987"/>
            <a:ext cx="8600328" cy="734125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Gerichtspersonen können ausgeschlossen und abgelehnt werden </a:t>
            </a:r>
            <a:endParaRPr lang="de-DE" dirty="0" smtClean="0"/>
          </a:p>
          <a:p>
            <a:r>
              <a:rPr lang="de-DE" dirty="0" smtClean="0"/>
              <a:t>(§§ </a:t>
            </a:r>
            <a:r>
              <a:rPr lang="de-DE" dirty="0"/>
              <a:t>6 </a:t>
            </a:r>
            <a:r>
              <a:rPr lang="de-DE" dirty="0" err="1"/>
              <a:t>FamFG</a:t>
            </a:r>
            <a:r>
              <a:rPr lang="de-DE" dirty="0"/>
              <a:t>, </a:t>
            </a:r>
            <a:r>
              <a:rPr lang="de-DE" dirty="0" smtClean="0"/>
              <a:t>41 </a:t>
            </a:r>
            <a:r>
              <a:rPr lang="de-DE" dirty="0"/>
              <a:t>– 49 ZPO, § 3 BeurkG, § 10 RPflG, § 22 StPO)</a:t>
            </a:r>
          </a:p>
        </p:txBody>
      </p:sp>
      <p:sp>
        <p:nvSpPr>
          <p:cNvPr id="17" name="Abgerundetes Rechteck 16"/>
          <p:cNvSpPr/>
          <p:nvPr/>
        </p:nvSpPr>
        <p:spPr>
          <a:xfrm>
            <a:off x="1597901" y="1514779"/>
            <a:ext cx="8600328" cy="74325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ein naher Verwandter muss die Bestattungskosten übernehmen, auch wenn er die Erbschaft ausgeschlagen hat (Landesbestattungsgesetz)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351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3705203" y="454664"/>
            <a:ext cx="4811806" cy="50509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Abstammungssachen</a:t>
            </a:r>
            <a:endParaRPr lang="de-DE" sz="2000" b="1" dirty="0">
              <a:effectLst/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409391" y="1088541"/>
            <a:ext cx="3557588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/>
              <a:t>Wirkungen der Verwandtschaft </a:t>
            </a:r>
            <a:endParaRPr lang="de-DE">
              <a:effectLst/>
            </a:endParaRPr>
          </a:p>
        </p:txBody>
      </p:sp>
      <p:sp>
        <p:nvSpPr>
          <p:cNvPr id="16" name="Gefaltete Ecke 15"/>
          <p:cNvSpPr/>
          <p:nvPr/>
        </p:nvSpPr>
        <p:spPr>
          <a:xfrm rot="21425169">
            <a:off x="10044540" y="1784223"/>
            <a:ext cx="1334755" cy="131132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6 </a:t>
            </a:r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41-49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ZPO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1597901" y="3155698"/>
            <a:ext cx="8600328" cy="75058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 </a:t>
            </a:r>
            <a:r>
              <a:rPr lang="de-DE" dirty="0" smtClean="0"/>
              <a:t>Zeugnis-</a:t>
            </a:r>
            <a:r>
              <a:rPr lang="de-DE" dirty="0"/>
              <a:t>, Auskunfts- und </a:t>
            </a:r>
            <a:r>
              <a:rPr lang="de-DE" dirty="0" smtClean="0"/>
              <a:t>Eidesverweigerungsrechte</a:t>
            </a:r>
          </a:p>
          <a:p>
            <a:r>
              <a:rPr lang="de-DE" dirty="0" smtClean="0"/>
              <a:t>(§§ </a:t>
            </a:r>
            <a:r>
              <a:rPr lang="de-DE" dirty="0"/>
              <a:t>383 I Nr. 3, 384 Nr. 1 ZPO, §§ 52 I Nr. 3, 55, 62 StPO, § 29 II </a:t>
            </a:r>
            <a:r>
              <a:rPr lang="de-DE" dirty="0" err="1"/>
              <a:t>FamFG</a:t>
            </a:r>
            <a:r>
              <a:rPr lang="de-DE" dirty="0"/>
              <a:t>)</a:t>
            </a:r>
          </a:p>
        </p:txBody>
      </p:sp>
      <p:sp>
        <p:nvSpPr>
          <p:cNvPr id="9" name="Gefaltete Ecke 8"/>
          <p:cNvSpPr/>
          <p:nvPr/>
        </p:nvSpPr>
        <p:spPr>
          <a:xfrm>
            <a:off x="8718131" y="3281165"/>
            <a:ext cx="1480098" cy="151915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16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383 I Nr.3,384 Nr.1 ZPO,29 </a:t>
            </a:r>
            <a:r>
              <a:rPr lang="de-DE" sz="16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16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644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7" grpId="0" animBg="1"/>
      <p:bldP spid="15" grpId="0" animBg="1"/>
      <p:bldP spid="16" grpId="0" animBg="1"/>
      <p:bldP spid="12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1597901" y="2307987"/>
            <a:ext cx="8600328" cy="17680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 Verwandten eines Ehegatten sind mit dem anderen Ehegatten verschwägert </a:t>
            </a:r>
            <a:endParaRPr lang="de-DE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(§ </a:t>
            </a:r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1590 I </a:t>
            </a:r>
            <a:r>
              <a:rPr lang="de-D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1 BGB) – Beispiele: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Geschwister des Ehemannes mit der Ehefrau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Geschwister der Ehefrau mit dem Ehemann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Ehefrau mit den Eltern des Ehemannes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Ehemannes mit den Eltern der Ehefrau </a:t>
            </a:r>
          </a:p>
        </p:txBody>
      </p:sp>
      <p:sp>
        <p:nvSpPr>
          <p:cNvPr id="17" name="Abgerundetes Rechteck 16"/>
          <p:cNvSpPr/>
          <p:nvPr/>
        </p:nvSpPr>
        <p:spPr>
          <a:xfrm>
            <a:off x="1597901" y="1514779"/>
            <a:ext cx="7949055" cy="74325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wird durch die Eheschließung begründet 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352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3705203" y="454664"/>
            <a:ext cx="4811806" cy="50509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Abstammungssachen</a:t>
            </a:r>
            <a:endParaRPr lang="de-DE" sz="2000" b="1" dirty="0">
              <a:effectLst/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409391" y="1088541"/>
            <a:ext cx="1954101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 smtClean="0"/>
              <a:t>Schwägerschaft</a:t>
            </a:r>
            <a:endParaRPr lang="de-DE" dirty="0">
              <a:effectLst/>
            </a:endParaRPr>
          </a:p>
        </p:txBody>
      </p:sp>
      <p:sp>
        <p:nvSpPr>
          <p:cNvPr id="16" name="Gefaltete Ecke 15"/>
          <p:cNvSpPr/>
          <p:nvPr/>
        </p:nvSpPr>
        <p:spPr>
          <a:xfrm rot="343102">
            <a:off x="9530851" y="2490124"/>
            <a:ext cx="1334755" cy="131132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1590 I S.1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1597900" y="4331777"/>
            <a:ext cx="8600328" cy="196931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nicht miteinander verschwägert sind: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Ehegatten untereinander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Verwandten eines Ehegatten mit den Verwandten des anderen Ehegatten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Verschwägerten eines Ehegatten mit den Verschwägerten des anderen Ehegatten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Beispiele: Geschwister der Ehefrau nicht mit den Geschwistern des Ehemannes oder Eltern der Ehefrau nicht mit den Eltern des Ehemannes </a:t>
            </a:r>
          </a:p>
        </p:txBody>
      </p:sp>
    </p:spTree>
    <p:extLst>
      <p:ext uri="{BB962C8B-B14F-4D97-AF65-F5344CB8AC3E}">
        <p14:creationId xmlns:p14="http://schemas.microsoft.com/office/powerpoint/2010/main" val="3270341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7" grpId="0" animBg="1"/>
      <p:bldP spid="15" grpId="0" animBg="1"/>
      <p:bldP spid="16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bgerundetes Rechteck 16"/>
          <p:cNvSpPr/>
          <p:nvPr/>
        </p:nvSpPr>
        <p:spPr>
          <a:xfrm>
            <a:off x="1597901" y="1514778"/>
            <a:ext cx="7949055" cy="2468285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 Linie und der Grad der Schwägerschaft bestimmen sich nach der Linie und dem Grad der sie vermittelnden Verwandtschaft (§ 1590 I S. 2 BGB) – Beispiel: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Schwiegereltern + Schwiegerkinder in gerader Linie und ersten Grades verschwägert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Onkel des Ehegatten mit dem anderen Ehegatten in der Seitenlinie dritten Grades verschwägert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Cousine des Ehegatten mit dem anderen Ehegatten in der Seitenlinie vierten Grades verschwägert 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352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3705203" y="454664"/>
            <a:ext cx="4811806" cy="50509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Abstammungssachen</a:t>
            </a:r>
            <a:endParaRPr lang="de-DE" sz="2000" b="1" dirty="0">
              <a:effectLst/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409391" y="1088541"/>
            <a:ext cx="3868141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 smtClean="0"/>
              <a:t>Arten und Grad der Schwägerschaft</a:t>
            </a:r>
            <a:endParaRPr lang="de-DE" dirty="0">
              <a:effectLst/>
            </a:endParaRPr>
          </a:p>
        </p:txBody>
      </p:sp>
      <p:sp>
        <p:nvSpPr>
          <p:cNvPr id="16" name="Gefaltete Ecke 15"/>
          <p:cNvSpPr/>
          <p:nvPr/>
        </p:nvSpPr>
        <p:spPr>
          <a:xfrm rot="21320193">
            <a:off x="9338703" y="1374360"/>
            <a:ext cx="1334755" cy="131132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1590 I S.2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503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5" grpId="0" animBg="1"/>
      <p:bldP spid="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bgerundetes Rechteck 16"/>
          <p:cNvSpPr/>
          <p:nvPr/>
        </p:nvSpPr>
        <p:spPr>
          <a:xfrm>
            <a:off x="1652145" y="1322270"/>
            <a:ext cx="7949055" cy="1083495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mtClean="0"/>
              <a:t>die Schwägerschaft hat </a:t>
            </a:r>
            <a:r>
              <a:rPr lang="de-DE" u="sng" smtClean="0"/>
              <a:t>weniger</a:t>
            </a:r>
            <a:r>
              <a:rPr lang="de-DE" smtClean="0"/>
              <a:t> weitreichende Konsequenzen wie eine Verwandtschaft </a:t>
            </a:r>
            <a:endParaRPr lang="de-DE" dirty="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353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3705203" y="454664"/>
            <a:ext cx="4811806" cy="50509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Abstammungssachen</a:t>
            </a:r>
            <a:endParaRPr lang="de-DE" sz="2000" b="1" dirty="0">
              <a:effectLst/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409391" y="1088541"/>
            <a:ext cx="3868141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 smtClean="0"/>
              <a:t>Wirkung der Schwägerschaft</a:t>
            </a:r>
            <a:endParaRPr lang="de-DE" dirty="0">
              <a:effectLst/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1652144" y="2510727"/>
            <a:ext cx="7949055" cy="91827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keine Unterhaltspflicht, kein Rechtsverhältnis zwischen den Eltern und dem Kind, kein Erb- und Pflichtteilsrecht und auch kein Eheverbot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1652144" y="3533963"/>
            <a:ext cx="7949055" cy="942339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auch die Verwandten eines Lebenspartners gelten als mit dem anderen Lebenspartner verschwägert (§ 11 II LPartG)</a:t>
            </a:r>
          </a:p>
        </p:txBody>
      </p:sp>
    </p:spTree>
    <p:extLst>
      <p:ext uri="{BB962C8B-B14F-4D97-AF65-F5344CB8AC3E}">
        <p14:creationId xmlns:p14="http://schemas.microsoft.com/office/powerpoint/2010/main" val="1855899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5" grpId="0" animBg="1"/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bgerundetes Rechteck 16"/>
          <p:cNvSpPr/>
          <p:nvPr/>
        </p:nvSpPr>
        <p:spPr>
          <a:xfrm>
            <a:off x="1613927" y="1517159"/>
            <a:ext cx="7949055" cy="1083495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nach Auflösung einer Ehe / Lebenspartnerschaft bleiben die von ihr geschaffenen </a:t>
            </a:r>
            <a:r>
              <a:rPr lang="de-DE" dirty="0" err="1" smtClean="0"/>
              <a:t>Schwägerschaften</a:t>
            </a:r>
            <a:r>
              <a:rPr lang="de-DE" dirty="0" smtClean="0"/>
              <a:t> </a:t>
            </a:r>
            <a:r>
              <a:rPr lang="de-DE" dirty="0"/>
              <a:t>bestehen (§ 1590 II BGB) – neue </a:t>
            </a:r>
            <a:r>
              <a:rPr lang="de-DE" dirty="0" err="1"/>
              <a:t>Schwägerschaften</a:t>
            </a:r>
            <a:r>
              <a:rPr lang="de-DE" dirty="0"/>
              <a:t> entstehen aber nicht mehr 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353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3705203" y="454664"/>
            <a:ext cx="4811806" cy="50509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Abstammungssachen</a:t>
            </a:r>
            <a:endParaRPr lang="de-DE" sz="2000" b="1" dirty="0">
              <a:effectLst/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409391" y="1088541"/>
            <a:ext cx="3868141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 smtClean="0"/>
              <a:t>Wirkung der Schwägerschaft</a:t>
            </a:r>
            <a:endParaRPr lang="de-DE" dirty="0">
              <a:effectLst/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1613926" y="2774196"/>
            <a:ext cx="9358874" cy="3542719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Beispiele: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geschiedene Ehefrau mit 2 Kindern aus erster Ehe heiratet zum zweiten Mal; der </a:t>
            </a:r>
            <a:br>
              <a:rPr lang="de-DE" dirty="0"/>
            </a:br>
            <a:r>
              <a:rPr lang="de-DE" dirty="0"/>
              <a:t>2. Ehemann und die Kinder aus erster Ehe = verschwägert; der 1. Ehemann ist mit den Kindern aus der zweiten Ehe seiner Ex-Frau nicht verschwägert, weil diese Kinder nach dem Ende der ersten Ehe geboren wurden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der Mann ist mit seiner Tochter verwandt: gerade Linie, 1. Grades (§ 1589 S. 1, 3 BGB)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der Mann ist mit seinem Großvater verwandt: gerade Linie, 2. Grades (§ 1589 S. 1, 3 BGB)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der Mann ist mit seinem Schwiegervater verschwägert: gerade Linie, 1. Grades </a:t>
            </a:r>
            <a:br>
              <a:rPr lang="de-DE" dirty="0"/>
            </a:br>
            <a:r>
              <a:rPr lang="de-DE" dirty="0"/>
              <a:t>(§§ 1590 I, 1589 S. 1, 3 BGB)</a:t>
            </a:r>
          </a:p>
        </p:txBody>
      </p:sp>
      <p:sp>
        <p:nvSpPr>
          <p:cNvPr id="16" name="Gefaltete Ecke 15"/>
          <p:cNvSpPr/>
          <p:nvPr/>
        </p:nvSpPr>
        <p:spPr>
          <a:xfrm rot="21110281">
            <a:off x="8895604" y="4757811"/>
            <a:ext cx="1334755" cy="1311325"/>
          </a:xfrm>
          <a:prstGeom prst="foldedCorner">
            <a:avLst/>
          </a:prstGeom>
          <a:solidFill>
            <a:srgbClr val="E36BB0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Blicken sie noch durch?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262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5" grpId="0" animBg="1"/>
      <p:bldP spid="9" grpId="0" animBg="1"/>
      <p:bldP spid="1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" name="Gerader Verbinder 42"/>
          <p:cNvCxnSpPr/>
          <p:nvPr/>
        </p:nvCxnSpPr>
        <p:spPr>
          <a:xfrm flipH="1">
            <a:off x="8705477" y="3055688"/>
            <a:ext cx="1236686" cy="53005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r Verbinder 43"/>
          <p:cNvCxnSpPr/>
          <p:nvPr/>
        </p:nvCxnSpPr>
        <p:spPr>
          <a:xfrm flipH="1" flipV="1">
            <a:off x="8456253" y="2560523"/>
            <a:ext cx="1485911" cy="40740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H="1" flipV="1">
            <a:off x="1813814" y="3302349"/>
            <a:ext cx="1158855" cy="102167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r Verbinder 37"/>
          <p:cNvCxnSpPr/>
          <p:nvPr/>
        </p:nvCxnSpPr>
        <p:spPr>
          <a:xfrm flipH="1" flipV="1">
            <a:off x="1984134" y="3210298"/>
            <a:ext cx="1209883" cy="33046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/>
          <p:nvPr/>
        </p:nvCxnSpPr>
        <p:spPr>
          <a:xfrm flipH="1">
            <a:off x="1920345" y="2601525"/>
            <a:ext cx="1570097" cy="43226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r Verbinder 31"/>
          <p:cNvCxnSpPr/>
          <p:nvPr/>
        </p:nvCxnSpPr>
        <p:spPr>
          <a:xfrm flipH="1">
            <a:off x="1906256" y="1883044"/>
            <a:ext cx="1054009" cy="867844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/>
          <p:cNvSpPr/>
          <p:nvPr/>
        </p:nvSpPr>
        <p:spPr>
          <a:xfrm>
            <a:off x="9942163" y="216976"/>
            <a:ext cx="2030278" cy="113882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= Geschwister</a:t>
            </a:r>
          </a:p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r>
              <a:rPr lang="de-DE" dirty="0" smtClean="0">
                <a:solidFill>
                  <a:schemeClr val="tx1"/>
                </a:solidFill>
              </a:rPr>
              <a:t>       = verheiratet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7193811" y="2603069"/>
            <a:ext cx="14863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 22"/>
          <p:cNvSpPr/>
          <p:nvPr/>
        </p:nvSpPr>
        <p:spPr>
          <a:xfrm>
            <a:off x="4118614" y="3705237"/>
            <a:ext cx="14863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/>
          <p:cNvSpPr/>
          <p:nvPr/>
        </p:nvSpPr>
        <p:spPr>
          <a:xfrm>
            <a:off x="4118615" y="2768851"/>
            <a:ext cx="14863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4118616" y="1687125"/>
            <a:ext cx="14863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354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Gefaltete Ecke 15"/>
          <p:cNvSpPr/>
          <p:nvPr/>
        </p:nvSpPr>
        <p:spPr>
          <a:xfrm>
            <a:off x="189270" y="4410131"/>
            <a:ext cx="1334755" cy="1311325"/>
          </a:xfrm>
          <a:prstGeom prst="foldedCorner">
            <a:avLst/>
          </a:prstGeom>
          <a:solidFill>
            <a:srgbClr val="F0AED4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1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Wie heißt der Schwager von Michael, Markus und Rita?</a:t>
            </a:r>
            <a:endParaRPr lang="de-DE" sz="14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2893578" y="1355803"/>
            <a:ext cx="2510725" cy="64318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Michael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2893578" y="4198361"/>
            <a:ext cx="2510725" cy="643180"/>
          </a:xfrm>
          <a:prstGeom prst="roundRect">
            <a:avLst/>
          </a:prstGeom>
          <a:solidFill>
            <a:srgbClr val="E36B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Rita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Abgerundetes Rechteck 12"/>
          <p:cNvSpPr/>
          <p:nvPr/>
        </p:nvSpPr>
        <p:spPr>
          <a:xfrm>
            <a:off x="6410443" y="3256666"/>
            <a:ext cx="2510725" cy="64318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Tobias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6087084" y="2253741"/>
            <a:ext cx="2510725" cy="64318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Julian</a:t>
            </a:r>
            <a:endParaRPr lang="de-DE" dirty="0"/>
          </a:p>
        </p:txBody>
      </p:sp>
      <p:sp>
        <p:nvSpPr>
          <p:cNvPr id="18" name="Abgerundetes Rechteck 17"/>
          <p:cNvSpPr/>
          <p:nvPr/>
        </p:nvSpPr>
        <p:spPr>
          <a:xfrm>
            <a:off x="3311471" y="2253741"/>
            <a:ext cx="2510725" cy="643180"/>
          </a:xfrm>
          <a:prstGeom prst="roundRect">
            <a:avLst/>
          </a:prstGeom>
          <a:solidFill>
            <a:srgbClr val="E36BB0"/>
          </a:solidFill>
          <a:ln>
            <a:solidFill>
              <a:schemeClr val="accent4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Helena</a:t>
            </a:r>
            <a:endParaRPr lang="de-DE" dirty="0"/>
          </a:p>
        </p:txBody>
      </p:sp>
      <p:sp>
        <p:nvSpPr>
          <p:cNvPr id="19" name="Abgerundetes Rechteck 18"/>
          <p:cNvSpPr/>
          <p:nvPr/>
        </p:nvSpPr>
        <p:spPr>
          <a:xfrm>
            <a:off x="2893579" y="3226051"/>
            <a:ext cx="2510725" cy="64318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Markus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0" name="Abgerundetes Rechteck 19"/>
          <p:cNvSpPr/>
          <p:nvPr/>
        </p:nvSpPr>
        <p:spPr>
          <a:xfrm>
            <a:off x="250625" y="2712203"/>
            <a:ext cx="1814380" cy="64318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Eltern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1" name="Abgerundetes Rechteck 20"/>
          <p:cNvSpPr/>
          <p:nvPr/>
        </p:nvSpPr>
        <p:spPr>
          <a:xfrm>
            <a:off x="9711616" y="2712203"/>
            <a:ext cx="1758712" cy="64318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Eltern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10052157" y="351781"/>
            <a:ext cx="148635" cy="4992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7" name="Gruppieren 26"/>
          <p:cNvGrpSpPr/>
          <p:nvPr/>
        </p:nvGrpSpPr>
        <p:grpSpPr>
          <a:xfrm>
            <a:off x="5720197" y="2408844"/>
            <a:ext cx="468886" cy="303359"/>
            <a:chOff x="6629338" y="4619637"/>
            <a:chExt cx="1478873" cy="914400"/>
          </a:xfrm>
        </p:grpSpPr>
        <p:sp>
          <p:nvSpPr>
            <p:cNvPr id="11" name="Rad 10"/>
            <p:cNvSpPr/>
            <p:nvPr/>
          </p:nvSpPr>
          <p:spPr>
            <a:xfrm>
              <a:off x="7193811" y="4619637"/>
              <a:ext cx="914400" cy="914400"/>
            </a:xfrm>
            <a:prstGeom prst="donut">
              <a:avLst>
                <a:gd name="adj" fmla="val 8042"/>
              </a:avLst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26" name="Rad 25"/>
            <p:cNvSpPr/>
            <p:nvPr/>
          </p:nvSpPr>
          <p:spPr>
            <a:xfrm>
              <a:off x="6629338" y="4619637"/>
              <a:ext cx="914400" cy="914400"/>
            </a:xfrm>
            <a:prstGeom prst="donut">
              <a:avLst>
                <a:gd name="adj" fmla="val 8042"/>
              </a:avLst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</p:grpSp>
      <p:grpSp>
        <p:nvGrpSpPr>
          <p:cNvPr id="28" name="Gruppieren 27"/>
          <p:cNvGrpSpPr/>
          <p:nvPr/>
        </p:nvGrpSpPr>
        <p:grpSpPr>
          <a:xfrm>
            <a:off x="9963786" y="959756"/>
            <a:ext cx="468886" cy="303359"/>
            <a:chOff x="6629338" y="4619637"/>
            <a:chExt cx="1478873" cy="914400"/>
          </a:xfrm>
        </p:grpSpPr>
        <p:sp>
          <p:nvSpPr>
            <p:cNvPr id="29" name="Rad 28"/>
            <p:cNvSpPr/>
            <p:nvPr/>
          </p:nvSpPr>
          <p:spPr>
            <a:xfrm>
              <a:off x="7193811" y="4619637"/>
              <a:ext cx="914400" cy="914400"/>
            </a:xfrm>
            <a:prstGeom prst="donut">
              <a:avLst>
                <a:gd name="adj" fmla="val 8042"/>
              </a:avLst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30" name="Rad 29"/>
            <p:cNvSpPr/>
            <p:nvPr/>
          </p:nvSpPr>
          <p:spPr>
            <a:xfrm>
              <a:off x="6629338" y="4619637"/>
              <a:ext cx="914400" cy="914400"/>
            </a:xfrm>
            <a:prstGeom prst="donut">
              <a:avLst>
                <a:gd name="adj" fmla="val 8042"/>
              </a:avLst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</p:grpSp>
      <p:sp>
        <p:nvSpPr>
          <p:cNvPr id="49" name="Gefaltete Ecke 48"/>
          <p:cNvSpPr/>
          <p:nvPr/>
        </p:nvSpPr>
        <p:spPr>
          <a:xfrm rot="21262636">
            <a:off x="1397627" y="5056365"/>
            <a:ext cx="1334755" cy="1311325"/>
          </a:xfrm>
          <a:prstGeom prst="foldedCorner">
            <a:avLst/>
          </a:prstGeom>
          <a:solidFill>
            <a:srgbClr val="F0AED4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Julian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50" name="Gefaltete Ecke 49"/>
          <p:cNvSpPr/>
          <p:nvPr/>
        </p:nvSpPr>
        <p:spPr>
          <a:xfrm>
            <a:off x="3352108" y="5070526"/>
            <a:ext cx="1334755" cy="1311325"/>
          </a:xfrm>
          <a:prstGeom prst="foldedCorner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1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Wie heißt der Schwager von Helena?</a:t>
            </a:r>
            <a:endParaRPr lang="de-DE" sz="14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51" name="Gefaltete Ecke 50"/>
          <p:cNvSpPr/>
          <p:nvPr/>
        </p:nvSpPr>
        <p:spPr>
          <a:xfrm rot="21134774">
            <a:off x="4682875" y="5105329"/>
            <a:ext cx="1334755" cy="1311325"/>
          </a:xfrm>
          <a:prstGeom prst="foldedCorner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Tobias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52" name="Gefaltete Ecke 51"/>
          <p:cNvSpPr/>
          <p:nvPr/>
        </p:nvSpPr>
        <p:spPr>
          <a:xfrm>
            <a:off x="6422885" y="4488954"/>
            <a:ext cx="1334755" cy="1311325"/>
          </a:xfrm>
          <a:prstGeom prst="foldedCorner">
            <a:avLst/>
          </a:prstGeom>
          <a:solidFill>
            <a:srgbClr val="F0AED4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1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Wie heißen die Schwäger von Julian?</a:t>
            </a:r>
            <a:endParaRPr lang="de-DE" sz="14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53" name="Gefaltete Ecke 52"/>
          <p:cNvSpPr/>
          <p:nvPr/>
        </p:nvSpPr>
        <p:spPr>
          <a:xfrm rot="492183">
            <a:off x="7648958" y="4458152"/>
            <a:ext cx="1334755" cy="1311325"/>
          </a:xfrm>
          <a:prstGeom prst="foldedCorner">
            <a:avLst/>
          </a:prstGeom>
          <a:solidFill>
            <a:srgbClr val="F0AED4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Michael und Markus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54" name="Gefaltete Ecke 53"/>
          <p:cNvSpPr/>
          <p:nvPr/>
        </p:nvSpPr>
        <p:spPr>
          <a:xfrm>
            <a:off x="9323820" y="4297897"/>
            <a:ext cx="1334755" cy="1311325"/>
          </a:xfrm>
          <a:prstGeom prst="foldedCorner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1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Wie heißt der Schwager von Rita?</a:t>
            </a:r>
            <a:endParaRPr lang="de-DE" sz="14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55" name="Gefaltete Ecke 54"/>
          <p:cNvSpPr/>
          <p:nvPr/>
        </p:nvSpPr>
        <p:spPr>
          <a:xfrm rot="21123399">
            <a:off x="10480223" y="5154475"/>
            <a:ext cx="1334755" cy="1311325"/>
          </a:xfrm>
          <a:prstGeom prst="foldedCorner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Julian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947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355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3705203" y="454664"/>
            <a:ext cx="4811806" cy="50509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Abstammungssachen</a:t>
            </a:r>
            <a:endParaRPr lang="de-DE" sz="2000" b="1" dirty="0">
              <a:effectLst/>
            </a:endParaRPr>
          </a:p>
        </p:txBody>
      </p:sp>
      <p:sp>
        <p:nvSpPr>
          <p:cNvPr id="16" name="Gefaltete Ecke 15"/>
          <p:cNvSpPr/>
          <p:nvPr/>
        </p:nvSpPr>
        <p:spPr>
          <a:xfrm rot="21110281">
            <a:off x="7849631" y="3753606"/>
            <a:ext cx="1334755" cy="1311325"/>
          </a:xfrm>
          <a:prstGeom prst="foldedCorner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Ü 044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" name="Ovale Legende 1"/>
          <p:cNvSpPr/>
          <p:nvPr/>
        </p:nvSpPr>
        <p:spPr>
          <a:xfrm>
            <a:off x="2022529" y="1983783"/>
            <a:ext cx="4339525" cy="2425485"/>
          </a:xfrm>
          <a:prstGeom prst="wedgeEllipseCallou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Es folgt eine Übung…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767146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356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3705203" y="454664"/>
            <a:ext cx="4811806" cy="50509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Abstammungssachen</a:t>
            </a:r>
            <a:endParaRPr lang="de-DE" sz="2000" b="1" dirty="0">
              <a:effectLst/>
            </a:endParaRPr>
          </a:p>
        </p:txBody>
      </p:sp>
      <p:sp>
        <p:nvSpPr>
          <p:cNvPr id="2" name="Ovale Legende 1"/>
          <p:cNvSpPr/>
          <p:nvPr/>
        </p:nvSpPr>
        <p:spPr>
          <a:xfrm>
            <a:off x="8143323" y="147930"/>
            <a:ext cx="3239146" cy="1712563"/>
          </a:xfrm>
          <a:prstGeom prst="wedgeEllipseCallou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Lösung</a:t>
            </a:r>
            <a:endParaRPr lang="de-DE" sz="2800" dirty="0"/>
          </a:p>
        </p:txBody>
      </p:sp>
      <p:sp>
        <p:nvSpPr>
          <p:cNvPr id="16" name="Gefaltete Ecke 15"/>
          <p:cNvSpPr/>
          <p:nvPr/>
        </p:nvSpPr>
        <p:spPr>
          <a:xfrm rot="21110281">
            <a:off x="10375164" y="1452108"/>
            <a:ext cx="1334755" cy="1311325"/>
          </a:xfrm>
          <a:prstGeom prst="foldedCorner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Ü 044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612182" y="1048667"/>
            <a:ext cx="7960502" cy="54178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de-DE" sz="1200" b="1" u="sng" dirty="0">
                <a:solidFill>
                  <a:schemeClr val="tx1"/>
                </a:solidFill>
                <a:cs typeface="Arial" panose="020B0604020202020204" pitchFamily="34" charset="0"/>
              </a:rPr>
              <a:t>Vervollständigen Sie die Texte!</a:t>
            </a:r>
            <a:endParaRPr lang="de-DE" sz="12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de-DE" sz="1200" u="sng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Verwandtschaft</a:t>
            </a:r>
            <a:endParaRPr lang="de-DE" sz="12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 Begriff der Verwandtschaft ist im § _________________ BGB definiert. Verwandte sind demnach Personen, die ______________________________________. Unter Verwandten versteht man danach rechtlich i. d. R. __________________________________________. Auch ein nichteheliches Kind gilt als mit dem biologischen Vater verwandt.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 unterscheidet zwischen Verwandten in ________________________und Verwandten in der __________________________________. Verwandte in grader Linie sind Personen, die __________________ voneinander abstammen, z. B. Großvater - ____________________ -  _____________________. In der Seitenlinie miteinander verwandt sind hingegen Personen, die gemeinsam von ein und derselben __________________________ Person abstammen, </a:t>
            </a:r>
            <a:r>
              <a:rPr lang="de-DE" sz="120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B. _________________________und Bruder, Onkel und __________________________. Der Grad der Verwandtschaft bestimmt sich nach der Zahl der sie _____________________ Geburten. So ist die Großmutter mit ihrer Tochter im ____ Grad verwandt (in ____________________________________). Mit der Enkelin ist sie im ____ Grad (__________________________________) verwandt.</a:t>
            </a:r>
            <a:endParaRPr lang="de-DE" sz="1200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3401877" y="2107770"/>
            <a:ext cx="1278609" cy="2479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§ 1589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167539" y="2372145"/>
            <a:ext cx="2149099" cy="2479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v</a:t>
            </a:r>
            <a:r>
              <a:rPr lang="de-DE" sz="1400" dirty="0" smtClean="0">
                <a:solidFill>
                  <a:schemeClr val="tx1"/>
                </a:solidFill>
              </a:rPr>
              <a:t>oneinander abstammen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407439" y="2667109"/>
            <a:ext cx="1467173" cy="2479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Blutsverwandte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3858846" y="3462869"/>
            <a:ext cx="1467173" cy="2479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g</a:t>
            </a:r>
            <a:r>
              <a:rPr lang="de-DE" sz="1400" dirty="0" smtClean="0">
                <a:solidFill>
                  <a:schemeClr val="tx1"/>
                </a:solidFill>
              </a:rPr>
              <a:t>erader Linie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1280961" y="3727311"/>
            <a:ext cx="1467173" cy="2479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Seitenlinie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6772527" y="3742173"/>
            <a:ext cx="1467173" cy="2479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direkt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3705203" y="4019885"/>
            <a:ext cx="1467173" cy="2479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Vater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5577915" y="4014777"/>
            <a:ext cx="1467173" cy="2479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Sohn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051302" y="4566802"/>
            <a:ext cx="1467173" cy="2479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dritten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4745064" y="4562187"/>
            <a:ext cx="1467173" cy="2479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Schwester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828675" y="4848930"/>
            <a:ext cx="1467173" cy="2479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Tante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846432" y="5126345"/>
            <a:ext cx="1467173" cy="2479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vermittelnden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6023270" y="5126345"/>
            <a:ext cx="377934" cy="2479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1.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1202084" y="5392661"/>
            <a:ext cx="1672528" cy="2479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gerader Linie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8" name="Rechteck 27"/>
          <p:cNvSpPr/>
          <p:nvPr/>
        </p:nvSpPr>
        <p:spPr>
          <a:xfrm>
            <a:off x="5544250" y="5390354"/>
            <a:ext cx="358796" cy="2479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2.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9" name="Rechteck 28"/>
          <p:cNvSpPr/>
          <p:nvPr/>
        </p:nvSpPr>
        <p:spPr>
          <a:xfrm>
            <a:off x="1167539" y="5674789"/>
            <a:ext cx="1580595" cy="2479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g</a:t>
            </a:r>
            <a:r>
              <a:rPr lang="de-DE" sz="1400" dirty="0" smtClean="0">
                <a:solidFill>
                  <a:schemeClr val="tx1"/>
                </a:solidFill>
              </a:rPr>
              <a:t>erader Linie</a:t>
            </a:r>
            <a:endParaRPr lang="de-DE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977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6" grpId="0" animBg="1"/>
      <p:bldP spid="4" grpId="0" animBg="1"/>
      <p:bldP spid="5" grpId="0" animBg="1"/>
      <p:bldP spid="10" grpId="0" animBg="1"/>
      <p:bldP spid="11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357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3705203" y="454664"/>
            <a:ext cx="4811806" cy="50509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Abstammungssachen</a:t>
            </a:r>
            <a:endParaRPr lang="de-DE" sz="2000" b="1" dirty="0">
              <a:effectLst/>
            </a:endParaRPr>
          </a:p>
        </p:txBody>
      </p:sp>
      <p:sp>
        <p:nvSpPr>
          <p:cNvPr id="2" name="Ovale Legende 1"/>
          <p:cNvSpPr/>
          <p:nvPr/>
        </p:nvSpPr>
        <p:spPr>
          <a:xfrm>
            <a:off x="8143323" y="147930"/>
            <a:ext cx="3239146" cy="1712563"/>
          </a:xfrm>
          <a:prstGeom prst="wedgeEllipseCallou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Lösung</a:t>
            </a:r>
            <a:endParaRPr lang="de-DE" sz="2800" dirty="0"/>
          </a:p>
        </p:txBody>
      </p:sp>
      <p:sp>
        <p:nvSpPr>
          <p:cNvPr id="16" name="Gefaltete Ecke 15"/>
          <p:cNvSpPr/>
          <p:nvPr/>
        </p:nvSpPr>
        <p:spPr>
          <a:xfrm rot="21110281">
            <a:off x="10375164" y="1452108"/>
            <a:ext cx="1334755" cy="1311325"/>
          </a:xfrm>
          <a:prstGeom prst="foldedCorner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Ü 044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612182" y="1048667"/>
            <a:ext cx="7960502" cy="54178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schemeClr val="tx1"/>
                </a:solidFill>
              </a:rPr>
              <a:t>Vollblütige Geschwister haben beide Elternteile gemeinsam, </a:t>
            </a:r>
            <a:r>
              <a:rPr lang="de-DE" dirty="0" err="1">
                <a:solidFill>
                  <a:schemeClr val="tx1"/>
                </a:solidFill>
              </a:rPr>
              <a:t>halbblütige</a:t>
            </a:r>
            <a:r>
              <a:rPr lang="de-DE" dirty="0">
                <a:solidFill>
                  <a:schemeClr val="tx1"/>
                </a:solidFill>
              </a:rPr>
              <a:t> Geschwister dagegen </a:t>
            </a:r>
            <a:r>
              <a:rPr lang="de-DE" dirty="0" smtClean="0">
                <a:solidFill>
                  <a:schemeClr val="tx1"/>
                </a:solidFill>
              </a:rPr>
              <a:t>_________________________________________________________. </a:t>
            </a:r>
            <a:r>
              <a:rPr lang="de-DE" dirty="0">
                <a:solidFill>
                  <a:schemeClr val="tx1"/>
                </a:solidFill>
              </a:rPr>
              <a:t>Ehegatten </a:t>
            </a:r>
            <a:r>
              <a:rPr lang="de-DE" dirty="0" smtClean="0">
                <a:solidFill>
                  <a:schemeClr val="tx1"/>
                </a:solidFill>
              </a:rPr>
              <a:t>sind_________________________________________________.</a:t>
            </a:r>
            <a:endParaRPr lang="de-DE" dirty="0">
              <a:solidFill>
                <a:schemeClr val="tx1"/>
              </a:solidFill>
            </a:endParaRPr>
          </a:p>
          <a:p>
            <a:r>
              <a:rPr lang="de-DE" dirty="0">
                <a:solidFill>
                  <a:schemeClr val="tx1"/>
                </a:solidFill>
              </a:rPr>
              <a:t> </a:t>
            </a:r>
          </a:p>
          <a:p>
            <a:r>
              <a:rPr lang="de-DE" u="sng" dirty="0">
                <a:solidFill>
                  <a:schemeClr val="tx1"/>
                </a:solidFill>
              </a:rPr>
              <a:t>Schwägerschaft</a:t>
            </a:r>
            <a:endParaRPr lang="de-DE" dirty="0">
              <a:solidFill>
                <a:schemeClr val="tx1"/>
              </a:solidFill>
            </a:endParaRPr>
          </a:p>
          <a:p>
            <a:r>
              <a:rPr lang="de-DE" dirty="0">
                <a:solidFill>
                  <a:schemeClr val="tx1"/>
                </a:solidFill>
              </a:rPr>
              <a:t>Unter Schwägerschaft versteht man gemäß § ____________ BGB das Verhältnis eines Ehegatten zu den </a:t>
            </a:r>
            <a:r>
              <a:rPr lang="de-DE" dirty="0" smtClean="0">
                <a:solidFill>
                  <a:schemeClr val="tx1"/>
                </a:solidFill>
              </a:rPr>
              <a:t>_______________________________________________. </a:t>
            </a:r>
            <a:r>
              <a:rPr lang="de-DE" dirty="0">
                <a:solidFill>
                  <a:schemeClr val="tx1"/>
                </a:solidFill>
              </a:rPr>
              <a:t>Eine Person ist verschwägert mit dem Ehegatten seiner ________________________, also z. B. der Frau des Bruders und mit den Verwandten seines _______________________, z. B. mit dem Bruder der _______________________________. Die Schwägerschaft besteht auch nach der _________________________________ (§ ______________ BGB) weiter. Verwandte eines Ehegatten sind mit den Verwandten des anderen Ehegatten ______________________________________________________.</a:t>
            </a:r>
          </a:p>
        </p:txBody>
      </p:sp>
      <p:sp>
        <p:nvSpPr>
          <p:cNvPr id="5" name="Rechteck 4"/>
          <p:cNvSpPr/>
          <p:nvPr/>
        </p:nvSpPr>
        <p:spPr>
          <a:xfrm>
            <a:off x="2081144" y="2227775"/>
            <a:ext cx="3643211" cy="2479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nur einen Elternteil (Vater oder Mutter)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3357768" y="2510900"/>
            <a:ext cx="2469329" cy="2479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nicht miteinander verwandt</a:t>
            </a:r>
          </a:p>
        </p:txBody>
      </p:sp>
      <p:sp>
        <p:nvSpPr>
          <p:cNvPr id="11" name="Rechteck 10"/>
          <p:cNvSpPr/>
          <p:nvPr/>
        </p:nvSpPr>
        <p:spPr>
          <a:xfrm>
            <a:off x="5027860" y="3305013"/>
            <a:ext cx="901580" cy="2479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§ 1590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3015759" y="3608712"/>
            <a:ext cx="2913681" cy="2479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Verwandten des anderen Ehegatten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1015914" y="4192282"/>
            <a:ext cx="1467173" cy="2479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Geschwister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2883920" y="4440255"/>
            <a:ext cx="1467173" cy="2479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Ehegatten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1294654" y="4729707"/>
            <a:ext cx="1467173" cy="2479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Ehefrau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1136540" y="4997271"/>
            <a:ext cx="2420320" cy="2479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Scheidung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4811188" y="4977680"/>
            <a:ext cx="1467173" cy="2479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§ </a:t>
            </a:r>
            <a:r>
              <a:rPr lang="de-DE" sz="1400" dirty="0">
                <a:solidFill>
                  <a:schemeClr val="tx1"/>
                </a:solidFill>
              </a:rPr>
              <a:t>1590 II </a:t>
            </a:r>
            <a:r>
              <a:rPr lang="de-DE" sz="1400" dirty="0" smtClean="0">
                <a:solidFill>
                  <a:schemeClr val="tx1"/>
                </a:solidFill>
              </a:rPr>
              <a:t>BGB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1939145" y="5534696"/>
            <a:ext cx="2153228" cy="2479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n</a:t>
            </a:r>
            <a:r>
              <a:rPr lang="de-DE" sz="1400" dirty="0" smtClean="0">
                <a:solidFill>
                  <a:schemeClr val="tx1"/>
                </a:solidFill>
              </a:rPr>
              <a:t>icht verschwägert</a:t>
            </a:r>
            <a:endParaRPr lang="de-DE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294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6" grpId="0" animBg="1"/>
      <p:bldP spid="4" grpId="0" animBg="1"/>
      <p:bldP spid="5" grpId="0" animBg="1"/>
      <p:bldP spid="10" grpId="0" animBg="1"/>
      <p:bldP spid="11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bgerundetes Rechteck 14"/>
          <p:cNvSpPr/>
          <p:nvPr/>
        </p:nvSpPr>
        <p:spPr>
          <a:xfrm>
            <a:off x="1552881" y="2633281"/>
            <a:ext cx="8146944" cy="2085705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 smtClean="0"/>
              <a:t>auf </a:t>
            </a:r>
            <a:r>
              <a:rPr lang="de-DE" dirty="0"/>
              <a:t>Feststellung des Bestehens/Nichtbestehens eines Eltern-Kind-Verhältnisses, insbesondere der Wirksamkeit/Unwirksamkeit einer Anerkennung der Vaterschaft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auf Ersetzung der Einwilligung in eine genetische Abstammungsuntersuchung und Anordnung der Duldung einer Probeentnahme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auf Einsicht in eine Abstammungsgutachten oder Aushändigung einer Abschrift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auf Anfechtung der Vaterschaft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1552881" y="1792812"/>
            <a:ext cx="6964128" cy="533365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Abstammungssachen sind Verfahren gemäß § 169 FamFG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345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3705203" y="454664"/>
            <a:ext cx="4811806" cy="50509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Abstammungssachen</a:t>
            </a:r>
            <a:endParaRPr lang="de-DE" sz="2000" b="1" dirty="0">
              <a:effectLst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828676" y="1324707"/>
            <a:ext cx="2876528" cy="47551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/>
              <a:t>Allgemeine Regelungen</a:t>
            </a:r>
            <a:endParaRPr lang="de-DE" sz="2000"/>
          </a:p>
        </p:txBody>
      </p:sp>
      <p:sp>
        <p:nvSpPr>
          <p:cNvPr id="13" name="Gefaltete Ecke 12"/>
          <p:cNvSpPr/>
          <p:nvPr/>
        </p:nvSpPr>
        <p:spPr>
          <a:xfrm rot="21425169">
            <a:off x="8343723" y="1107557"/>
            <a:ext cx="1446195" cy="150011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169</a:t>
            </a:r>
          </a:p>
          <a:p>
            <a:pPr algn="ctr"/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315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2" grpId="0" animBg="1"/>
      <p:bldP spid="5" grpId="0" animBg="1"/>
      <p:bldP spid="1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Gerader Verbinder 51"/>
          <p:cNvCxnSpPr>
            <a:endCxn id="30" idx="2"/>
          </p:cNvCxnSpPr>
          <p:nvPr/>
        </p:nvCxnSpPr>
        <p:spPr>
          <a:xfrm flipV="1">
            <a:off x="7967278" y="4943146"/>
            <a:ext cx="1" cy="48126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r Verbinder 50"/>
          <p:cNvCxnSpPr/>
          <p:nvPr/>
        </p:nvCxnSpPr>
        <p:spPr>
          <a:xfrm flipH="1" flipV="1">
            <a:off x="5628950" y="3692978"/>
            <a:ext cx="5167" cy="4803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r Verbinder 45"/>
          <p:cNvCxnSpPr/>
          <p:nvPr/>
        </p:nvCxnSpPr>
        <p:spPr>
          <a:xfrm flipH="1" flipV="1">
            <a:off x="7531649" y="4177683"/>
            <a:ext cx="5168" cy="49552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r Verbinder 44"/>
          <p:cNvCxnSpPr/>
          <p:nvPr/>
        </p:nvCxnSpPr>
        <p:spPr>
          <a:xfrm flipH="1" flipV="1">
            <a:off x="5477897" y="4177683"/>
            <a:ext cx="5167" cy="4803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r Verbinder 43"/>
          <p:cNvCxnSpPr/>
          <p:nvPr/>
        </p:nvCxnSpPr>
        <p:spPr>
          <a:xfrm flipH="1" flipV="1">
            <a:off x="3515686" y="4177683"/>
            <a:ext cx="5167" cy="4803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r Verbinder 42"/>
          <p:cNvCxnSpPr/>
          <p:nvPr/>
        </p:nvCxnSpPr>
        <p:spPr>
          <a:xfrm flipH="1" flipV="1">
            <a:off x="7967279" y="2394146"/>
            <a:ext cx="5167" cy="4803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r Verbinder 40"/>
          <p:cNvCxnSpPr/>
          <p:nvPr/>
        </p:nvCxnSpPr>
        <p:spPr>
          <a:xfrm flipH="1" flipV="1">
            <a:off x="5986972" y="2830048"/>
            <a:ext cx="5167" cy="4803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/>
          <p:nvPr/>
        </p:nvCxnSpPr>
        <p:spPr>
          <a:xfrm flipH="1" flipV="1">
            <a:off x="8334211" y="2831508"/>
            <a:ext cx="5167" cy="4803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/>
          <p:nvPr/>
        </p:nvCxnSpPr>
        <p:spPr>
          <a:xfrm flipH="1" flipV="1">
            <a:off x="2771842" y="2830048"/>
            <a:ext cx="5167" cy="4803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358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3705203" y="454664"/>
            <a:ext cx="4811806" cy="50509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Abstammungssachen</a:t>
            </a:r>
            <a:endParaRPr lang="de-DE" sz="2000" b="1" dirty="0">
              <a:effectLst/>
            </a:endParaRPr>
          </a:p>
        </p:txBody>
      </p:sp>
      <p:sp>
        <p:nvSpPr>
          <p:cNvPr id="2" name="Ovale Legende 1"/>
          <p:cNvSpPr/>
          <p:nvPr/>
        </p:nvSpPr>
        <p:spPr>
          <a:xfrm>
            <a:off x="8143323" y="147930"/>
            <a:ext cx="3239146" cy="1712563"/>
          </a:xfrm>
          <a:prstGeom prst="wedgeEllipseCallou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Lösung</a:t>
            </a:r>
            <a:endParaRPr lang="de-DE" sz="2800" dirty="0"/>
          </a:p>
        </p:txBody>
      </p:sp>
      <p:sp>
        <p:nvSpPr>
          <p:cNvPr id="16" name="Gefaltete Ecke 15"/>
          <p:cNvSpPr/>
          <p:nvPr/>
        </p:nvSpPr>
        <p:spPr>
          <a:xfrm rot="21110281">
            <a:off x="10375164" y="1452108"/>
            <a:ext cx="1334755" cy="1311325"/>
          </a:xfrm>
          <a:prstGeom prst="foldedCorner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Ü 044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6691737" y="1990408"/>
            <a:ext cx="2293749" cy="51074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Waltraud + Walter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7" name="Abgerundetes Rechteck 26"/>
          <p:cNvSpPr/>
          <p:nvPr/>
        </p:nvSpPr>
        <p:spPr>
          <a:xfrm>
            <a:off x="8047837" y="3236457"/>
            <a:ext cx="2293749" cy="51074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Franz + Sabine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8" name="Abgerundetes Rechteck 27"/>
          <p:cNvSpPr/>
          <p:nvPr/>
        </p:nvSpPr>
        <p:spPr>
          <a:xfrm>
            <a:off x="2839537" y="4417833"/>
            <a:ext cx="1311355" cy="51074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Ralf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9" name="Abgerundetes Rechteck 28"/>
          <p:cNvSpPr/>
          <p:nvPr/>
        </p:nvSpPr>
        <p:spPr>
          <a:xfrm>
            <a:off x="4879383" y="4433331"/>
            <a:ext cx="1216617" cy="51074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Simon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0" name="Abgerundetes Rechteck 29"/>
          <p:cNvSpPr/>
          <p:nvPr/>
        </p:nvSpPr>
        <p:spPr>
          <a:xfrm>
            <a:off x="6820404" y="4432398"/>
            <a:ext cx="2293749" cy="51074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Claudia + Nico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1" name="Abgerundetes Rechteck 30"/>
          <p:cNvSpPr/>
          <p:nvPr/>
        </p:nvSpPr>
        <p:spPr>
          <a:xfrm>
            <a:off x="7288881" y="5424407"/>
            <a:ext cx="1356793" cy="51074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Jens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40" name="Gruppieren 39"/>
          <p:cNvGrpSpPr/>
          <p:nvPr/>
        </p:nvGrpSpPr>
        <p:grpSpPr>
          <a:xfrm>
            <a:off x="1961060" y="1989758"/>
            <a:ext cx="4822586" cy="1831338"/>
            <a:chOff x="440169" y="1989758"/>
            <a:chExt cx="4822586" cy="1831338"/>
          </a:xfrm>
        </p:grpSpPr>
        <p:cxnSp>
          <p:nvCxnSpPr>
            <p:cNvPr id="35" name="Gerader Verbinder 34"/>
            <p:cNvCxnSpPr/>
            <p:nvPr/>
          </p:nvCxnSpPr>
          <p:spPr>
            <a:xfrm flipH="1" flipV="1">
              <a:off x="3593023" y="2830048"/>
              <a:ext cx="5167" cy="4803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Gerader Verbinder 31"/>
            <p:cNvCxnSpPr/>
            <p:nvPr/>
          </p:nvCxnSpPr>
          <p:spPr>
            <a:xfrm flipH="1" flipV="1">
              <a:off x="2461289" y="2360495"/>
              <a:ext cx="5167" cy="4803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Abgerundetes Rechteck 23"/>
            <p:cNvSpPr/>
            <p:nvPr/>
          </p:nvSpPr>
          <p:spPr>
            <a:xfrm>
              <a:off x="1318646" y="1989758"/>
              <a:ext cx="2293749" cy="510748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>
                  <a:solidFill>
                    <a:schemeClr val="tx1"/>
                  </a:solidFill>
                </a:rPr>
                <a:t>Trude + Heinz</a:t>
              </a:r>
              <a:endParaRPr lang="de-DE" dirty="0">
                <a:solidFill>
                  <a:schemeClr val="tx1"/>
                </a:solidFill>
              </a:endParaRPr>
            </a:p>
          </p:txBody>
        </p:sp>
        <p:sp>
          <p:nvSpPr>
            <p:cNvPr id="25" name="Abgerundetes Rechteck 24"/>
            <p:cNvSpPr/>
            <p:nvPr/>
          </p:nvSpPr>
          <p:spPr>
            <a:xfrm>
              <a:off x="440169" y="3255341"/>
              <a:ext cx="1264646" cy="510748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>
                  <a:solidFill>
                    <a:schemeClr val="tx1"/>
                  </a:solidFill>
                </a:rPr>
                <a:t>Hans</a:t>
              </a:r>
              <a:endParaRPr lang="de-DE" dirty="0">
                <a:solidFill>
                  <a:schemeClr val="tx1"/>
                </a:solidFill>
              </a:endParaRPr>
            </a:p>
          </p:txBody>
        </p:sp>
        <p:sp>
          <p:nvSpPr>
            <p:cNvPr id="26" name="Abgerundetes Rechteck 25"/>
            <p:cNvSpPr/>
            <p:nvPr/>
          </p:nvSpPr>
          <p:spPr>
            <a:xfrm>
              <a:off x="2969006" y="3310348"/>
              <a:ext cx="2293749" cy="510748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>
                  <a:solidFill>
                    <a:schemeClr val="tx1"/>
                  </a:solidFill>
                </a:rPr>
                <a:t>Klaus    +   Petra</a:t>
              </a:r>
              <a:endParaRPr lang="de-DE" dirty="0">
                <a:solidFill>
                  <a:schemeClr val="tx1"/>
                </a:solidFill>
              </a:endParaRPr>
            </a:p>
          </p:txBody>
        </p:sp>
        <p:cxnSp>
          <p:nvCxnSpPr>
            <p:cNvPr id="13" name="Gerader Verbinder 12"/>
            <p:cNvCxnSpPr/>
            <p:nvPr/>
          </p:nvCxnSpPr>
          <p:spPr>
            <a:xfrm>
              <a:off x="1239865" y="2851541"/>
              <a:ext cx="2358325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9" name="Gerader Verbinder 38"/>
          <p:cNvCxnSpPr/>
          <p:nvPr/>
        </p:nvCxnSpPr>
        <p:spPr>
          <a:xfrm>
            <a:off x="5981053" y="2851541"/>
            <a:ext cx="2358325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r Verbinder 46"/>
          <p:cNvCxnSpPr/>
          <p:nvPr/>
        </p:nvCxnSpPr>
        <p:spPr>
          <a:xfrm>
            <a:off x="3495214" y="4167204"/>
            <a:ext cx="4036435" cy="2570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7215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359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3705203" y="454664"/>
            <a:ext cx="4811806" cy="50509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Abstammungssachen</a:t>
            </a:r>
            <a:endParaRPr lang="de-DE" sz="2000" b="1" dirty="0">
              <a:effectLst/>
            </a:endParaRPr>
          </a:p>
        </p:txBody>
      </p:sp>
      <p:sp>
        <p:nvSpPr>
          <p:cNvPr id="2" name="Ovale Legende 1"/>
          <p:cNvSpPr/>
          <p:nvPr/>
        </p:nvSpPr>
        <p:spPr>
          <a:xfrm>
            <a:off x="8143323" y="147930"/>
            <a:ext cx="3239146" cy="1712563"/>
          </a:xfrm>
          <a:prstGeom prst="wedgeEllipseCallou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Lösung</a:t>
            </a:r>
            <a:endParaRPr lang="de-DE" sz="2800" dirty="0"/>
          </a:p>
        </p:txBody>
      </p:sp>
      <p:sp>
        <p:nvSpPr>
          <p:cNvPr id="16" name="Gefaltete Ecke 15"/>
          <p:cNvSpPr/>
          <p:nvPr/>
        </p:nvSpPr>
        <p:spPr>
          <a:xfrm rot="21110281">
            <a:off x="10375164" y="1452108"/>
            <a:ext cx="1334755" cy="1311325"/>
          </a:xfrm>
          <a:prstGeom prst="foldedCorner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Ü 044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619931" y="1266489"/>
            <a:ext cx="7601920" cy="52227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dirty="0">
              <a:solidFill>
                <a:schemeClr val="tx1"/>
              </a:solidFill>
            </a:endParaRPr>
          </a:p>
        </p:txBody>
      </p:sp>
      <p:graphicFrame>
        <p:nvGraphicFramePr>
          <p:cNvPr id="13" name="Tabel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940087"/>
              </p:ext>
            </p:extLst>
          </p:nvPr>
        </p:nvGraphicFramePr>
        <p:xfrm>
          <a:off x="712403" y="1461277"/>
          <a:ext cx="7338448" cy="46902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34207">
                  <a:extLst>
                    <a:ext uri="{9D8B030D-6E8A-4147-A177-3AD203B41FA5}">
                      <a16:colId xmlns:a16="http://schemas.microsoft.com/office/drawing/2014/main" val="2289774339"/>
                    </a:ext>
                  </a:extLst>
                </a:gridCol>
                <a:gridCol w="1834207">
                  <a:extLst>
                    <a:ext uri="{9D8B030D-6E8A-4147-A177-3AD203B41FA5}">
                      <a16:colId xmlns:a16="http://schemas.microsoft.com/office/drawing/2014/main" val="3035175412"/>
                    </a:ext>
                  </a:extLst>
                </a:gridCol>
                <a:gridCol w="1835017">
                  <a:extLst>
                    <a:ext uri="{9D8B030D-6E8A-4147-A177-3AD203B41FA5}">
                      <a16:colId xmlns:a16="http://schemas.microsoft.com/office/drawing/2014/main" val="483751282"/>
                    </a:ext>
                  </a:extLst>
                </a:gridCol>
                <a:gridCol w="1835017">
                  <a:extLst>
                    <a:ext uri="{9D8B030D-6E8A-4147-A177-3AD203B41FA5}">
                      <a16:colId xmlns:a16="http://schemas.microsoft.com/office/drawing/2014/main" val="40045579"/>
                    </a:ext>
                  </a:extLst>
                </a:gridCol>
              </a:tblGrid>
              <a:tr h="176306">
                <a:tc>
                  <a:txBody>
                    <a:bodyPr/>
                    <a:lstStyle/>
                    <a:p>
                      <a:r>
                        <a:rPr lang="de-DE" sz="9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solidFill>
                            <a:schemeClr val="tx1"/>
                          </a:solidFill>
                          <a:effectLst/>
                        </a:rPr>
                        <a:t>Petra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solidFill>
                            <a:schemeClr val="tx1"/>
                          </a:solidFill>
                          <a:effectLst/>
                        </a:rPr>
                        <a:t>Jens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solidFill>
                            <a:schemeClr val="tx1"/>
                          </a:solidFill>
                          <a:effectLst/>
                        </a:rPr>
                        <a:t>Hans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944301"/>
                  </a:ext>
                </a:extLst>
              </a:tr>
              <a:tr h="3778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900" dirty="0">
                          <a:solidFill>
                            <a:schemeClr val="tx1"/>
                          </a:solidFill>
                          <a:effectLst/>
                        </a:rPr>
                        <a:t>Urgroßeltern</a:t>
                      </a:r>
                      <a:endParaRPr lang="de-DE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217303"/>
                  </a:ext>
                </a:extLst>
              </a:tr>
              <a:tr h="377823">
                <a:tc>
                  <a:txBody>
                    <a:bodyPr/>
                    <a:lstStyle/>
                    <a:p>
                      <a:r>
                        <a:rPr lang="de-DE" sz="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de-DE" sz="900" dirty="0">
                          <a:solidFill>
                            <a:schemeClr val="tx1"/>
                          </a:solidFill>
                          <a:effectLst/>
                        </a:rPr>
                        <a:t>Großeltern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de-DE" sz="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6113374"/>
                  </a:ext>
                </a:extLst>
              </a:tr>
              <a:tr h="377823">
                <a:tc>
                  <a:txBody>
                    <a:bodyPr/>
                    <a:lstStyle/>
                    <a:p>
                      <a:r>
                        <a:rPr lang="de-DE" sz="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de-DE" sz="900" dirty="0">
                          <a:solidFill>
                            <a:schemeClr val="tx1"/>
                          </a:solidFill>
                          <a:effectLst/>
                        </a:rPr>
                        <a:t>Eltern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de-DE" sz="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597920"/>
                  </a:ext>
                </a:extLst>
              </a:tr>
              <a:tr h="377823">
                <a:tc>
                  <a:txBody>
                    <a:bodyPr/>
                    <a:lstStyle/>
                    <a:p>
                      <a:r>
                        <a:rPr lang="de-DE" sz="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de-DE" sz="900" dirty="0">
                          <a:solidFill>
                            <a:schemeClr val="tx1"/>
                          </a:solidFill>
                          <a:effectLst/>
                        </a:rPr>
                        <a:t>Kinder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de-DE" sz="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181305"/>
                  </a:ext>
                </a:extLst>
              </a:tr>
              <a:tr h="377823">
                <a:tc>
                  <a:txBody>
                    <a:bodyPr/>
                    <a:lstStyle/>
                    <a:p>
                      <a:r>
                        <a:rPr lang="de-DE" sz="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de-DE" sz="900" dirty="0">
                          <a:solidFill>
                            <a:schemeClr val="tx1"/>
                          </a:solidFill>
                          <a:effectLst/>
                        </a:rPr>
                        <a:t>Enkel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de-DE" sz="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3894279"/>
                  </a:ext>
                </a:extLst>
              </a:tr>
              <a:tr h="377823">
                <a:tc>
                  <a:txBody>
                    <a:bodyPr/>
                    <a:lstStyle/>
                    <a:p>
                      <a:r>
                        <a:rPr lang="de-DE" sz="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de-DE" sz="900" dirty="0">
                          <a:solidFill>
                            <a:schemeClr val="tx1"/>
                          </a:solidFill>
                          <a:effectLst/>
                        </a:rPr>
                        <a:t>Geschwister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de-DE" sz="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4762103"/>
                  </a:ext>
                </a:extLst>
              </a:tr>
              <a:tr h="377823">
                <a:tc>
                  <a:txBody>
                    <a:bodyPr/>
                    <a:lstStyle/>
                    <a:p>
                      <a:r>
                        <a:rPr lang="de-DE" sz="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de-DE" sz="900" dirty="0">
                          <a:solidFill>
                            <a:schemeClr val="tx1"/>
                          </a:solidFill>
                          <a:effectLst/>
                        </a:rPr>
                        <a:t>Onkel/Tante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de-DE" sz="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9624585"/>
                  </a:ext>
                </a:extLst>
              </a:tr>
              <a:tr h="377823">
                <a:tc>
                  <a:txBody>
                    <a:bodyPr/>
                    <a:lstStyle/>
                    <a:p>
                      <a:r>
                        <a:rPr lang="de-DE" sz="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de-DE" sz="900" dirty="0">
                          <a:solidFill>
                            <a:schemeClr val="tx1"/>
                          </a:solidFill>
                          <a:effectLst/>
                        </a:rPr>
                        <a:t>Neffe/Nichte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de-DE" sz="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430260"/>
                  </a:ext>
                </a:extLst>
              </a:tr>
              <a:tr h="377823">
                <a:tc>
                  <a:txBody>
                    <a:bodyPr/>
                    <a:lstStyle/>
                    <a:p>
                      <a:r>
                        <a:rPr lang="de-DE" sz="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de-DE" sz="900" dirty="0">
                          <a:solidFill>
                            <a:schemeClr val="tx1"/>
                          </a:solidFill>
                          <a:effectLst/>
                        </a:rPr>
                        <a:t>Ehegatte/Ehegattin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de-DE" sz="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5093310"/>
                  </a:ext>
                </a:extLst>
              </a:tr>
              <a:tr h="377823">
                <a:tc>
                  <a:txBody>
                    <a:bodyPr/>
                    <a:lstStyle/>
                    <a:p>
                      <a:r>
                        <a:rPr lang="de-DE" sz="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de-DE" sz="900" dirty="0">
                          <a:solidFill>
                            <a:schemeClr val="tx1"/>
                          </a:solidFill>
                          <a:effectLst/>
                        </a:rPr>
                        <a:t>Schwiegereltern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de-DE" sz="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495326"/>
                  </a:ext>
                </a:extLst>
              </a:tr>
              <a:tr h="377823">
                <a:tc>
                  <a:txBody>
                    <a:bodyPr/>
                    <a:lstStyle/>
                    <a:p>
                      <a:r>
                        <a:rPr lang="de-DE" sz="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de-DE" sz="900" dirty="0">
                          <a:solidFill>
                            <a:schemeClr val="tx1"/>
                          </a:solidFill>
                          <a:effectLst/>
                        </a:rPr>
                        <a:t>Schwager/Schwägerin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de-DE" sz="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7629778"/>
                  </a:ext>
                </a:extLst>
              </a:tr>
              <a:tr h="357937"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de-DE" sz="900" dirty="0">
                          <a:solidFill>
                            <a:schemeClr val="tx1"/>
                          </a:solidFill>
                          <a:effectLst/>
                        </a:rPr>
                        <a:t>Schwiegersohn/</a:t>
                      </a:r>
                      <a:endParaRPr lang="de-DE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de-DE" sz="900" dirty="0">
                          <a:solidFill>
                            <a:schemeClr val="tx1"/>
                          </a:solidFill>
                          <a:effectLst/>
                        </a:rPr>
                        <a:t>Schwiegertochter</a:t>
                      </a:r>
                      <a:endParaRPr lang="de-DE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28280"/>
                  </a:ext>
                </a:extLst>
              </a:tr>
            </a:tbl>
          </a:graphicData>
        </a:graphic>
      </p:graphicFrame>
      <p:sp>
        <p:nvSpPr>
          <p:cNvPr id="14" name="Rechteck 13"/>
          <p:cNvSpPr/>
          <p:nvPr/>
        </p:nvSpPr>
        <p:spPr>
          <a:xfrm>
            <a:off x="4614656" y="1734594"/>
            <a:ext cx="1309607" cy="24144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b="1" dirty="0">
                <a:solidFill>
                  <a:schemeClr val="tx1"/>
                </a:solidFill>
              </a:rPr>
              <a:t>Trude + Heinz</a:t>
            </a:r>
          </a:p>
          <a:p>
            <a:r>
              <a:rPr lang="de-DE" sz="1100" b="1" dirty="0">
                <a:solidFill>
                  <a:schemeClr val="tx1"/>
                </a:solidFill>
              </a:rPr>
              <a:t>Waltraut + Walter</a:t>
            </a:r>
          </a:p>
        </p:txBody>
      </p:sp>
      <p:sp>
        <p:nvSpPr>
          <p:cNvPr id="26" name="Rechteck 25"/>
          <p:cNvSpPr/>
          <p:nvPr/>
        </p:nvSpPr>
        <p:spPr>
          <a:xfrm>
            <a:off x="4614655" y="2068777"/>
            <a:ext cx="1309607" cy="2414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b="1" dirty="0">
                <a:solidFill>
                  <a:schemeClr val="tx1"/>
                </a:solidFill>
              </a:rPr>
              <a:t>Klaus + Petra</a:t>
            </a:r>
          </a:p>
        </p:txBody>
      </p:sp>
      <p:sp>
        <p:nvSpPr>
          <p:cNvPr id="27" name="Rechteck 26"/>
          <p:cNvSpPr/>
          <p:nvPr/>
        </p:nvSpPr>
        <p:spPr>
          <a:xfrm>
            <a:off x="2771613" y="2439442"/>
            <a:ext cx="1309607" cy="24144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100" b="1" dirty="0">
                <a:solidFill>
                  <a:schemeClr val="tx1"/>
                </a:solidFill>
              </a:rPr>
              <a:t>Waltraut + Walter</a:t>
            </a:r>
          </a:p>
        </p:txBody>
      </p:sp>
      <p:sp>
        <p:nvSpPr>
          <p:cNvPr id="28" name="Rechteck 27"/>
          <p:cNvSpPr/>
          <p:nvPr/>
        </p:nvSpPr>
        <p:spPr>
          <a:xfrm>
            <a:off x="4614655" y="2441661"/>
            <a:ext cx="1309607" cy="24144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100" b="1" dirty="0">
                <a:solidFill>
                  <a:schemeClr val="tx1"/>
                </a:solidFill>
              </a:rPr>
              <a:t>Claudia + Nico</a:t>
            </a:r>
          </a:p>
        </p:txBody>
      </p:sp>
      <p:sp>
        <p:nvSpPr>
          <p:cNvPr id="29" name="Rechteck 28"/>
          <p:cNvSpPr/>
          <p:nvPr/>
        </p:nvSpPr>
        <p:spPr>
          <a:xfrm>
            <a:off x="6457697" y="2439843"/>
            <a:ext cx="1309607" cy="24144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100" b="1" dirty="0">
                <a:solidFill>
                  <a:schemeClr val="tx1"/>
                </a:solidFill>
              </a:rPr>
              <a:t>Trude + Heinz</a:t>
            </a:r>
          </a:p>
        </p:txBody>
      </p:sp>
      <p:sp>
        <p:nvSpPr>
          <p:cNvPr id="30" name="Rechteck 29"/>
          <p:cNvSpPr/>
          <p:nvPr/>
        </p:nvSpPr>
        <p:spPr>
          <a:xfrm>
            <a:off x="2771613" y="2866895"/>
            <a:ext cx="1498170" cy="2414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100" b="1" dirty="0">
                <a:solidFill>
                  <a:schemeClr val="tx1"/>
                </a:solidFill>
              </a:rPr>
              <a:t>Ralf, Simon, Claudia</a:t>
            </a:r>
          </a:p>
        </p:txBody>
      </p:sp>
      <p:sp>
        <p:nvSpPr>
          <p:cNvPr id="31" name="Rechteck 30"/>
          <p:cNvSpPr/>
          <p:nvPr/>
        </p:nvSpPr>
        <p:spPr>
          <a:xfrm>
            <a:off x="2771613" y="3206043"/>
            <a:ext cx="1309607" cy="24144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b="1" dirty="0">
                <a:solidFill>
                  <a:schemeClr val="tx1"/>
                </a:solidFill>
              </a:rPr>
              <a:t>Jens</a:t>
            </a:r>
          </a:p>
        </p:txBody>
      </p:sp>
      <p:sp>
        <p:nvSpPr>
          <p:cNvPr id="32" name="Rechteck 31"/>
          <p:cNvSpPr/>
          <p:nvPr/>
        </p:nvSpPr>
        <p:spPr>
          <a:xfrm>
            <a:off x="2771613" y="3596151"/>
            <a:ext cx="1309607" cy="2414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b="1" dirty="0">
                <a:solidFill>
                  <a:schemeClr val="tx1"/>
                </a:solidFill>
              </a:rPr>
              <a:t>Franz</a:t>
            </a:r>
          </a:p>
        </p:txBody>
      </p:sp>
      <p:sp>
        <p:nvSpPr>
          <p:cNvPr id="33" name="Rechteck 32"/>
          <p:cNvSpPr/>
          <p:nvPr/>
        </p:nvSpPr>
        <p:spPr>
          <a:xfrm>
            <a:off x="6478361" y="3644711"/>
            <a:ext cx="1309607" cy="2414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b="1" dirty="0">
                <a:solidFill>
                  <a:schemeClr val="tx1"/>
                </a:solidFill>
              </a:rPr>
              <a:t>Klaus</a:t>
            </a:r>
          </a:p>
        </p:txBody>
      </p:sp>
      <p:sp>
        <p:nvSpPr>
          <p:cNvPr id="34" name="Rechteck 33"/>
          <p:cNvSpPr/>
          <p:nvPr/>
        </p:nvSpPr>
        <p:spPr>
          <a:xfrm>
            <a:off x="4614655" y="3946227"/>
            <a:ext cx="1309607" cy="24144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b="1" dirty="0">
                <a:solidFill>
                  <a:schemeClr val="tx1"/>
                </a:solidFill>
              </a:rPr>
              <a:t>Ralf, Simon</a:t>
            </a:r>
          </a:p>
        </p:txBody>
      </p:sp>
      <p:sp>
        <p:nvSpPr>
          <p:cNvPr id="35" name="Rechteck 34"/>
          <p:cNvSpPr/>
          <p:nvPr/>
        </p:nvSpPr>
        <p:spPr>
          <a:xfrm>
            <a:off x="6478360" y="4298852"/>
            <a:ext cx="1449023" cy="2414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100" b="1" dirty="0">
                <a:solidFill>
                  <a:schemeClr val="tx1"/>
                </a:solidFill>
              </a:rPr>
              <a:t>Ralf, Simon, Claudia</a:t>
            </a:r>
          </a:p>
        </p:txBody>
      </p:sp>
      <p:sp>
        <p:nvSpPr>
          <p:cNvPr id="36" name="Rechteck 35"/>
          <p:cNvSpPr/>
          <p:nvPr/>
        </p:nvSpPr>
        <p:spPr>
          <a:xfrm>
            <a:off x="2771613" y="4753142"/>
            <a:ext cx="1309607" cy="24144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b="1" dirty="0">
                <a:solidFill>
                  <a:schemeClr val="tx1"/>
                </a:solidFill>
              </a:rPr>
              <a:t>Klaus</a:t>
            </a:r>
          </a:p>
        </p:txBody>
      </p:sp>
      <p:sp>
        <p:nvSpPr>
          <p:cNvPr id="37" name="Rechteck 36"/>
          <p:cNvSpPr/>
          <p:nvPr/>
        </p:nvSpPr>
        <p:spPr>
          <a:xfrm>
            <a:off x="2771612" y="5068650"/>
            <a:ext cx="1309607" cy="2414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1100" b="1" dirty="0" smtClean="0">
              <a:solidFill>
                <a:schemeClr val="tx1"/>
              </a:solidFill>
            </a:endParaRPr>
          </a:p>
          <a:p>
            <a:pPr algn="ctr"/>
            <a:r>
              <a:rPr lang="de-DE" sz="1100" b="1" dirty="0" smtClean="0">
                <a:solidFill>
                  <a:schemeClr val="tx1"/>
                </a:solidFill>
              </a:rPr>
              <a:t>Trude </a:t>
            </a:r>
            <a:r>
              <a:rPr lang="de-DE" sz="1100" b="1" dirty="0">
                <a:solidFill>
                  <a:schemeClr val="tx1"/>
                </a:solidFill>
              </a:rPr>
              <a:t>+ Heinz</a:t>
            </a:r>
          </a:p>
          <a:p>
            <a:endParaRPr lang="de-DE" sz="1100" b="1" dirty="0">
              <a:solidFill>
                <a:schemeClr val="tx1"/>
              </a:solidFill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2771611" y="5458758"/>
            <a:ext cx="1309607" cy="24144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b="1" dirty="0">
                <a:solidFill>
                  <a:schemeClr val="tx1"/>
                </a:solidFill>
              </a:rPr>
              <a:t>Hans, Sabine</a:t>
            </a:r>
          </a:p>
        </p:txBody>
      </p:sp>
      <p:sp>
        <p:nvSpPr>
          <p:cNvPr id="39" name="Rechteck 38"/>
          <p:cNvSpPr/>
          <p:nvPr/>
        </p:nvSpPr>
        <p:spPr>
          <a:xfrm>
            <a:off x="6478360" y="5506864"/>
            <a:ext cx="1309607" cy="24144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b="1" dirty="0">
                <a:solidFill>
                  <a:schemeClr val="tx1"/>
                </a:solidFill>
              </a:rPr>
              <a:t>Petra</a:t>
            </a:r>
          </a:p>
        </p:txBody>
      </p:sp>
      <p:sp>
        <p:nvSpPr>
          <p:cNvPr id="40" name="Rechteck 39"/>
          <p:cNvSpPr/>
          <p:nvPr/>
        </p:nvSpPr>
        <p:spPr>
          <a:xfrm>
            <a:off x="2767771" y="5866891"/>
            <a:ext cx="1309607" cy="2414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b="1" dirty="0">
                <a:solidFill>
                  <a:schemeClr val="tx1"/>
                </a:solidFill>
              </a:rPr>
              <a:t>Nico</a:t>
            </a:r>
          </a:p>
        </p:txBody>
      </p:sp>
    </p:spTree>
    <p:extLst>
      <p:ext uri="{BB962C8B-B14F-4D97-AF65-F5344CB8AC3E}">
        <p14:creationId xmlns:p14="http://schemas.microsoft.com/office/powerpoint/2010/main" val="900842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6" grpId="0" animBg="1"/>
      <p:bldP spid="14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360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3705203" y="454664"/>
            <a:ext cx="4811806" cy="50509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Abstammungssachen</a:t>
            </a:r>
            <a:endParaRPr lang="de-DE" sz="2000" b="1" dirty="0">
              <a:effectLst/>
            </a:endParaRPr>
          </a:p>
        </p:txBody>
      </p:sp>
      <p:sp>
        <p:nvSpPr>
          <p:cNvPr id="2" name="Ovale Legende 1"/>
          <p:cNvSpPr/>
          <p:nvPr/>
        </p:nvSpPr>
        <p:spPr>
          <a:xfrm>
            <a:off x="8143323" y="147930"/>
            <a:ext cx="3239146" cy="1712563"/>
          </a:xfrm>
          <a:prstGeom prst="wedgeEllipseCallou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Lösung</a:t>
            </a:r>
            <a:endParaRPr lang="de-DE" sz="2800" dirty="0"/>
          </a:p>
        </p:txBody>
      </p:sp>
      <p:sp>
        <p:nvSpPr>
          <p:cNvPr id="16" name="Gefaltete Ecke 15"/>
          <p:cNvSpPr/>
          <p:nvPr/>
        </p:nvSpPr>
        <p:spPr>
          <a:xfrm rot="21110281">
            <a:off x="10375164" y="1452108"/>
            <a:ext cx="1334755" cy="1311325"/>
          </a:xfrm>
          <a:prstGeom prst="foldedCorner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Ü 044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635429" y="1790751"/>
            <a:ext cx="5556143" cy="46425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a) Verwandte in gerader Linie: 1. – 3. Grad </a:t>
            </a:r>
            <a:r>
              <a:rPr lang="de-DE" b="1" dirty="0" err="1" smtClean="0">
                <a:solidFill>
                  <a:schemeClr val="tx1"/>
                </a:solidFill>
              </a:rPr>
              <a:t>Lauritz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4083804" y="2972918"/>
            <a:ext cx="3719593" cy="58118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1. Grad = Anneliese, Werner</a:t>
            </a:r>
          </a:p>
        </p:txBody>
      </p:sp>
      <p:sp>
        <p:nvSpPr>
          <p:cNvPr id="42" name="Abgerundetes Rechteck 41"/>
          <p:cNvSpPr/>
          <p:nvPr/>
        </p:nvSpPr>
        <p:spPr>
          <a:xfrm>
            <a:off x="4083803" y="3853872"/>
            <a:ext cx="3719593" cy="58118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2. Grad = Verena, Tilo</a:t>
            </a:r>
          </a:p>
        </p:txBody>
      </p:sp>
      <p:sp>
        <p:nvSpPr>
          <p:cNvPr id="43" name="Abgerundetes Rechteck 42"/>
          <p:cNvSpPr/>
          <p:nvPr/>
        </p:nvSpPr>
        <p:spPr>
          <a:xfrm>
            <a:off x="4083804" y="4804301"/>
            <a:ext cx="3719593" cy="58118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3. Grad = Jens, Tim, Penka</a:t>
            </a:r>
          </a:p>
        </p:txBody>
      </p:sp>
    </p:spTree>
    <p:extLst>
      <p:ext uri="{BB962C8B-B14F-4D97-AF65-F5344CB8AC3E}">
        <p14:creationId xmlns:p14="http://schemas.microsoft.com/office/powerpoint/2010/main" val="1621378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6" grpId="0" animBg="1"/>
      <p:bldP spid="9" grpId="0" animBg="1"/>
      <p:bldP spid="42" grpId="0" animBg="1"/>
      <p:bldP spid="4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361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3705203" y="454664"/>
            <a:ext cx="4811806" cy="50509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Abstammungssachen</a:t>
            </a:r>
            <a:endParaRPr lang="de-DE" sz="2000" b="1" dirty="0">
              <a:effectLst/>
            </a:endParaRPr>
          </a:p>
        </p:txBody>
      </p:sp>
      <p:sp>
        <p:nvSpPr>
          <p:cNvPr id="2" name="Ovale Legende 1"/>
          <p:cNvSpPr/>
          <p:nvPr/>
        </p:nvSpPr>
        <p:spPr>
          <a:xfrm>
            <a:off x="8143323" y="147930"/>
            <a:ext cx="3239146" cy="1712563"/>
          </a:xfrm>
          <a:prstGeom prst="wedgeEllipseCallou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Lösung</a:t>
            </a:r>
            <a:endParaRPr lang="de-DE" sz="2800" dirty="0"/>
          </a:p>
        </p:txBody>
      </p:sp>
      <p:sp>
        <p:nvSpPr>
          <p:cNvPr id="16" name="Gefaltete Ecke 15"/>
          <p:cNvSpPr/>
          <p:nvPr/>
        </p:nvSpPr>
        <p:spPr>
          <a:xfrm rot="21110281">
            <a:off x="10375164" y="1452108"/>
            <a:ext cx="1334755" cy="1311325"/>
          </a:xfrm>
          <a:prstGeom prst="foldedCorner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Ü 044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635429" y="1790751"/>
            <a:ext cx="6803757" cy="46425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 smtClean="0">
                <a:solidFill>
                  <a:schemeClr val="tx1"/>
                </a:solidFill>
              </a:rPr>
              <a:t>    b) Verwandte </a:t>
            </a:r>
            <a:r>
              <a:rPr lang="de-DE" b="1" dirty="0">
                <a:solidFill>
                  <a:schemeClr val="tx1"/>
                </a:solidFill>
              </a:rPr>
              <a:t>in der Seitenlinie: 1. – 3. Grad von Annelise</a:t>
            </a:r>
          </a:p>
        </p:txBody>
      </p:sp>
      <p:sp>
        <p:nvSpPr>
          <p:cNvPr id="9" name="Abgerundetes Rechteck 8"/>
          <p:cNvSpPr/>
          <p:nvPr/>
        </p:nvSpPr>
        <p:spPr>
          <a:xfrm>
            <a:off x="4083804" y="2972918"/>
            <a:ext cx="3719593" cy="58118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1. Grad = 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>
                <a:solidFill>
                  <a:schemeClr val="tx1"/>
                </a:solidFill>
              </a:rPr>
              <a:t>Werner</a:t>
            </a:r>
          </a:p>
        </p:txBody>
      </p:sp>
      <p:sp>
        <p:nvSpPr>
          <p:cNvPr id="42" name="Abgerundetes Rechteck 41"/>
          <p:cNvSpPr/>
          <p:nvPr/>
        </p:nvSpPr>
        <p:spPr>
          <a:xfrm>
            <a:off x="4083803" y="3853872"/>
            <a:ext cx="3719593" cy="58118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2. Grad = Verena, Tilo</a:t>
            </a:r>
          </a:p>
        </p:txBody>
      </p:sp>
      <p:sp>
        <p:nvSpPr>
          <p:cNvPr id="43" name="Abgerundetes Rechteck 42"/>
          <p:cNvSpPr/>
          <p:nvPr/>
        </p:nvSpPr>
        <p:spPr>
          <a:xfrm>
            <a:off x="4083804" y="4804301"/>
            <a:ext cx="3719593" cy="58118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3. Grad = Jens, Tim, Penka</a:t>
            </a:r>
          </a:p>
        </p:txBody>
      </p:sp>
    </p:spTree>
    <p:extLst>
      <p:ext uri="{BB962C8B-B14F-4D97-AF65-F5344CB8AC3E}">
        <p14:creationId xmlns:p14="http://schemas.microsoft.com/office/powerpoint/2010/main" val="968664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6" grpId="0" animBg="1"/>
      <p:bldP spid="9" grpId="0" animBg="1"/>
      <p:bldP spid="42" grpId="0" animBg="1"/>
      <p:bldP spid="4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362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3705203" y="454664"/>
            <a:ext cx="4811806" cy="50509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Abstammungssachen</a:t>
            </a:r>
            <a:endParaRPr lang="de-DE" sz="2000" b="1" dirty="0">
              <a:effectLst/>
            </a:endParaRPr>
          </a:p>
        </p:txBody>
      </p:sp>
      <p:sp>
        <p:nvSpPr>
          <p:cNvPr id="2" name="Ovale Legende 1"/>
          <p:cNvSpPr/>
          <p:nvPr/>
        </p:nvSpPr>
        <p:spPr>
          <a:xfrm>
            <a:off x="8143323" y="147930"/>
            <a:ext cx="3239146" cy="1712563"/>
          </a:xfrm>
          <a:prstGeom prst="wedgeEllipseCallou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Lösung</a:t>
            </a:r>
            <a:endParaRPr lang="de-DE" sz="2800" dirty="0"/>
          </a:p>
        </p:txBody>
      </p:sp>
      <p:sp>
        <p:nvSpPr>
          <p:cNvPr id="16" name="Gefaltete Ecke 15"/>
          <p:cNvSpPr/>
          <p:nvPr/>
        </p:nvSpPr>
        <p:spPr>
          <a:xfrm rot="21110281">
            <a:off x="10375164" y="1452108"/>
            <a:ext cx="1334755" cy="1311325"/>
          </a:xfrm>
          <a:prstGeom prst="foldedCorner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Ü 044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635429" y="1790751"/>
            <a:ext cx="7594171" cy="46425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 b="1" dirty="0" smtClean="0">
                <a:solidFill>
                  <a:schemeClr val="tx1"/>
                </a:solidFill>
              </a:rPr>
              <a:t>   c)  Schwägerschaft </a:t>
            </a:r>
            <a:r>
              <a:rPr lang="de-DE" b="1" dirty="0">
                <a:solidFill>
                  <a:schemeClr val="tx1"/>
                </a:solidFill>
              </a:rPr>
              <a:t>in gerader Linie: 1. Grad von Werner, 1. Grad von Dieter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3518115" y="2903443"/>
            <a:ext cx="4285281" cy="58118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1. Grad von Werner = Otto, Helene, Dieter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2" name="Abgerundetes Rechteck 41"/>
          <p:cNvSpPr/>
          <p:nvPr/>
        </p:nvSpPr>
        <p:spPr>
          <a:xfrm>
            <a:off x="3518115" y="3842475"/>
            <a:ext cx="4285281" cy="58118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1. Grad von Dieter = Werner, Marianne</a:t>
            </a:r>
          </a:p>
        </p:txBody>
      </p:sp>
    </p:spTree>
    <p:extLst>
      <p:ext uri="{BB962C8B-B14F-4D97-AF65-F5344CB8AC3E}">
        <p14:creationId xmlns:p14="http://schemas.microsoft.com/office/powerpoint/2010/main" val="829187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6" grpId="0" animBg="1"/>
      <p:bldP spid="9" grpId="0" animBg="1"/>
      <p:bldP spid="4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362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3705203" y="454664"/>
            <a:ext cx="4811806" cy="50509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Abstammungssachen</a:t>
            </a:r>
            <a:endParaRPr lang="de-DE" sz="2000" b="1" dirty="0">
              <a:effectLst/>
            </a:endParaRPr>
          </a:p>
        </p:txBody>
      </p:sp>
      <p:sp>
        <p:nvSpPr>
          <p:cNvPr id="2" name="Ovale Legende 1"/>
          <p:cNvSpPr/>
          <p:nvPr/>
        </p:nvSpPr>
        <p:spPr>
          <a:xfrm>
            <a:off x="8143323" y="147930"/>
            <a:ext cx="3239146" cy="1712563"/>
          </a:xfrm>
          <a:prstGeom prst="wedgeEllipseCallou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Lösung</a:t>
            </a:r>
            <a:endParaRPr lang="de-DE" sz="2800" dirty="0"/>
          </a:p>
        </p:txBody>
      </p:sp>
      <p:sp>
        <p:nvSpPr>
          <p:cNvPr id="16" name="Gefaltete Ecke 15"/>
          <p:cNvSpPr/>
          <p:nvPr/>
        </p:nvSpPr>
        <p:spPr>
          <a:xfrm rot="21110281">
            <a:off x="10375164" y="1452108"/>
            <a:ext cx="1334755" cy="1311325"/>
          </a:xfrm>
          <a:prstGeom prst="foldedCorner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Ü 044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635429" y="1790751"/>
            <a:ext cx="8121113" cy="46425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 b="1" dirty="0" smtClean="0">
                <a:solidFill>
                  <a:schemeClr val="tx1"/>
                </a:solidFill>
              </a:rPr>
              <a:t>d)  Schwägerschaft </a:t>
            </a:r>
            <a:r>
              <a:rPr lang="de-DE" b="1" dirty="0">
                <a:solidFill>
                  <a:schemeClr val="tx1"/>
                </a:solidFill>
              </a:rPr>
              <a:t>in der Seitenlinie: 2. Grad von Marianne und 3. Grad von Dieter 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2997885" y="2926276"/>
            <a:ext cx="5145438" cy="58118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2. Grad von Marianne = Anneliese, Elisabeth</a:t>
            </a:r>
          </a:p>
        </p:txBody>
      </p:sp>
      <p:sp>
        <p:nvSpPr>
          <p:cNvPr id="42" name="Abgerundetes Rechteck 41"/>
          <p:cNvSpPr/>
          <p:nvPr/>
        </p:nvSpPr>
        <p:spPr>
          <a:xfrm>
            <a:off x="3518115" y="3842475"/>
            <a:ext cx="4285281" cy="58118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1. Grad von Dieter = Anneliese, Dietrich</a:t>
            </a:r>
          </a:p>
        </p:txBody>
      </p:sp>
    </p:spTree>
    <p:extLst>
      <p:ext uri="{BB962C8B-B14F-4D97-AF65-F5344CB8AC3E}">
        <p14:creationId xmlns:p14="http://schemas.microsoft.com/office/powerpoint/2010/main" val="66268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6" grpId="0" animBg="1"/>
      <p:bldP spid="9" grpId="0" animBg="1"/>
      <p:bldP spid="4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bgerundetes Rechteck 16"/>
          <p:cNvSpPr/>
          <p:nvPr/>
        </p:nvSpPr>
        <p:spPr>
          <a:xfrm>
            <a:off x="1613928" y="1517159"/>
            <a:ext cx="5229786" cy="1083495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mtClean="0"/>
              <a:t>Mutter ist die Frau, die das Kind geboren hat</a:t>
            </a:r>
            <a:endParaRPr lang="de-DE" dirty="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363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3705203" y="454664"/>
            <a:ext cx="4811806" cy="50509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Abstammungssachen</a:t>
            </a:r>
            <a:endParaRPr lang="de-DE" sz="2000" b="1" dirty="0">
              <a:effectLst/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409391" y="1088541"/>
            <a:ext cx="3868141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/>
              <a:t>Mutterschaft (§ 1591 BGB) </a:t>
            </a:r>
            <a:endParaRPr lang="de-DE" dirty="0">
              <a:effectLst/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4815436" y="2600654"/>
            <a:ext cx="5501249" cy="38386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schließt die Mutterschaft einer Eizellenspenderin aus</a:t>
            </a:r>
            <a:endParaRPr lang="de-DE" dirty="0"/>
          </a:p>
        </p:txBody>
      </p:sp>
      <p:sp>
        <p:nvSpPr>
          <p:cNvPr id="16" name="Gefaltete Ecke 15"/>
          <p:cNvSpPr/>
          <p:nvPr/>
        </p:nvSpPr>
        <p:spPr>
          <a:xfrm>
            <a:off x="8680222" y="861496"/>
            <a:ext cx="1334755" cy="131132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1591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1613928" y="3158057"/>
            <a:ext cx="6387073" cy="111847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Mutter ist unanfechtbar diejenige, die das Kind ausgetragen hat</a:t>
            </a:r>
          </a:p>
        </p:txBody>
      </p:sp>
      <p:sp>
        <p:nvSpPr>
          <p:cNvPr id="11" name="Abgerundetes Rechteck 10"/>
          <p:cNvSpPr/>
          <p:nvPr/>
        </p:nvSpPr>
        <p:spPr>
          <a:xfrm>
            <a:off x="1621899" y="4801394"/>
            <a:ext cx="6387073" cy="111847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außer durch Geburt kann ein Mutter-Kind-Verhältnis ferner auch durch Adoption entstehen (§§ 1741 ff., 1754 BGB)</a:t>
            </a:r>
          </a:p>
        </p:txBody>
      </p:sp>
      <p:sp>
        <p:nvSpPr>
          <p:cNvPr id="12" name="Gefaltete Ecke 11"/>
          <p:cNvSpPr/>
          <p:nvPr/>
        </p:nvSpPr>
        <p:spPr>
          <a:xfrm rot="20537359">
            <a:off x="8981930" y="4704969"/>
            <a:ext cx="1334755" cy="131132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1741 ff.,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1754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7452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5" grpId="0" animBg="1"/>
      <p:bldP spid="9" grpId="0" animBg="1"/>
      <p:bldP spid="16" grpId="0" animBg="1"/>
      <p:bldP spid="10" grpId="0" animBg="1"/>
      <p:bldP spid="11" grpId="0" animBg="1"/>
      <p:bldP spid="1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1261970" y="2842613"/>
            <a:ext cx="9147301" cy="193569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Vater eines Kindes ist der Mann (§ 1592 BGB):</a:t>
            </a:r>
          </a:p>
          <a:p>
            <a:r>
              <a:rPr lang="de-DE" dirty="0"/>
              <a:t>1.	der zum Zeitpunkt der Geburt mit der Mutter des Kindes verheiratet ist</a:t>
            </a:r>
          </a:p>
          <a:p>
            <a:r>
              <a:rPr lang="de-DE" dirty="0"/>
              <a:t>2.	der die Vaterschaft anerkannt hat oder</a:t>
            </a:r>
          </a:p>
          <a:p>
            <a:r>
              <a:rPr lang="de-DE" dirty="0"/>
              <a:t>3.	dessen Vaterschaft nach § 1600d BGB o. § 182 I </a:t>
            </a:r>
            <a:r>
              <a:rPr lang="de-DE" dirty="0" err="1"/>
              <a:t>FamFG</a:t>
            </a:r>
            <a:r>
              <a:rPr lang="de-DE" dirty="0"/>
              <a:t> gerichtlich </a:t>
            </a:r>
            <a:r>
              <a:rPr lang="de-DE" dirty="0" smtClean="0"/>
              <a:t>festgestellt </a:t>
            </a:r>
            <a:r>
              <a:rPr lang="de-DE" dirty="0"/>
              <a:t>ist</a:t>
            </a:r>
          </a:p>
        </p:txBody>
      </p:sp>
      <p:sp>
        <p:nvSpPr>
          <p:cNvPr id="17" name="Abgerundetes Rechteck 16"/>
          <p:cNvSpPr/>
          <p:nvPr/>
        </p:nvSpPr>
        <p:spPr>
          <a:xfrm>
            <a:off x="1582101" y="1387476"/>
            <a:ext cx="9027797" cy="1083495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die rechtliche Vaterschaft ist von der biologischen Vaterschaft zu unterscheiden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biologisch </a:t>
            </a:r>
            <a:r>
              <a:rPr lang="de-DE" dirty="0"/>
              <a:t>= Kind gezeugt, jedoch nicht automatisch die rechtliche Stellung eines Vaters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364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3705203" y="454664"/>
            <a:ext cx="4811806" cy="50509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Abstammungssachen</a:t>
            </a:r>
            <a:endParaRPr lang="de-DE" sz="2000" b="1" dirty="0">
              <a:effectLst/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409391" y="1088541"/>
            <a:ext cx="1705159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/>
              <a:t>Vaterschaft</a:t>
            </a:r>
            <a:endParaRPr lang="de-DE" dirty="0">
              <a:effectLst/>
            </a:endParaRPr>
          </a:p>
        </p:txBody>
      </p:sp>
      <p:sp>
        <p:nvSpPr>
          <p:cNvPr id="16" name="Gefaltete Ecke 15"/>
          <p:cNvSpPr/>
          <p:nvPr/>
        </p:nvSpPr>
        <p:spPr>
          <a:xfrm>
            <a:off x="10198229" y="3429000"/>
            <a:ext cx="1334755" cy="131132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1592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409391" y="2481817"/>
            <a:ext cx="8330172" cy="65670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rechtliche Vaterschaft kann auf verschiedene Möglichkeiten begründet werden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409391" y="5077460"/>
            <a:ext cx="9147301" cy="61513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zur Vaterschaft nach § 1592 Nr. 1 und 2 BGB (Anerkennung und Ehe) ist es nicht nötig, dass der juristische Vater zugleich der biologische Vater des Kindes ist</a:t>
            </a:r>
          </a:p>
        </p:txBody>
      </p:sp>
      <p:sp>
        <p:nvSpPr>
          <p:cNvPr id="13" name="Abgerundetes Rechteck 12"/>
          <p:cNvSpPr/>
          <p:nvPr/>
        </p:nvSpPr>
        <p:spPr>
          <a:xfrm>
            <a:off x="409391" y="5863272"/>
            <a:ext cx="9147301" cy="61513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bei einer gerichtlichen Feststellung (§ 1592 Nr. 3 BGB) oder bei einer Vaterschaftsanfechtung ist aber immer die biologische Vaterschaft entscheidend</a:t>
            </a:r>
          </a:p>
        </p:txBody>
      </p:sp>
    </p:spTree>
    <p:extLst>
      <p:ext uri="{BB962C8B-B14F-4D97-AF65-F5344CB8AC3E}">
        <p14:creationId xmlns:p14="http://schemas.microsoft.com/office/powerpoint/2010/main" val="25828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7" grpId="0" animBg="1"/>
      <p:bldP spid="15" grpId="0" animBg="1"/>
      <p:bldP spid="16" grpId="0" animBg="1"/>
      <p:bldP spid="10" grpId="0" animBg="1"/>
      <p:bldP spid="12" grpId="0" animBg="1"/>
      <p:bldP spid="1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bgerundetes Rechteck 16"/>
          <p:cNvSpPr/>
          <p:nvPr/>
        </p:nvSpPr>
        <p:spPr>
          <a:xfrm>
            <a:off x="1382077" y="2482749"/>
            <a:ext cx="9027797" cy="1083495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Vater ist derjenige, der zum Zeitpunkt der Geburt mit der Mutter verheiratet ist, unabhängig davon, ob zusammen- oder getrenntlebend</a:t>
            </a:r>
            <a:endParaRPr lang="de-DE" dirty="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365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3705203" y="454664"/>
            <a:ext cx="4811806" cy="50509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Abstammungssachen</a:t>
            </a:r>
            <a:endParaRPr lang="de-DE" sz="2000" b="1" dirty="0">
              <a:effectLst/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414337" y="1803034"/>
            <a:ext cx="7162984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/>
              <a:t>Vaterschaft durch Ehe mit der Kindesmutter (§ 1592 Nr. 1 BGB)</a:t>
            </a:r>
            <a:endParaRPr lang="de-DE" dirty="0">
              <a:effectLst/>
            </a:endParaRPr>
          </a:p>
        </p:txBody>
      </p:sp>
      <p:sp>
        <p:nvSpPr>
          <p:cNvPr id="16" name="Gefaltete Ecke 15"/>
          <p:cNvSpPr/>
          <p:nvPr/>
        </p:nvSpPr>
        <p:spPr>
          <a:xfrm rot="20706541">
            <a:off x="8863474" y="1062447"/>
            <a:ext cx="1334755" cy="131132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1592 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Nr. 1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1404936" y="3929657"/>
            <a:ext cx="9027797" cy="656706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heiratet der Vater die Mutter erst nach der Geburt des Kindes - § 1592 Nr. 1 BGB gilt nicht – eine Anerkennung der Vaterschaft ist erforderlich </a:t>
            </a:r>
          </a:p>
        </p:txBody>
      </p:sp>
    </p:spTree>
    <p:extLst>
      <p:ext uri="{BB962C8B-B14F-4D97-AF65-F5344CB8AC3E}">
        <p14:creationId xmlns:p14="http://schemas.microsoft.com/office/powerpoint/2010/main" val="3942529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5" grpId="0" animBg="1"/>
      <p:bldP spid="16" grpId="0" animBg="1"/>
      <p:bldP spid="1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366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3705203" y="454664"/>
            <a:ext cx="4811806" cy="50509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Abstammungssachen</a:t>
            </a:r>
            <a:endParaRPr lang="de-DE" sz="2000" b="1" dirty="0">
              <a:effectLst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1462597" y="2135127"/>
            <a:ext cx="9147301" cy="460139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bei </a:t>
            </a:r>
            <a:r>
              <a:rPr lang="de-DE" dirty="0"/>
              <a:t>Auflösung der Ehe durch Tod des Mannes gilt weiterhin der Ehemann als Vater, wenn das Kind innerhalb von 300 Tagen nach dessen Tod geboren wurde (§ 1593 S. 1 BGB)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heiratet </a:t>
            </a:r>
            <a:r>
              <a:rPr lang="de-DE" dirty="0"/>
              <a:t>die Frau innerhalb der Empfängniszeit erneut – dann gilt der neue Ehemann als Vater (§ 1593 S. 3 BGB) – außer dessen Vaterschaft wurde rechtskräftig ausgeschlossen (§ 1593 S. 4 BGB)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Kinder </a:t>
            </a:r>
            <a:r>
              <a:rPr lang="de-DE" dirty="0"/>
              <a:t>die nach einer rechtskräftigen Scheidung geboren wurden, gelten nicht mehr als Kinder des früheren Ehemannes (wegen § 1592 Nr. 1 BGB)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§ </a:t>
            </a:r>
            <a:r>
              <a:rPr lang="de-DE" dirty="0"/>
              <a:t>1592 Nr. 1 BGB gilt nicht, wenn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rechtskräftig </a:t>
            </a:r>
            <a:r>
              <a:rPr lang="de-DE" dirty="0"/>
              <a:t>festgestellt ist, dass der Ehemann nicht der Vater des Kindes ist (§ 1599 I BGB) oder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das </a:t>
            </a:r>
            <a:r>
              <a:rPr lang="de-DE" dirty="0"/>
              <a:t>Kind nach Anhängigkeit eines Scheidungsantrages geboren wird und ein Dritter die Vaterschaft spätestens zum Ablauf eines Jahres nach Rechtskraft der Scheidung anerkennt (§ 1599 II BGB)</a:t>
            </a:r>
          </a:p>
        </p:txBody>
      </p:sp>
      <p:sp>
        <p:nvSpPr>
          <p:cNvPr id="11" name="Abgerundetes Rechteck 10"/>
          <p:cNvSpPr/>
          <p:nvPr/>
        </p:nvSpPr>
        <p:spPr>
          <a:xfrm>
            <a:off x="828675" y="1033771"/>
            <a:ext cx="9900153" cy="122276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ACHTUNG: gilt nicht auch gleichzeitig für eine gleichgeschlechtliche Ehe; da das Gesetz hier explizit von Mann und Frau als Eltern spricht – möglich in diesem Fall nur durch eine Adoption</a:t>
            </a:r>
          </a:p>
          <a:p>
            <a:r>
              <a:rPr lang="de-DE" dirty="0"/>
              <a:t>Spezialfälle: </a:t>
            </a:r>
          </a:p>
        </p:txBody>
      </p:sp>
      <p:sp>
        <p:nvSpPr>
          <p:cNvPr id="16" name="Gefaltete Ecke 15"/>
          <p:cNvSpPr/>
          <p:nvPr/>
        </p:nvSpPr>
        <p:spPr>
          <a:xfrm>
            <a:off x="10338435" y="3645545"/>
            <a:ext cx="1334755" cy="131132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1592,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1593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6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bgerundetes Rechteck 11"/>
          <p:cNvSpPr/>
          <p:nvPr/>
        </p:nvSpPr>
        <p:spPr>
          <a:xfrm>
            <a:off x="1538594" y="1641066"/>
            <a:ext cx="10234306" cy="369639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 (§§ 111 Nr. 3, 169 ff. </a:t>
            </a:r>
            <a:r>
              <a:rPr lang="de-DE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FamFG</a:t>
            </a:r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lvl="0"/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sachlich:</a:t>
            </a:r>
            <a:r>
              <a:rPr lang="de-DE" dirty="0"/>
              <a:t> AG als Familiengericht (§§ 23a I Nr. 1, 23b I GVG)</a:t>
            </a:r>
          </a:p>
          <a:p>
            <a:r>
              <a:rPr lang="de-DE" dirty="0"/>
              <a:t> </a:t>
            </a:r>
          </a:p>
          <a:p>
            <a:pPr lvl="0"/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örtlich: </a:t>
            </a:r>
            <a:r>
              <a:rPr lang="de-DE" dirty="0"/>
              <a:t>§ 170 </a:t>
            </a:r>
            <a:r>
              <a:rPr lang="de-DE" dirty="0" err="1"/>
              <a:t>FamFG</a:t>
            </a:r>
            <a:endParaRPr lang="de-DE" dirty="0"/>
          </a:p>
          <a:p>
            <a:pPr lvl="1"/>
            <a:r>
              <a:rPr lang="de-DE" dirty="0"/>
              <a:t>(1) Ausschließlich zuständig ist das Gericht, in dessen Bezirk das Kind seinen gewöhnlichen Aufenthalt hat.</a:t>
            </a:r>
          </a:p>
          <a:p>
            <a:pPr lvl="1"/>
            <a:r>
              <a:rPr lang="de-DE" dirty="0"/>
              <a:t>(2) Ist die Zuständigkeit eines deutschen Gerichts nach Absatz 1 nicht gegeben, ist der gewöhnliche Aufenthalt der Mutter, ansonsten der des Vaters maßgebend.</a:t>
            </a:r>
          </a:p>
          <a:p>
            <a:pPr lvl="1"/>
            <a:r>
              <a:rPr lang="de-DE" dirty="0"/>
              <a:t>(3) Ist eine Zuständigkeit nach den Absätzen 1 und 2 nicht gegeben, ist das Amtsgericht Schöneberg in Berlin ausschließlich zuständig.</a:t>
            </a:r>
          </a:p>
          <a:p>
            <a:r>
              <a:rPr lang="de-DE" dirty="0"/>
              <a:t> </a:t>
            </a:r>
          </a:p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funktionell: </a:t>
            </a:r>
            <a:r>
              <a:rPr lang="de-DE" dirty="0"/>
              <a:t>Richter 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346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3705203" y="454664"/>
            <a:ext cx="4811806" cy="50509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Abstammungssachen</a:t>
            </a:r>
            <a:endParaRPr lang="de-DE" sz="2000" b="1" dirty="0">
              <a:effectLst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828676" y="1324707"/>
            <a:ext cx="2045936" cy="47551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/>
              <a:t>Zuständigkeit</a:t>
            </a:r>
            <a:endParaRPr lang="de-DE" sz="2000" dirty="0"/>
          </a:p>
        </p:txBody>
      </p:sp>
      <p:sp>
        <p:nvSpPr>
          <p:cNvPr id="13" name="Gefaltete Ecke 12"/>
          <p:cNvSpPr/>
          <p:nvPr/>
        </p:nvSpPr>
        <p:spPr>
          <a:xfrm rot="21425169">
            <a:off x="9994235" y="1050169"/>
            <a:ext cx="1446195" cy="150011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111 Nr.3, 169</a:t>
            </a:r>
          </a:p>
          <a:p>
            <a:pPr algn="ctr"/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Gefaltete Ecke 9"/>
          <p:cNvSpPr/>
          <p:nvPr/>
        </p:nvSpPr>
        <p:spPr>
          <a:xfrm rot="21425169">
            <a:off x="7053841" y="4587403"/>
            <a:ext cx="1446195" cy="150011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170</a:t>
            </a:r>
          </a:p>
          <a:p>
            <a:pPr algn="ctr"/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635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5" grpId="0" animBg="1"/>
      <p:bldP spid="13" grpId="0" animBg="1"/>
      <p:bldP spid="10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bgerundetes Rechteck 16"/>
          <p:cNvSpPr/>
          <p:nvPr/>
        </p:nvSpPr>
        <p:spPr>
          <a:xfrm>
            <a:off x="1382077" y="1714083"/>
            <a:ext cx="5018723" cy="675893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/>
              <a:t>Ist eine freiwillige </a:t>
            </a:r>
            <a:r>
              <a:rPr lang="de-DE" dirty="0"/>
              <a:t>Willenserklärung (§ 1594 BGB)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367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3705203" y="454664"/>
            <a:ext cx="4811806" cy="50509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Abstammungssachen</a:t>
            </a:r>
            <a:endParaRPr lang="de-DE" sz="2000" b="1" dirty="0">
              <a:effectLst/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429443" y="1167651"/>
            <a:ext cx="5681663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/>
              <a:t>Vaterschaft durch Anerkennung (§ 1592 Nr. 2 BGB) </a:t>
            </a:r>
            <a:endParaRPr lang="de-DE" dirty="0">
              <a:effectLst/>
            </a:endParaRPr>
          </a:p>
        </p:txBody>
      </p:sp>
      <p:sp>
        <p:nvSpPr>
          <p:cNvPr id="16" name="Gefaltete Ecke 15"/>
          <p:cNvSpPr/>
          <p:nvPr/>
        </p:nvSpPr>
        <p:spPr>
          <a:xfrm rot="20706541">
            <a:off x="8863474" y="1062447"/>
            <a:ext cx="1334755" cy="131132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1592 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Nr. 1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1382077" y="2517822"/>
            <a:ext cx="5381627" cy="656706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i. d. R. erfolgt die Vaterschaftsanerkennung beim JA </a:t>
            </a:r>
            <a:endParaRPr lang="de-DE" dirty="0"/>
          </a:p>
        </p:txBody>
      </p:sp>
      <p:sp>
        <p:nvSpPr>
          <p:cNvPr id="11" name="Abgerundetes Rechteck 10"/>
          <p:cNvSpPr/>
          <p:nvPr/>
        </p:nvSpPr>
        <p:spPr>
          <a:xfrm>
            <a:off x="1382077" y="3277583"/>
            <a:ext cx="7461886" cy="152096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Voraussetzungen: </a:t>
            </a:r>
          </a:p>
          <a:p>
            <a:r>
              <a:rPr lang="de-DE" dirty="0"/>
              <a:t>Anerkennungserklärung des Mannes (§§ 1592 Nr. 2, 1594 BGB) 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vor </a:t>
            </a:r>
            <a:r>
              <a:rPr lang="de-DE" dirty="0"/>
              <a:t>Geburt des Kindes zulässig (§ 1594 IV BGB)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es </a:t>
            </a:r>
            <a:r>
              <a:rPr lang="de-DE" dirty="0"/>
              <a:t>darf keine andere Vaterschaft für das Kind bestehen (§ 1594 II BGB)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ohne </a:t>
            </a:r>
            <a:r>
              <a:rPr lang="de-DE" dirty="0"/>
              <a:t>Bedingung und Zeitbestimmung (§ 1594 III BGB)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1382077" y="5030770"/>
            <a:ext cx="9319262" cy="92969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Zustimmung der Mutter (§ 1595 I BGB):</a:t>
            </a:r>
          </a:p>
          <a:p>
            <a:pPr lvl="0"/>
            <a:r>
              <a:rPr lang="de-DE" dirty="0"/>
              <a:t>ist zwingend erforderlich und nicht ersetzbar – bei Verweigerung oder bereits verstorbene Mutter steht nur noch das Feststellungsverfahren (§ 1600d BGB) offen </a:t>
            </a:r>
          </a:p>
        </p:txBody>
      </p:sp>
      <p:sp>
        <p:nvSpPr>
          <p:cNvPr id="13" name="Gefaltete Ecke 12"/>
          <p:cNvSpPr/>
          <p:nvPr/>
        </p:nvSpPr>
        <p:spPr>
          <a:xfrm rot="703898">
            <a:off x="10317601" y="4704518"/>
            <a:ext cx="1334755" cy="131132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1595 </a:t>
            </a:r>
          </a:p>
          <a:p>
            <a:pPr algn="ctr"/>
            <a:r>
              <a:rPr lang="de-DE" sz="2000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</a:t>
            </a:r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3210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5" grpId="0" animBg="1"/>
      <p:bldP spid="16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bgerundetes Rechteck 16"/>
          <p:cNvSpPr/>
          <p:nvPr/>
        </p:nvSpPr>
        <p:spPr>
          <a:xfrm>
            <a:off x="1382077" y="1714083"/>
            <a:ext cx="8816150" cy="1775585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ggf. Zustimmung des Kindes (§ 1595 II BGB):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nur </a:t>
            </a:r>
            <a:r>
              <a:rPr lang="de-DE" dirty="0"/>
              <a:t>nötig, wenn der Mutter die elterliche Sorge nicht zusteht (§ 1595 II BGB)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Volljährigkeit </a:t>
            </a:r>
            <a:r>
              <a:rPr lang="de-DE" dirty="0"/>
              <a:t>des Kindes oder Sorgerechtsentzug (§ 1666 BGB)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geschäftsunfähiges </a:t>
            </a:r>
            <a:r>
              <a:rPr lang="de-DE" dirty="0"/>
              <a:t>oder &lt; 14 Jahre durch gesetzlichen Vertreter (§ 1596 II S. 1)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Kinder </a:t>
            </a:r>
            <a:r>
              <a:rPr lang="de-DE" dirty="0"/>
              <a:t>zwischen 14 – 18 Jahre stimmen selbst zu sowie Zustimmung des gesetzlichen Vertreters (§ 1596 II 2 BGB) 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368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3705203" y="454664"/>
            <a:ext cx="4811806" cy="50509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Abstammungssachen</a:t>
            </a:r>
            <a:endParaRPr lang="de-DE" sz="2000" b="1" dirty="0">
              <a:effectLst/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429443" y="1167651"/>
            <a:ext cx="5681663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/>
              <a:t>Vaterschaft durch Anerkennung (§ 1592 Nr. 2 BGB) </a:t>
            </a:r>
            <a:endParaRPr lang="de-DE" dirty="0">
              <a:effectLst/>
            </a:endParaRPr>
          </a:p>
        </p:txBody>
      </p:sp>
      <p:sp>
        <p:nvSpPr>
          <p:cNvPr id="16" name="Gefaltete Ecke 15"/>
          <p:cNvSpPr/>
          <p:nvPr/>
        </p:nvSpPr>
        <p:spPr>
          <a:xfrm rot="343732">
            <a:off x="9714278" y="1303003"/>
            <a:ext cx="1334755" cy="131132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1595 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II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1382077" y="3621283"/>
            <a:ext cx="8874579" cy="218163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Einhaltung der Form (§ 1597 I BGB):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Anerkennungen und Zustimmungen müssen öffentlich beurkundet werden (§ 1597 I BGB)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Anerkennung, </a:t>
            </a:r>
            <a:r>
              <a:rPr lang="de-DE" dirty="0" smtClean="0"/>
              <a:t>Zustimmung der </a:t>
            </a:r>
            <a:r>
              <a:rPr lang="de-DE" dirty="0"/>
              <a:t>Mutter und Widerruf der Anerkennung kann auch im Erörterungstermin zur Niederschrift des Gerichts erklärt werden (§ 180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nach erfolgter Beurkundung wird das Standesamt verständigt (</a:t>
            </a:r>
            <a:r>
              <a:rPr lang="de-DE" dirty="0" err="1"/>
              <a:t>MiZi</a:t>
            </a:r>
            <a:r>
              <a:rPr lang="de-DE" dirty="0"/>
              <a:t>/1. Abschnitt Nr. III/4) – Vermerk der Vaterschaft im Geburtenregister </a:t>
            </a:r>
          </a:p>
        </p:txBody>
      </p:sp>
      <p:sp>
        <p:nvSpPr>
          <p:cNvPr id="13" name="Gefaltete Ecke 12"/>
          <p:cNvSpPr/>
          <p:nvPr/>
        </p:nvSpPr>
        <p:spPr>
          <a:xfrm rot="703898">
            <a:off x="9771535" y="4990268"/>
            <a:ext cx="1334755" cy="131132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1597 </a:t>
            </a:r>
          </a:p>
          <a:p>
            <a:pPr algn="ctr"/>
            <a:r>
              <a:rPr lang="de-DE" sz="2000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</a:t>
            </a:r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028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5" grpId="0" animBg="1"/>
      <p:bldP spid="16" grpId="0" animBg="1"/>
      <p:bldP spid="10" grpId="0" animBg="1"/>
      <p:bldP spid="1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bgerundetes Rechteck 16"/>
          <p:cNvSpPr/>
          <p:nvPr/>
        </p:nvSpPr>
        <p:spPr>
          <a:xfrm>
            <a:off x="1382077" y="1714083"/>
            <a:ext cx="8816150" cy="1775585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begl. Abschriften der Anerkennung und aller Erklärungen senden an (§ 1597 II BGB):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Vater</a:t>
            </a:r>
            <a:endParaRPr lang="de-D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Mutter </a:t>
            </a:r>
            <a:endParaRPr lang="de-D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Kind </a:t>
            </a:r>
            <a:endParaRPr lang="de-D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Standesamt </a:t>
            </a:r>
            <a:endParaRPr lang="de-D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369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3705203" y="454664"/>
            <a:ext cx="4811806" cy="50509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Abstammungssachen</a:t>
            </a:r>
            <a:endParaRPr lang="de-DE" sz="2000" b="1" dirty="0">
              <a:effectLst/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429443" y="1167651"/>
            <a:ext cx="5681663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/>
              <a:t>Vaterschaft durch Anerkennung (§ 1592 Nr. 2 BGB) </a:t>
            </a:r>
            <a:endParaRPr lang="de-DE" dirty="0">
              <a:effectLst/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1382077" y="3621284"/>
            <a:ext cx="8874579" cy="124698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der Mann kann die Anerkennung widerrufen, wenn sie ein Jahr nach der Beurkundung noch nicht wirksam geworden ist (§ 1597 III BGB)</a:t>
            </a:r>
          </a:p>
          <a:p>
            <a:pPr lvl="0"/>
            <a:r>
              <a:rPr lang="de-DE"/>
              <a:t>Widerruf muss öffentlich beurkundet werden </a:t>
            </a:r>
          </a:p>
        </p:txBody>
      </p:sp>
      <p:sp>
        <p:nvSpPr>
          <p:cNvPr id="13" name="Gefaltete Ecke 12"/>
          <p:cNvSpPr/>
          <p:nvPr/>
        </p:nvSpPr>
        <p:spPr>
          <a:xfrm rot="21439276">
            <a:off x="9271473" y="4555280"/>
            <a:ext cx="1334755" cy="131132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1597 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III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062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5" grpId="0" animBg="1"/>
      <p:bldP spid="10" grpId="0" animBg="1"/>
      <p:bldP spid="1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bgerundetes Rechteck 16"/>
          <p:cNvSpPr/>
          <p:nvPr/>
        </p:nvSpPr>
        <p:spPr>
          <a:xfrm>
            <a:off x="1382076" y="1556635"/>
            <a:ext cx="8690611" cy="841129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besteht keine Vaterschaft durch Ehe oder Anerkennung – gerichtliche Feststellung der Vaterschaft (§ 1600d I BGB)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370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3705203" y="454664"/>
            <a:ext cx="4811806" cy="50509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Abstammungssachen</a:t>
            </a:r>
            <a:endParaRPr lang="de-DE" sz="2000" b="1" dirty="0">
              <a:effectLst/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369480" y="996699"/>
            <a:ext cx="6671445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/>
              <a:t>Vaterschaft durch gerichtliche Feststellung (§ 1592 Nr. 3 BGB)</a:t>
            </a:r>
            <a:endParaRPr lang="de-DE" dirty="0">
              <a:effectLst/>
            </a:endParaRPr>
          </a:p>
        </p:txBody>
      </p:sp>
      <p:sp>
        <p:nvSpPr>
          <p:cNvPr id="16" name="Gefaltete Ecke 15"/>
          <p:cNvSpPr/>
          <p:nvPr/>
        </p:nvSpPr>
        <p:spPr>
          <a:xfrm>
            <a:off x="9530849" y="1058420"/>
            <a:ext cx="1334755" cy="131132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1592 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Nr. 3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1382076" y="2481249"/>
            <a:ext cx="8690611" cy="98150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als Vater wird vermutet, wer der Mutter während der Empfängniszeit beigewohnt hat </a:t>
            </a:r>
          </a:p>
          <a:p>
            <a:r>
              <a:rPr lang="de-DE" dirty="0"/>
              <a:t>(§ 1600d II S.1 BGB)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Empfängniszeit </a:t>
            </a:r>
            <a:r>
              <a:rPr lang="de-DE" dirty="0"/>
              <a:t>= vom 300. bis zum 181. Tag vor Geburt des Kindes (§ 1600d III BGB) </a:t>
            </a:r>
          </a:p>
        </p:txBody>
      </p:sp>
      <p:sp>
        <p:nvSpPr>
          <p:cNvPr id="11" name="Abgerundetes Rechteck 10"/>
          <p:cNvSpPr/>
          <p:nvPr/>
        </p:nvSpPr>
        <p:spPr>
          <a:xfrm>
            <a:off x="1382075" y="3498797"/>
            <a:ext cx="8690611" cy="82062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Rechtswirkungen der Vaterschaft können erst vom Zeitpunkt ihrer Feststellung an geltend gemacht werden (§ 1600d V BGB)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1382076" y="4387532"/>
            <a:ext cx="9319262" cy="216420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auf schriftlichen Antrag eines Elternteils wird das JA Beistand des Kindes in Verfahren über die Feststellung der Vaterschaft (§ 1712 I Nr. 1 BGB)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Kind </a:t>
            </a:r>
            <a:r>
              <a:rPr lang="de-DE" dirty="0"/>
              <a:t>durch JA als Beistand vertreten – dann ist die Vertretung durch den sorgeberechtigten Elternteil ausgeschlossen (§ 173 </a:t>
            </a:r>
            <a:r>
              <a:rPr lang="de-DE" dirty="0" err="1"/>
              <a:t>FamFG</a:t>
            </a:r>
            <a:r>
              <a:rPr lang="de-DE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ansonsten </a:t>
            </a:r>
            <a:r>
              <a:rPr lang="de-DE" dirty="0"/>
              <a:t>ist ein Ergänzungspfleger nach § 1909 I BGB zu bestellen, nachdem zwischen dem Kind und den Eltern ein Interessenkonflikt besteht</a:t>
            </a:r>
          </a:p>
        </p:txBody>
      </p:sp>
      <p:sp>
        <p:nvSpPr>
          <p:cNvPr id="13" name="Gefaltete Ecke 12"/>
          <p:cNvSpPr/>
          <p:nvPr/>
        </p:nvSpPr>
        <p:spPr>
          <a:xfrm rot="21209897">
            <a:off x="10413436" y="4160165"/>
            <a:ext cx="1334755" cy="131132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1712 I Nr.1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342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5" grpId="0" animBg="1"/>
      <p:bldP spid="16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bgerundetes Rechteck 16"/>
          <p:cNvSpPr/>
          <p:nvPr/>
        </p:nvSpPr>
        <p:spPr>
          <a:xfrm>
            <a:off x="644747" y="1077035"/>
            <a:ext cx="10436066" cy="61835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Vaterschaftsanfechtung = Anfechtung der Vermutung, dass der rechtliche Vater auch der biologische Vater ist</a:t>
            </a:r>
            <a:endParaRPr lang="de-DE" dirty="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371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4554809" y="511813"/>
            <a:ext cx="2973795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/>
              <a:t>Anfechtung der Vaterschaft</a:t>
            </a:r>
            <a:endParaRPr lang="de-DE" dirty="0">
              <a:effectLst/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644747" y="1925127"/>
            <a:ext cx="10436066" cy="71128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der Antragsteller begehrt, dass durch ein Abstammungsgutachten festgestellt wird, dass der derzeitige Vater nicht der Vater des Kindes ist und das bisher bestehende Vater-Kind-Verhältnis aufgelöst wird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500064" y="2912297"/>
            <a:ext cx="11401424" cy="232811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Anfechtungsberechtigte (§ 1600 BGB):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Mann</a:t>
            </a:r>
            <a:r>
              <a:rPr lang="de-DE" dirty="0"/>
              <a:t>, dessen Vaterschaft nach §§ 1592 Nr. 1 + 2, 1593 BGB besteht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Mann</a:t>
            </a:r>
            <a:r>
              <a:rPr lang="de-DE" dirty="0"/>
              <a:t>, der an Eides statt versichert, der Mutter des Kindes während der Empfängniszeit beigewohnt zu haben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Mutter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Kind 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JA </a:t>
            </a:r>
            <a:r>
              <a:rPr lang="de-DE" dirty="0"/>
              <a:t>ist in den Fällen einer Anfechtung nach § 1600 I Nr. 2 und 4 BGB auf Antrag zu beteiligen (§ 176 I S. 1 </a:t>
            </a:r>
            <a:r>
              <a:rPr lang="de-DE" dirty="0" err="1"/>
              <a:t>FamFG</a:t>
            </a:r>
            <a:r>
              <a:rPr lang="de-DE" dirty="0"/>
              <a:t>)</a:t>
            </a:r>
          </a:p>
        </p:txBody>
      </p:sp>
      <p:sp>
        <p:nvSpPr>
          <p:cNvPr id="14" name="Abgerundetes Rechteck 13"/>
          <p:cNvSpPr/>
          <p:nvPr/>
        </p:nvSpPr>
        <p:spPr>
          <a:xfrm>
            <a:off x="500064" y="5528447"/>
            <a:ext cx="10344149" cy="481925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Anfechtungsfrist: 2 Jahre ab Kenntnis der gegen die Vaterschaft sprechenden Umstände </a:t>
            </a:r>
            <a:r>
              <a:rPr lang="de-DE" dirty="0" smtClean="0"/>
              <a:t>(§ </a:t>
            </a:r>
            <a:r>
              <a:rPr lang="de-DE" dirty="0"/>
              <a:t>1600b I BGB)</a:t>
            </a:r>
          </a:p>
        </p:txBody>
      </p:sp>
      <p:sp>
        <p:nvSpPr>
          <p:cNvPr id="16" name="Gefaltete Ecke 15"/>
          <p:cNvSpPr/>
          <p:nvPr/>
        </p:nvSpPr>
        <p:spPr>
          <a:xfrm>
            <a:off x="10413435" y="5113748"/>
            <a:ext cx="1334755" cy="131132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1600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166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0" grpId="0" animBg="1"/>
      <p:bldP spid="12" grpId="0" animBg="1"/>
      <p:bldP spid="14" grpId="0" animBg="1"/>
      <p:bldP spid="1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bgerundetes Rechteck 16"/>
          <p:cNvSpPr/>
          <p:nvPr/>
        </p:nvSpPr>
        <p:spPr>
          <a:xfrm>
            <a:off x="644747" y="1077035"/>
            <a:ext cx="3569806" cy="61835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Isolierte Klärung der Vaterschaft</a:t>
            </a:r>
            <a:endParaRPr lang="de-DE" dirty="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372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4554809" y="511813"/>
            <a:ext cx="2973795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/>
              <a:t>Anfechtung der Vaterschaft</a:t>
            </a:r>
            <a:endParaRPr lang="de-DE" dirty="0">
              <a:effectLst/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644747" y="1925127"/>
            <a:ext cx="10436066" cy="572469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es besteht ein gesetzlicher Anspruch auf Klärung der Abstammung für Vater, Mutter und Kind (§ 1598a I BGB)</a:t>
            </a:r>
            <a:endParaRPr lang="de-DE" dirty="0"/>
          </a:p>
        </p:txBody>
      </p:sp>
      <p:sp>
        <p:nvSpPr>
          <p:cNvPr id="12" name="Abgerundetes Rechteck 11"/>
          <p:cNvSpPr/>
          <p:nvPr/>
        </p:nvSpPr>
        <p:spPr>
          <a:xfrm>
            <a:off x="644747" y="2602163"/>
            <a:ext cx="10436066" cy="516703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kann unabhängig von einer </a:t>
            </a:r>
            <a:r>
              <a:rPr lang="de-DE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Vaterschaftsanerkennung </a:t>
            </a:r>
            <a:r>
              <a:rPr lang="de-DE" dirty="0"/>
              <a:t>durchgeführt werden </a:t>
            </a:r>
          </a:p>
        </p:txBody>
      </p:sp>
      <p:sp>
        <p:nvSpPr>
          <p:cNvPr id="14" name="Abgerundetes Rechteck 13"/>
          <p:cNvSpPr/>
          <p:nvPr/>
        </p:nvSpPr>
        <p:spPr>
          <a:xfrm>
            <a:off x="644747" y="3223433"/>
            <a:ext cx="10436066" cy="481925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Klärung der biologischen Herkunft des Kindes durch ein privates Gutachten </a:t>
            </a:r>
            <a:endParaRPr lang="de-DE" dirty="0"/>
          </a:p>
        </p:txBody>
      </p:sp>
      <p:sp>
        <p:nvSpPr>
          <p:cNvPr id="11" name="Abgerundetes Rechteck 10"/>
          <p:cNvSpPr/>
          <p:nvPr/>
        </p:nvSpPr>
        <p:spPr>
          <a:xfrm>
            <a:off x="644746" y="3803363"/>
            <a:ext cx="10436066" cy="544241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bei Verweigerung der Entnahme von DNA-Material hat das Familiengericht auf Antrag eine nicht erteilte Einwilligung zu ersetzen (§ 1598a II BGB)</a:t>
            </a:r>
          </a:p>
        </p:txBody>
      </p:sp>
      <p:sp>
        <p:nvSpPr>
          <p:cNvPr id="13" name="Abgerundetes Rechteck 12"/>
          <p:cNvSpPr/>
          <p:nvPr/>
        </p:nvSpPr>
        <p:spPr>
          <a:xfrm>
            <a:off x="644746" y="4474605"/>
            <a:ext cx="10436066" cy="557315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vor der Beweisaufnahme über die Abstammung soll die Angelegenheit in einem Termin erörtert </a:t>
            </a:r>
            <a:r>
              <a:rPr lang="de-DE" dirty="0" smtClean="0"/>
              <a:t>werden</a:t>
            </a:r>
          </a:p>
          <a:p>
            <a:r>
              <a:rPr lang="de-DE" dirty="0" smtClean="0"/>
              <a:t> </a:t>
            </a:r>
            <a:r>
              <a:rPr lang="de-DE" dirty="0"/>
              <a:t>(§ 175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</p:txBody>
      </p:sp>
      <p:sp>
        <p:nvSpPr>
          <p:cNvPr id="18" name="Abgerundetes Rechteck 17"/>
          <p:cNvSpPr/>
          <p:nvPr/>
        </p:nvSpPr>
        <p:spPr>
          <a:xfrm>
            <a:off x="644746" y="5166387"/>
            <a:ext cx="10436066" cy="481925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das persönliche Erscheinen der verfahrensfähigen Beteiligten anordnen werden </a:t>
            </a:r>
            <a:endParaRPr lang="de-DE" dirty="0"/>
          </a:p>
        </p:txBody>
      </p:sp>
      <p:sp>
        <p:nvSpPr>
          <p:cNvPr id="16" name="Gefaltete Ecke 15"/>
          <p:cNvSpPr/>
          <p:nvPr/>
        </p:nvSpPr>
        <p:spPr>
          <a:xfrm>
            <a:off x="10920512" y="1483308"/>
            <a:ext cx="1033190" cy="108109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1598a I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9" name="Gefaltete Ecke 18"/>
          <p:cNvSpPr/>
          <p:nvPr/>
        </p:nvSpPr>
        <p:spPr>
          <a:xfrm rot="21215950">
            <a:off x="10920512" y="3326272"/>
            <a:ext cx="1033190" cy="108109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1598a II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0" name="Gefaltete Ecke 19"/>
          <p:cNvSpPr/>
          <p:nvPr/>
        </p:nvSpPr>
        <p:spPr>
          <a:xfrm>
            <a:off x="11000662" y="4510064"/>
            <a:ext cx="1033190" cy="108109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175</a:t>
            </a:r>
          </a:p>
          <a:p>
            <a:pPr algn="ctr"/>
            <a:r>
              <a:rPr lang="de-DE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642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0" grpId="0" animBg="1"/>
      <p:bldP spid="12" grpId="0" animBg="1"/>
      <p:bldP spid="14" grpId="0" animBg="1"/>
      <p:bldP spid="11" grpId="0" animBg="1"/>
      <p:bldP spid="13" grpId="0" animBg="1"/>
      <p:bldP spid="18" grpId="0" animBg="1"/>
      <p:bldP spid="16" grpId="0" animBg="1"/>
      <p:bldP spid="19" grpId="0" animBg="1"/>
      <p:bldP spid="20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bgerundetes Rechteck 12"/>
          <p:cNvSpPr/>
          <p:nvPr/>
        </p:nvSpPr>
        <p:spPr>
          <a:xfrm>
            <a:off x="644746" y="4851460"/>
            <a:ext cx="10436066" cy="1662508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er </a:t>
            </a:r>
            <a:r>
              <a:rPr lang="de-DE" dirty="0"/>
              <a:t>kann eine Klärung der tatsächlichen Vaterschaft erreichen, wenn er ernsthaftes Interesse an dem Kind gezeigt hat und ein Umgangs- oder auch nur ein Auskunftsrecht nach § 1686a BGB durchsetzen möchte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hier </a:t>
            </a:r>
            <a:r>
              <a:rPr lang="de-DE" dirty="0"/>
              <a:t>hat jede Person Untersuchungen zu dulden, die zur Klärung der leiblichen Vaterschaft erforderlich sind (§ 167a II </a:t>
            </a:r>
            <a:r>
              <a:rPr lang="de-DE" dirty="0" err="1"/>
              <a:t>FamFG</a:t>
            </a:r>
            <a:r>
              <a:rPr lang="de-DE" dirty="0"/>
              <a:t>)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644746" y="1525761"/>
            <a:ext cx="10436066" cy="1236018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vor Entscheidung über die Ersetzung der Einwilligung in eine genetische Abstammungs-untersuchung und die Anordnung der Duldung der Probeentnahme (§ 1598a II BGB) persönliche Anhörung von: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Eltern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Kind </a:t>
            </a:r>
            <a:r>
              <a:rPr lang="de-DE" dirty="0"/>
              <a:t>(&gt; 14 Jahre) (jüngere Kinder möglich) </a:t>
            </a:r>
          </a:p>
        </p:txBody>
      </p:sp>
      <p:sp>
        <p:nvSpPr>
          <p:cNvPr id="17" name="Abgerundetes Rechteck 16"/>
          <p:cNvSpPr/>
          <p:nvPr/>
        </p:nvSpPr>
        <p:spPr>
          <a:xfrm>
            <a:off x="644747" y="1077035"/>
            <a:ext cx="3569806" cy="61835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Isolierte Klärung der Vaterschaft</a:t>
            </a:r>
            <a:endParaRPr lang="de-DE" dirty="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373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4554809" y="511813"/>
            <a:ext cx="2973795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/>
              <a:t>Anfechtung der Vaterschaft</a:t>
            </a:r>
            <a:endParaRPr lang="de-DE" dirty="0">
              <a:effectLst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644746" y="2852730"/>
            <a:ext cx="10436066" cy="516703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das Kind erhält einen Ergänzungspfleger (§ 1629 IIa BGB)</a:t>
            </a:r>
            <a:endParaRPr lang="de-DE" dirty="0"/>
          </a:p>
        </p:txBody>
      </p:sp>
      <p:sp>
        <p:nvSpPr>
          <p:cNvPr id="14" name="Abgerundetes Rechteck 13"/>
          <p:cNvSpPr/>
          <p:nvPr/>
        </p:nvSpPr>
        <p:spPr>
          <a:xfrm>
            <a:off x="644746" y="3479707"/>
            <a:ext cx="10436066" cy="481925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bei der Vollstreckung für die Probeentnahme – § 96a FamFG beachten</a:t>
            </a:r>
            <a:endParaRPr lang="de-DE" dirty="0"/>
          </a:p>
        </p:txBody>
      </p:sp>
      <p:sp>
        <p:nvSpPr>
          <p:cNvPr id="11" name="Abgerundetes Rechteck 10"/>
          <p:cNvSpPr/>
          <p:nvPr/>
        </p:nvSpPr>
        <p:spPr>
          <a:xfrm>
            <a:off x="289646" y="4197559"/>
            <a:ext cx="10436066" cy="90363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/>
              <a:t>im </a:t>
            </a:r>
            <a:r>
              <a:rPr lang="de-DE" dirty="0"/>
              <a:t>Interesse des Familienfriedens - biologische Vater gehört grundsätzlich nicht zum Kreis der Klärungsberechtigten (§ 1598a I </a:t>
            </a:r>
            <a:r>
              <a:rPr lang="de-DE" dirty="0" smtClean="0"/>
              <a:t>BGB)</a:t>
            </a:r>
            <a:endParaRPr lang="de-DE" dirty="0"/>
          </a:p>
        </p:txBody>
      </p:sp>
      <p:sp>
        <p:nvSpPr>
          <p:cNvPr id="16" name="Gefaltete Ecke 15"/>
          <p:cNvSpPr/>
          <p:nvPr/>
        </p:nvSpPr>
        <p:spPr>
          <a:xfrm>
            <a:off x="10920512" y="1483308"/>
            <a:ext cx="1033190" cy="108109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1598a II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9" name="Gefaltete Ecke 18"/>
          <p:cNvSpPr/>
          <p:nvPr/>
        </p:nvSpPr>
        <p:spPr>
          <a:xfrm rot="831706">
            <a:off x="10472778" y="2598214"/>
            <a:ext cx="1033190" cy="108109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1629 </a:t>
            </a:r>
            <a:r>
              <a:rPr lang="de-DE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IIa</a:t>
            </a:r>
            <a:endParaRPr lang="de-DE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0" name="Gefaltete Ecke 19"/>
          <p:cNvSpPr/>
          <p:nvPr/>
        </p:nvSpPr>
        <p:spPr>
          <a:xfrm>
            <a:off x="8964044" y="3210505"/>
            <a:ext cx="1033190" cy="108109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96a</a:t>
            </a:r>
          </a:p>
          <a:p>
            <a:pPr algn="ctr"/>
            <a:r>
              <a:rPr lang="de-DE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1" name="Gefaltete Ecke 20"/>
          <p:cNvSpPr/>
          <p:nvPr/>
        </p:nvSpPr>
        <p:spPr>
          <a:xfrm rot="21430210">
            <a:off x="10919317" y="4503369"/>
            <a:ext cx="1033190" cy="108109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1686a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Gefaltete Ecke 21"/>
          <p:cNvSpPr/>
          <p:nvPr/>
        </p:nvSpPr>
        <p:spPr>
          <a:xfrm>
            <a:off x="10795615" y="5473415"/>
            <a:ext cx="1033190" cy="108109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167a II</a:t>
            </a:r>
          </a:p>
          <a:p>
            <a:pPr algn="ctr"/>
            <a:r>
              <a:rPr lang="de-DE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395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0" grpId="0" animBg="1"/>
      <p:bldP spid="17" grpId="0" animBg="1"/>
      <p:bldP spid="12" grpId="0" animBg="1"/>
      <p:bldP spid="14" grpId="0" animBg="1"/>
      <p:bldP spid="11" grpId="0" animBg="1"/>
      <p:bldP spid="16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bgerundetes Rechteck 9"/>
          <p:cNvSpPr/>
          <p:nvPr/>
        </p:nvSpPr>
        <p:spPr>
          <a:xfrm>
            <a:off x="644746" y="1830564"/>
            <a:ext cx="10436066" cy="1236018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Streitigkeiten, die das Recht des leiblichen Vaters auf Auskunft über die persönlichen Verhältnisse des Kindes betreffen (§ 1686 I Nr. 2 BGB) = Rechtspflegersache </a:t>
            </a:r>
            <a:endParaRPr lang="de-DE" dirty="0"/>
          </a:p>
        </p:txBody>
      </p:sp>
      <p:sp>
        <p:nvSpPr>
          <p:cNvPr id="17" name="Abgerundetes Rechteck 16"/>
          <p:cNvSpPr/>
          <p:nvPr/>
        </p:nvSpPr>
        <p:spPr>
          <a:xfrm>
            <a:off x="644746" y="1077035"/>
            <a:ext cx="10975681" cy="61835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die Entscheidung über das Recht des leiblichen Vaters auf Umgang mit dem Kind gem. </a:t>
            </a:r>
          </a:p>
          <a:p>
            <a:r>
              <a:rPr lang="de-DE"/>
              <a:t>§ 1686a I BGB ist Richtersache (§ 14 I Nr. 7 RPflG)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374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4554809" y="511813"/>
            <a:ext cx="2973795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/>
              <a:t>Anfechtung der Vaterschaft</a:t>
            </a:r>
            <a:endParaRPr lang="de-DE" dirty="0">
              <a:effectLst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644746" y="3193465"/>
            <a:ext cx="10436066" cy="81556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der Anspruch des Kindes auf Auskunft </a:t>
            </a:r>
            <a:r>
              <a:rPr lang="de-DE" dirty="0" smtClean="0"/>
              <a:t>über </a:t>
            </a:r>
            <a:r>
              <a:rPr lang="de-DE" dirty="0"/>
              <a:t>seine wahre Herkunft (Art. 1, 2 I GG) ist nicht ausdrücklich im BGB verankert</a:t>
            </a:r>
          </a:p>
        </p:txBody>
      </p:sp>
      <p:sp>
        <p:nvSpPr>
          <p:cNvPr id="16" name="Gefaltete Ecke 15"/>
          <p:cNvSpPr/>
          <p:nvPr/>
        </p:nvSpPr>
        <p:spPr>
          <a:xfrm>
            <a:off x="2019941" y="4200673"/>
            <a:ext cx="1033190" cy="108109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1686a I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1" name="Gefaltete Ecke 20"/>
          <p:cNvSpPr/>
          <p:nvPr/>
        </p:nvSpPr>
        <p:spPr>
          <a:xfrm rot="21430210">
            <a:off x="4103870" y="4225518"/>
            <a:ext cx="1033190" cy="108109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1686I Nr. 2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Gefaltete Ecke 21"/>
          <p:cNvSpPr/>
          <p:nvPr/>
        </p:nvSpPr>
        <p:spPr>
          <a:xfrm>
            <a:off x="6630939" y="4359510"/>
            <a:ext cx="1033190" cy="108109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Art. 1,2 I GG</a:t>
            </a:r>
            <a:endParaRPr lang="de-DE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828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7" grpId="0" animBg="1"/>
      <p:bldP spid="12" grpId="0" animBg="1"/>
      <p:bldP spid="16" grpId="0" animBg="1"/>
      <p:bldP spid="21" grpId="0" animBg="1"/>
      <p:bldP spid="22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bgerundetes Rechteck 9"/>
          <p:cNvSpPr/>
          <p:nvPr/>
        </p:nvSpPr>
        <p:spPr>
          <a:xfrm>
            <a:off x="644746" y="2645211"/>
            <a:ext cx="10436066" cy="364285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Entscheidung </a:t>
            </a:r>
            <a:r>
              <a:rPr lang="de-DE" dirty="0"/>
              <a:t>von OLG Hamm (NJW 2013, 1167):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ein </a:t>
            </a:r>
            <a:r>
              <a:rPr lang="de-DE" dirty="0"/>
              <a:t>durch Samenspende gezeugtes Kind kann vom behandelnden Arzt Auskunft über seine Abstammung verlangen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das </a:t>
            </a:r>
            <a:r>
              <a:rPr lang="de-DE" dirty="0"/>
              <a:t>Interesse des Kindes überwiegt dem Interesse des Arztes sowie des </a:t>
            </a:r>
            <a:r>
              <a:rPr lang="de-DE" dirty="0" smtClean="0"/>
              <a:t>Samenspenders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der </a:t>
            </a:r>
            <a:r>
              <a:rPr lang="de-DE" dirty="0"/>
              <a:t>BGH hat dieses Urteil bereits bestätigt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beide </a:t>
            </a:r>
            <a:r>
              <a:rPr lang="de-DE" dirty="0"/>
              <a:t>Urteile befassen sich nur mit den Abstammungsverhältnissen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wie </a:t>
            </a:r>
            <a:r>
              <a:rPr lang="de-DE" dirty="0"/>
              <a:t>es sich mit Unterhalts- und Erbansprüchen verhält, ist derzeit nicht konkret geregelt – die Aufgabe des Gesetzgebers ist jedoch für eine Absicherung des Samenspenders zu sorgen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17" name="Abgerundetes Rechteck 16"/>
          <p:cNvSpPr/>
          <p:nvPr/>
        </p:nvSpPr>
        <p:spPr>
          <a:xfrm>
            <a:off x="644746" y="1699812"/>
            <a:ext cx="10436066" cy="61835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der Anspruch des Kindes auf § 1598a BGB ist wirkungslos, wenn es darum geht, den Erzeuger positiv zu ermitteln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375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4554809" y="511813"/>
            <a:ext cx="2973795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/>
              <a:t>Anfechtung der Vaterschaft</a:t>
            </a:r>
            <a:endParaRPr lang="de-DE" dirty="0">
              <a:effectLst/>
            </a:endParaRPr>
          </a:p>
        </p:txBody>
      </p:sp>
      <p:sp>
        <p:nvSpPr>
          <p:cNvPr id="16" name="Gefaltete Ecke 15"/>
          <p:cNvSpPr/>
          <p:nvPr/>
        </p:nvSpPr>
        <p:spPr>
          <a:xfrm rot="21367033">
            <a:off x="10989373" y="682073"/>
            <a:ext cx="1033190" cy="108109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1598a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786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7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bgerundetes Rechteck 11"/>
          <p:cNvSpPr/>
          <p:nvPr/>
        </p:nvSpPr>
        <p:spPr>
          <a:xfrm>
            <a:off x="1538594" y="1739314"/>
            <a:ext cx="5133669" cy="178793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Beteiligte (§ 172 </a:t>
            </a:r>
            <a:r>
              <a:rPr lang="de-DE" dirty="0" err="1"/>
              <a:t>FamFG</a:t>
            </a:r>
            <a:r>
              <a:rPr lang="de-DE" dirty="0"/>
              <a:t>):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dirty="0"/>
              <a:t>Kind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dirty="0"/>
              <a:t>Mutter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dirty="0"/>
              <a:t>Vater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dirty="0"/>
              <a:t>JA (wenn Fälle des § 176 I S. 1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347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3705203" y="454664"/>
            <a:ext cx="4811806" cy="50509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Abstammungssachen</a:t>
            </a:r>
            <a:endParaRPr lang="de-DE" sz="2000" b="1" dirty="0">
              <a:effectLst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828676" y="1324707"/>
            <a:ext cx="8043862" cy="47551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alle Verfahren in Abstammungssachen sind Antragsverfahren (§ 171 I FamFG) </a:t>
            </a:r>
          </a:p>
        </p:txBody>
      </p:sp>
      <p:sp>
        <p:nvSpPr>
          <p:cNvPr id="13" name="Gefaltete Ecke 12"/>
          <p:cNvSpPr/>
          <p:nvPr/>
        </p:nvSpPr>
        <p:spPr>
          <a:xfrm rot="21425169">
            <a:off x="8351172" y="1934165"/>
            <a:ext cx="1446195" cy="150011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172, 173, 176</a:t>
            </a:r>
          </a:p>
          <a:p>
            <a:pPr algn="ctr"/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1538594" y="3668736"/>
            <a:ext cx="8038794" cy="107786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wird das Kind durch das JA als Beistand vertreten, ist die Vertretung durch den sorgeberechtigten Elternteil ausgeschossen (§ 173 FamFG) </a:t>
            </a:r>
          </a:p>
        </p:txBody>
      </p:sp>
      <p:sp>
        <p:nvSpPr>
          <p:cNvPr id="14" name="Abgerundetes Rechteck 13"/>
          <p:cNvSpPr/>
          <p:nvPr/>
        </p:nvSpPr>
        <p:spPr>
          <a:xfrm>
            <a:off x="1538594" y="4900740"/>
            <a:ext cx="8038794" cy="1059273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es ist ein Verfahrensbeistand zu bestellen, wenn dies zur Wahrnehmung der Interessen des minderjährigen Beteiligten erforderlich ist (§ 174 FamFG) </a:t>
            </a:r>
          </a:p>
        </p:txBody>
      </p:sp>
      <p:sp>
        <p:nvSpPr>
          <p:cNvPr id="10" name="Gefaltete Ecke 9"/>
          <p:cNvSpPr/>
          <p:nvPr/>
        </p:nvSpPr>
        <p:spPr>
          <a:xfrm rot="21425169">
            <a:off x="9281568" y="4782388"/>
            <a:ext cx="1446195" cy="150011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174</a:t>
            </a:r>
          </a:p>
          <a:p>
            <a:pPr algn="ctr"/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849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5" grpId="0" animBg="1"/>
      <p:bldP spid="13" grpId="0" animBg="1"/>
      <p:bldP spid="11" grpId="0" animBg="1"/>
      <p:bldP spid="14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bgerundetes Rechteck 11"/>
          <p:cNvSpPr/>
          <p:nvPr/>
        </p:nvSpPr>
        <p:spPr>
          <a:xfrm>
            <a:off x="1768381" y="1147317"/>
            <a:ext cx="8618631" cy="178793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vor einer Beweisaufnahme soll das Gericht die Angelegenheit in einem Termin erörtern </a:t>
            </a:r>
            <a:br>
              <a:rPr lang="de-DE" dirty="0"/>
            </a:br>
            <a:r>
              <a:rPr lang="de-DE" dirty="0"/>
              <a:t>(§ 175 I S. 1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  <a:p>
            <a:pPr lvl="0"/>
            <a:r>
              <a:rPr lang="de-DE" dirty="0"/>
              <a:t>Anordnung des persönlichen Erscheinens der verfahrensfähigen </a:t>
            </a:r>
            <a:r>
              <a:rPr lang="de-DE" dirty="0" smtClean="0"/>
              <a:t>Beteiligten</a:t>
            </a:r>
          </a:p>
          <a:p>
            <a:pPr lvl="0"/>
            <a:r>
              <a:rPr lang="de-DE" dirty="0" smtClean="0"/>
              <a:t>(§ </a:t>
            </a:r>
            <a:r>
              <a:rPr lang="de-DE" dirty="0"/>
              <a:t>175 I S. 2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348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3705203" y="454664"/>
            <a:ext cx="4811806" cy="50509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Abstammungssachen</a:t>
            </a:r>
            <a:endParaRPr lang="de-DE" sz="2000" b="1" dirty="0">
              <a:effectLst/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1786684" y="3100573"/>
            <a:ext cx="8618631" cy="71112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JA kann angehört werden, wenn ein Beteiligter minderjährig ist (§ 176 I S. 2 BGB) </a:t>
            </a:r>
          </a:p>
        </p:txBody>
      </p:sp>
      <p:sp>
        <p:nvSpPr>
          <p:cNvPr id="14" name="Abgerundetes Rechteck 13"/>
          <p:cNvSpPr/>
          <p:nvPr/>
        </p:nvSpPr>
        <p:spPr>
          <a:xfrm>
            <a:off x="1810942" y="3977016"/>
            <a:ext cx="8600328" cy="78997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Abstammungssachen, die dasselbe Kind betreffen, können miteinander verbunden werden (§ 179 I S. 1 FamFG) – im Übrigen ist dies unzulässig (§ 179 FamFG) </a:t>
            </a:r>
          </a:p>
        </p:txBody>
      </p:sp>
      <p:sp>
        <p:nvSpPr>
          <p:cNvPr id="10" name="Gefaltete Ecke 9"/>
          <p:cNvSpPr/>
          <p:nvPr/>
        </p:nvSpPr>
        <p:spPr>
          <a:xfrm rot="21425169">
            <a:off x="9813267" y="2821972"/>
            <a:ext cx="1446195" cy="150011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176 I S.2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 rot="21425169">
            <a:off x="10235423" y="1059533"/>
            <a:ext cx="1446195" cy="150011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175</a:t>
            </a:r>
          </a:p>
          <a:p>
            <a:pPr algn="ctr"/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8500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 animBg="1"/>
      <p:bldP spid="14" grpId="0" animBg="1"/>
      <p:bldP spid="10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349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3705203" y="454664"/>
            <a:ext cx="4811806" cy="50509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Abstammungssachen</a:t>
            </a:r>
            <a:endParaRPr lang="de-DE" sz="2000" b="1" dirty="0">
              <a:effectLst/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1597901" y="1345045"/>
            <a:ext cx="8600328" cy="121030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die Endentscheidung in Abstammungssachen wird mit Rechtskraft wirksam </a:t>
            </a:r>
            <a:endParaRPr lang="de-DE" dirty="0" smtClean="0"/>
          </a:p>
          <a:p>
            <a:r>
              <a:rPr lang="de-DE" dirty="0" smtClean="0"/>
              <a:t>(§ </a:t>
            </a:r>
            <a:r>
              <a:rPr lang="de-DE" dirty="0"/>
              <a:t>184 I S. 1 </a:t>
            </a:r>
            <a:r>
              <a:rPr lang="de-DE" dirty="0" err="1"/>
              <a:t>FamFG</a:t>
            </a:r>
            <a:r>
              <a:rPr lang="de-DE" dirty="0"/>
              <a:t>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eine Abänderung ist ausgeschlossen (§ 184 II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die Entscheidung wirkt für und gegen alle (§ 184 II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</p:txBody>
      </p:sp>
      <p:sp>
        <p:nvSpPr>
          <p:cNvPr id="16" name="Gefaltete Ecke 15"/>
          <p:cNvSpPr/>
          <p:nvPr/>
        </p:nvSpPr>
        <p:spPr>
          <a:xfrm rot="21425169">
            <a:off x="9930839" y="1019452"/>
            <a:ext cx="1446195" cy="150011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184</a:t>
            </a:r>
          </a:p>
          <a:p>
            <a:pPr algn="ctr"/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7" name="Abgerundetes Rechteck 16"/>
          <p:cNvSpPr/>
          <p:nvPr/>
        </p:nvSpPr>
        <p:spPr>
          <a:xfrm>
            <a:off x="1597901" y="2940641"/>
            <a:ext cx="8600328" cy="121030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gegen Endentscheidungen in Abstammungssachen steht auch demjenigen Beschwerde zu, der an dem Verfahren beteiligt war oder zu beteiligen gewesen wäre </a:t>
            </a:r>
            <a:endParaRPr lang="de-DE" dirty="0" smtClean="0"/>
          </a:p>
          <a:p>
            <a:r>
              <a:rPr lang="de-DE" dirty="0" smtClean="0"/>
              <a:t>(§ </a:t>
            </a:r>
            <a:r>
              <a:rPr lang="de-DE" dirty="0"/>
              <a:t>184 III </a:t>
            </a:r>
            <a:r>
              <a:rPr lang="de-DE" dirty="0" err="1"/>
              <a:t>FamFG</a:t>
            </a:r>
            <a:r>
              <a:rPr lang="de-DE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95813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1794230" y="3491056"/>
            <a:ext cx="8600328" cy="846835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in gerader Linie verwandt = Personen, deren eine von der anderen abstammt</a:t>
            </a:r>
          </a:p>
          <a:p>
            <a:pPr lvl="0"/>
            <a:r>
              <a:rPr lang="de-DE"/>
              <a:t>Großeltern, Eltern, Kinder, Enkel, Urenkel </a:t>
            </a:r>
          </a:p>
        </p:txBody>
      </p:sp>
      <p:sp>
        <p:nvSpPr>
          <p:cNvPr id="17" name="Abgerundetes Rechteck 16"/>
          <p:cNvSpPr/>
          <p:nvPr/>
        </p:nvSpPr>
        <p:spPr>
          <a:xfrm>
            <a:off x="1597901" y="1177658"/>
            <a:ext cx="8600328" cy="184567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= die auf Abstammung beruhende Verbindung von Personen </a:t>
            </a:r>
            <a:r>
              <a:rPr lang="de-DE" dirty="0" smtClean="0"/>
              <a:t>zueinander</a:t>
            </a:r>
          </a:p>
          <a:p>
            <a:r>
              <a:rPr lang="de-DE" dirty="0" smtClean="0"/>
              <a:t> </a:t>
            </a:r>
            <a:r>
              <a:rPr lang="de-DE" dirty="0"/>
              <a:t>(sog. </a:t>
            </a:r>
            <a:r>
              <a:rPr lang="de-DE" dirty="0" smtClean="0"/>
              <a:t>Blutsverwandtschaft </a:t>
            </a:r>
            <a:r>
              <a:rPr lang="de-DE" dirty="0"/>
              <a:t>§ 1589 BGB) </a:t>
            </a:r>
          </a:p>
          <a:p>
            <a:r>
              <a:rPr lang="de-DE" dirty="0"/>
              <a:t> </a:t>
            </a:r>
            <a:endParaRPr lang="de-DE" dirty="0" smtClean="0">
              <a:effectLst/>
            </a:endParaRPr>
          </a:p>
          <a:p>
            <a:r>
              <a:rPr lang="de-DE" dirty="0"/>
              <a:t>Sonderform der Begründung der Verwandtschaft </a:t>
            </a:r>
            <a:r>
              <a:rPr lang="de-DE" dirty="0" smtClean="0"/>
              <a:t>– Adoptionsverwandtschaft</a:t>
            </a:r>
          </a:p>
          <a:p>
            <a:r>
              <a:rPr lang="de-DE" dirty="0" smtClean="0"/>
              <a:t> </a:t>
            </a:r>
            <a:r>
              <a:rPr lang="de-DE" dirty="0"/>
              <a:t>(§ 1754 BGB) 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349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3705203" y="454664"/>
            <a:ext cx="4811806" cy="50509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Abstammungssachen</a:t>
            </a:r>
            <a:endParaRPr lang="de-DE" sz="2000" b="1" dirty="0">
              <a:effectLst/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1314450" y="876939"/>
            <a:ext cx="1859674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/>
              <a:t>Verwandtschaft</a:t>
            </a:r>
            <a:endParaRPr lang="de-DE"/>
          </a:p>
        </p:txBody>
      </p:sp>
      <p:sp>
        <p:nvSpPr>
          <p:cNvPr id="16" name="Gefaltete Ecke 15"/>
          <p:cNvSpPr/>
          <p:nvPr/>
        </p:nvSpPr>
        <p:spPr>
          <a:xfrm rot="21425169">
            <a:off x="9930839" y="1019452"/>
            <a:ext cx="1446195" cy="150011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1589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9" name="Gefaltete Ecke 8"/>
          <p:cNvSpPr/>
          <p:nvPr/>
        </p:nvSpPr>
        <p:spPr>
          <a:xfrm>
            <a:off x="9930839" y="2335210"/>
            <a:ext cx="1446195" cy="150011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1754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414337" y="3141240"/>
            <a:ext cx="2759787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/>
              <a:t>Arten der Verwandtschaft</a:t>
            </a:r>
            <a:endParaRPr lang="de-DE">
              <a:effectLst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1794230" y="4411317"/>
            <a:ext cx="8600328" cy="846835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in Seitenlinie verwandt = Personen, die von derselben dritten Person abstammen </a:t>
            </a:r>
          </a:p>
          <a:p>
            <a:pPr lvl="0"/>
            <a:r>
              <a:rPr lang="de-DE"/>
              <a:t>Geschwister, Onkel, Tante, Neffe, Nichte, Cousine, Cousin</a:t>
            </a:r>
          </a:p>
        </p:txBody>
      </p:sp>
      <p:sp>
        <p:nvSpPr>
          <p:cNvPr id="14" name="Abgerundetes Rechteck 13"/>
          <p:cNvSpPr/>
          <p:nvPr/>
        </p:nvSpPr>
        <p:spPr>
          <a:xfrm>
            <a:off x="1810942" y="5348526"/>
            <a:ext cx="8600328" cy="56589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Grad der Verwandtschaft = die Nähe der miteinander verwandten Personen</a:t>
            </a:r>
          </a:p>
        </p:txBody>
      </p:sp>
      <p:sp>
        <p:nvSpPr>
          <p:cNvPr id="18" name="Abgerundetes Rechteck 17"/>
          <p:cNvSpPr/>
          <p:nvPr/>
        </p:nvSpPr>
        <p:spPr>
          <a:xfrm>
            <a:off x="1794230" y="6004798"/>
            <a:ext cx="8600328" cy="565898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/>
              <a:t>er bestimmt sich nach der Zahl der sie vermittelnden Geburten </a:t>
            </a:r>
          </a:p>
          <a:p>
            <a:pPr lvl="0"/>
            <a:r>
              <a:rPr lang="de-DE"/>
              <a:t>die Geburt der abstammenden Person selbst zählt nicht mit </a:t>
            </a:r>
          </a:p>
        </p:txBody>
      </p:sp>
    </p:spTree>
    <p:extLst>
      <p:ext uri="{BB962C8B-B14F-4D97-AF65-F5344CB8AC3E}">
        <p14:creationId xmlns:p14="http://schemas.microsoft.com/office/powerpoint/2010/main" val="705058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7" grpId="0" animBg="1"/>
      <p:bldP spid="15" grpId="0" animBg="1"/>
      <p:bldP spid="16" grpId="0" animBg="1"/>
      <p:bldP spid="9" grpId="0" animBg="1"/>
      <p:bldP spid="10" grpId="0" animBg="1"/>
      <p:bldP spid="12" grpId="0" animBg="1"/>
      <p:bldP spid="14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8888" y="271462"/>
            <a:ext cx="6586538" cy="6586538"/>
          </a:xfrm>
          <a:prstGeom prst="rect">
            <a:avLst/>
          </a:prstGeom>
        </p:spPr>
      </p:pic>
      <p:sp>
        <p:nvSpPr>
          <p:cNvPr id="3" name="Rechteck 2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350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85737" y="271462"/>
            <a:ext cx="1859674" cy="51233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/>
              <a:t>Verwandtschaft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1309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1597901" y="3835322"/>
            <a:ext cx="8600328" cy="513898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Unterhaltspflicht für Verwandte in gerader Linie (§§ 1601 – 1615 BGB)</a:t>
            </a:r>
          </a:p>
        </p:txBody>
      </p:sp>
      <p:sp>
        <p:nvSpPr>
          <p:cNvPr id="17" name="Abgerundetes Rechteck 16"/>
          <p:cNvSpPr/>
          <p:nvPr/>
        </p:nvSpPr>
        <p:spPr>
          <a:xfrm>
            <a:off x="1597901" y="1251955"/>
            <a:ext cx="8600328" cy="2422659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Eheverbot (§§ 1307, 1308 BGB)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zwischen Verwandten in gerader Linie sowie zwischen Geschwistern und </a:t>
            </a:r>
            <a:r>
              <a:rPr lang="de-DE" dirty="0" err="1"/>
              <a:t>Halbgesch-wistern</a:t>
            </a:r>
            <a:r>
              <a:rPr lang="de-DE" dirty="0"/>
              <a:t> (§ 1307 S. 1 BGB) – gilt auch wenn das Annahmeverhältnis aufgelöst worden ist (§ 1307 S. 2 BGB)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zwischen Personen, deren Verwandtschaft durch Adoption begründet worden ist </a:t>
            </a:r>
            <a:br>
              <a:rPr lang="de-DE" dirty="0"/>
            </a:br>
            <a:r>
              <a:rPr lang="de-DE" dirty="0"/>
              <a:t>(§ 1308 I BGB) 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349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3705203" y="454664"/>
            <a:ext cx="4811806" cy="50509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Abstammungssachen</a:t>
            </a:r>
            <a:endParaRPr lang="de-DE" sz="2000" b="1" dirty="0">
              <a:effectLst/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409391" y="1088541"/>
            <a:ext cx="3557588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/>
              <a:t>Wirkungen der Verwandtschaft </a:t>
            </a:r>
            <a:endParaRPr lang="de-DE">
              <a:effectLst/>
            </a:endParaRPr>
          </a:p>
        </p:txBody>
      </p:sp>
      <p:sp>
        <p:nvSpPr>
          <p:cNvPr id="16" name="Gefaltete Ecke 15"/>
          <p:cNvSpPr/>
          <p:nvPr/>
        </p:nvSpPr>
        <p:spPr>
          <a:xfrm rot="21425169">
            <a:off x="9930839" y="1019452"/>
            <a:ext cx="1446195" cy="150011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1307, 1308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1597901" y="4743562"/>
            <a:ext cx="8600328" cy="1647466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Rechtsverhältnis zwischen Eltern und Kind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Namensrecht (§ 1616 ff. BGB)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 err="1"/>
              <a:t>Einbenennung</a:t>
            </a:r>
            <a:r>
              <a:rPr lang="de-DE" dirty="0"/>
              <a:t> (§ 1618 BGB)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Pflicht zu Beistand und Rücksicht (§ 1618a BGB)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Dienstleistung an Haus und Geschäft (§ 1619 BGB) </a:t>
            </a:r>
          </a:p>
        </p:txBody>
      </p:sp>
      <p:sp>
        <p:nvSpPr>
          <p:cNvPr id="9" name="Gefaltete Ecke 8"/>
          <p:cNvSpPr/>
          <p:nvPr/>
        </p:nvSpPr>
        <p:spPr>
          <a:xfrm>
            <a:off x="9748919" y="3544077"/>
            <a:ext cx="1446195" cy="150011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1601-1615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>
            <a:off x="8028936" y="4890916"/>
            <a:ext cx="1446195" cy="150011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1616,1618,1619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825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7" grpId="0" animBg="1"/>
      <p:bldP spid="15" grpId="0" animBg="1"/>
      <p:bldP spid="16" grpId="0" animBg="1"/>
      <p:bldP spid="12" grpId="0" animBg="1"/>
      <p:bldP spid="9" grpId="0" animBg="1"/>
      <p:bldP spid="13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3685</Words>
  <Application>Microsoft Office PowerPoint</Application>
  <PresentationFormat>Breitbild</PresentationFormat>
  <Paragraphs>714</Paragraphs>
  <Slides>38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38</vt:i4>
      </vt:variant>
    </vt:vector>
  </HeadingPairs>
  <TitlesOfParts>
    <vt:vector size="44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39</cp:revision>
  <dcterms:created xsi:type="dcterms:W3CDTF">2023-08-29T16:34:35Z</dcterms:created>
  <dcterms:modified xsi:type="dcterms:W3CDTF">2023-09-08T11:26:17Z</dcterms:modified>
</cp:coreProperties>
</file>