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nva Sans" panose="020B0503030501040103" pitchFamily="3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E2244A-D8D4-B442-B1D7-675D233C4865}" v="44" dt="2025-02-20T07:49:28.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Dittrich" userId="7fd2e0e7fd3099c6" providerId="LiveId" clId="{39E2244A-D8D4-B442-B1D7-675D233C4865}"/>
    <pc:docChg chg="undo custSel modSld">
      <pc:chgData name="Katja Dittrich" userId="7fd2e0e7fd3099c6" providerId="LiveId" clId="{39E2244A-D8D4-B442-B1D7-675D233C4865}" dt="2025-02-20T07:49:28.262" v="69"/>
      <pc:docMkLst>
        <pc:docMk/>
      </pc:docMkLst>
      <pc:sldChg chg="modSp mod modAnim">
        <pc:chgData name="Katja Dittrich" userId="7fd2e0e7fd3099c6" providerId="LiveId" clId="{39E2244A-D8D4-B442-B1D7-675D233C4865}" dt="2025-02-20T07:47:39.957" v="28"/>
        <pc:sldMkLst>
          <pc:docMk/>
          <pc:sldMk cId="0" sldId="256"/>
        </pc:sldMkLst>
        <pc:spChg chg="mod">
          <ac:chgData name="Katja Dittrich" userId="7fd2e0e7fd3099c6" providerId="LiveId" clId="{39E2244A-D8D4-B442-B1D7-675D233C4865}" dt="2025-02-20T07:46:02.704" v="0" actId="14100"/>
          <ac:spMkLst>
            <pc:docMk/>
            <pc:sldMk cId="0" sldId="256"/>
            <ac:spMk id="11" creationId="{00000000-0000-0000-0000-000000000000}"/>
          </ac:spMkLst>
        </pc:spChg>
      </pc:sldChg>
      <pc:sldChg chg="modSp mod modAnim">
        <pc:chgData name="Katja Dittrich" userId="7fd2e0e7fd3099c6" providerId="LiveId" clId="{39E2244A-D8D4-B442-B1D7-675D233C4865}" dt="2025-02-20T07:47:42.898" v="29"/>
        <pc:sldMkLst>
          <pc:docMk/>
          <pc:sldMk cId="0" sldId="257"/>
        </pc:sldMkLst>
        <pc:spChg chg="mod">
          <ac:chgData name="Katja Dittrich" userId="7fd2e0e7fd3099c6" providerId="LiveId" clId="{39E2244A-D8D4-B442-B1D7-675D233C4865}" dt="2025-02-20T07:46:14.863" v="1" actId="14100"/>
          <ac:spMkLst>
            <pc:docMk/>
            <pc:sldMk cId="0" sldId="257"/>
            <ac:spMk id="7" creationId="{00000000-0000-0000-0000-000000000000}"/>
          </ac:spMkLst>
        </pc:spChg>
      </pc:sldChg>
      <pc:sldChg chg="modSp mod modAnim">
        <pc:chgData name="Katja Dittrich" userId="7fd2e0e7fd3099c6" providerId="LiveId" clId="{39E2244A-D8D4-B442-B1D7-675D233C4865}" dt="2025-02-20T07:47:46.449" v="30"/>
        <pc:sldMkLst>
          <pc:docMk/>
          <pc:sldMk cId="0" sldId="258"/>
        </pc:sldMkLst>
        <pc:spChg chg="mod">
          <ac:chgData name="Katja Dittrich" userId="7fd2e0e7fd3099c6" providerId="LiveId" clId="{39E2244A-D8D4-B442-B1D7-675D233C4865}" dt="2025-02-20T07:46:17.616" v="2" actId="14100"/>
          <ac:spMkLst>
            <pc:docMk/>
            <pc:sldMk cId="0" sldId="258"/>
            <ac:spMk id="7" creationId="{00000000-0000-0000-0000-000000000000}"/>
          </ac:spMkLst>
        </pc:spChg>
      </pc:sldChg>
      <pc:sldChg chg="modSp mod modAnim">
        <pc:chgData name="Katja Dittrich" userId="7fd2e0e7fd3099c6" providerId="LiveId" clId="{39E2244A-D8D4-B442-B1D7-675D233C4865}" dt="2025-02-20T07:47:49.407" v="31"/>
        <pc:sldMkLst>
          <pc:docMk/>
          <pc:sldMk cId="0" sldId="259"/>
        </pc:sldMkLst>
        <pc:spChg chg="mod">
          <ac:chgData name="Katja Dittrich" userId="7fd2e0e7fd3099c6" providerId="LiveId" clId="{39E2244A-D8D4-B442-B1D7-675D233C4865}" dt="2025-02-20T07:46:20.204" v="3" actId="14100"/>
          <ac:spMkLst>
            <pc:docMk/>
            <pc:sldMk cId="0" sldId="259"/>
            <ac:spMk id="7" creationId="{00000000-0000-0000-0000-000000000000}"/>
          </ac:spMkLst>
        </pc:spChg>
      </pc:sldChg>
      <pc:sldChg chg="modSp mod modAnim">
        <pc:chgData name="Katja Dittrich" userId="7fd2e0e7fd3099c6" providerId="LiveId" clId="{39E2244A-D8D4-B442-B1D7-675D233C4865}" dt="2025-02-20T07:47:52.039" v="32"/>
        <pc:sldMkLst>
          <pc:docMk/>
          <pc:sldMk cId="0" sldId="260"/>
        </pc:sldMkLst>
        <pc:spChg chg="mod">
          <ac:chgData name="Katja Dittrich" userId="7fd2e0e7fd3099c6" providerId="LiveId" clId="{39E2244A-D8D4-B442-B1D7-675D233C4865}" dt="2025-02-20T07:46:26.008" v="5" actId="1076"/>
          <ac:spMkLst>
            <pc:docMk/>
            <pc:sldMk cId="0" sldId="260"/>
            <ac:spMk id="7" creationId="{00000000-0000-0000-0000-000000000000}"/>
          </ac:spMkLst>
        </pc:spChg>
      </pc:sldChg>
      <pc:sldChg chg="modSp mod modAnim">
        <pc:chgData name="Katja Dittrich" userId="7fd2e0e7fd3099c6" providerId="LiveId" clId="{39E2244A-D8D4-B442-B1D7-675D233C4865}" dt="2025-02-20T07:48:08.920" v="40"/>
        <pc:sldMkLst>
          <pc:docMk/>
          <pc:sldMk cId="0" sldId="261"/>
        </pc:sldMkLst>
        <pc:spChg chg="mod">
          <ac:chgData name="Katja Dittrich" userId="7fd2e0e7fd3099c6" providerId="LiveId" clId="{39E2244A-D8D4-B442-B1D7-675D233C4865}" dt="2025-02-20T07:47:59.931" v="35" actId="1076"/>
          <ac:spMkLst>
            <pc:docMk/>
            <pc:sldMk cId="0" sldId="261"/>
            <ac:spMk id="3" creationId="{00000000-0000-0000-0000-000000000000}"/>
          </ac:spMkLst>
        </pc:spChg>
        <pc:spChg chg="mod">
          <ac:chgData name="Katja Dittrich" userId="7fd2e0e7fd3099c6" providerId="LiveId" clId="{39E2244A-D8D4-B442-B1D7-675D233C4865}" dt="2025-02-20T07:46:32.080" v="6" actId="14100"/>
          <ac:spMkLst>
            <pc:docMk/>
            <pc:sldMk cId="0" sldId="261"/>
            <ac:spMk id="7" creationId="{00000000-0000-0000-0000-000000000000}"/>
          </ac:spMkLst>
        </pc:spChg>
        <pc:spChg chg="mod">
          <ac:chgData name="Katja Dittrich" userId="7fd2e0e7fd3099c6" providerId="LiveId" clId="{39E2244A-D8D4-B442-B1D7-675D233C4865}" dt="2025-02-20T07:46:36.328" v="8" actId="14100"/>
          <ac:spMkLst>
            <pc:docMk/>
            <pc:sldMk cId="0" sldId="261"/>
            <ac:spMk id="9" creationId="{00000000-0000-0000-0000-000000000000}"/>
          </ac:spMkLst>
        </pc:spChg>
        <pc:spChg chg="mod">
          <ac:chgData name="Katja Dittrich" userId="7fd2e0e7fd3099c6" providerId="LiveId" clId="{39E2244A-D8D4-B442-B1D7-675D233C4865}" dt="2025-02-20T07:46:34.122" v="7" actId="14100"/>
          <ac:spMkLst>
            <pc:docMk/>
            <pc:sldMk cId="0" sldId="261"/>
            <ac:spMk id="11" creationId="{00000000-0000-0000-0000-000000000000}"/>
          </ac:spMkLst>
        </pc:spChg>
      </pc:sldChg>
      <pc:sldChg chg="modSp mod modAnim">
        <pc:chgData name="Katja Dittrich" userId="7fd2e0e7fd3099c6" providerId="LiveId" clId="{39E2244A-D8D4-B442-B1D7-675D233C4865}" dt="2025-02-20T07:48:14.526" v="41"/>
        <pc:sldMkLst>
          <pc:docMk/>
          <pc:sldMk cId="0" sldId="262"/>
        </pc:sldMkLst>
        <pc:spChg chg="mod">
          <ac:chgData name="Katja Dittrich" userId="7fd2e0e7fd3099c6" providerId="LiveId" clId="{39E2244A-D8D4-B442-B1D7-675D233C4865}" dt="2025-02-20T07:46:41.519" v="9" actId="14100"/>
          <ac:spMkLst>
            <pc:docMk/>
            <pc:sldMk cId="0" sldId="262"/>
            <ac:spMk id="7" creationId="{00000000-0000-0000-0000-000000000000}"/>
          </ac:spMkLst>
        </pc:spChg>
      </pc:sldChg>
      <pc:sldChg chg="modSp mod modAnim">
        <pc:chgData name="Katja Dittrich" userId="7fd2e0e7fd3099c6" providerId="LiveId" clId="{39E2244A-D8D4-B442-B1D7-675D233C4865}" dt="2025-02-20T07:48:16.723" v="42"/>
        <pc:sldMkLst>
          <pc:docMk/>
          <pc:sldMk cId="0" sldId="263"/>
        </pc:sldMkLst>
        <pc:spChg chg="mod">
          <ac:chgData name="Katja Dittrich" userId="7fd2e0e7fd3099c6" providerId="LiveId" clId="{39E2244A-D8D4-B442-B1D7-675D233C4865}" dt="2025-02-20T07:46:44.226" v="10" actId="14100"/>
          <ac:spMkLst>
            <pc:docMk/>
            <pc:sldMk cId="0" sldId="263"/>
            <ac:spMk id="7" creationId="{00000000-0000-0000-0000-000000000000}"/>
          </ac:spMkLst>
        </pc:spChg>
      </pc:sldChg>
      <pc:sldChg chg="modSp mod modAnim">
        <pc:chgData name="Katja Dittrich" userId="7fd2e0e7fd3099c6" providerId="LiveId" clId="{39E2244A-D8D4-B442-B1D7-675D233C4865}" dt="2025-02-20T07:48:18.986" v="43"/>
        <pc:sldMkLst>
          <pc:docMk/>
          <pc:sldMk cId="0" sldId="264"/>
        </pc:sldMkLst>
        <pc:spChg chg="mod">
          <ac:chgData name="Katja Dittrich" userId="7fd2e0e7fd3099c6" providerId="LiveId" clId="{39E2244A-D8D4-B442-B1D7-675D233C4865}" dt="2025-02-20T07:46:46.699" v="11" actId="14100"/>
          <ac:spMkLst>
            <pc:docMk/>
            <pc:sldMk cId="0" sldId="264"/>
            <ac:spMk id="7" creationId="{00000000-0000-0000-0000-000000000000}"/>
          </ac:spMkLst>
        </pc:spChg>
      </pc:sldChg>
      <pc:sldChg chg="modSp mod modAnim">
        <pc:chgData name="Katja Dittrich" userId="7fd2e0e7fd3099c6" providerId="LiveId" clId="{39E2244A-D8D4-B442-B1D7-675D233C4865}" dt="2025-02-20T07:48:31.867" v="49"/>
        <pc:sldMkLst>
          <pc:docMk/>
          <pc:sldMk cId="0" sldId="265"/>
        </pc:sldMkLst>
        <pc:spChg chg="mod">
          <ac:chgData name="Katja Dittrich" userId="7fd2e0e7fd3099c6" providerId="LiveId" clId="{39E2244A-D8D4-B442-B1D7-675D233C4865}" dt="2025-02-20T07:46:50.704" v="12" actId="14100"/>
          <ac:spMkLst>
            <pc:docMk/>
            <pc:sldMk cId="0" sldId="265"/>
            <ac:spMk id="11" creationId="{00000000-0000-0000-0000-000000000000}"/>
          </ac:spMkLst>
        </pc:spChg>
      </pc:sldChg>
      <pc:sldChg chg="modSp mod modAnim">
        <pc:chgData name="Katja Dittrich" userId="7fd2e0e7fd3099c6" providerId="LiveId" clId="{39E2244A-D8D4-B442-B1D7-675D233C4865}" dt="2025-02-20T07:48:35.528" v="50"/>
        <pc:sldMkLst>
          <pc:docMk/>
          <pc:sldMk cId="0" sldId="266"/>
        </pc:sldMkLst>
        <pc:spChg chg="mod">
          <ac:chgData name="Katja Dittrich" userId="7fd2e0e7fd3099c6" providerId="LiveId" clId="{39E2244A-D8D4-B442-B1D7-675D233C4865}" dt="2025-02-20T07:46:55.106" v="14" actId="120"/>
          <ac:spMkLst>
            <pc:docMk/>
            <pc:sldMk cId="0" sldId="266"/>
            <ac:spMk id="7" creationId="{00000000-0000-0000-0000-000000000000}"/>
          </ac:spMkLst>
        </pc:spChg>
      </pc:sldChg>
      <pc:sldChg chg="modSp mod modAnim">
        <pc:chgData name="Katja Dittrich" userId="7fd2e0e7fd3099c6" providerId="LiveId" clId="{39E2244A-D8D4-B442-B1D7-675D233C4865}" dt="2025-02-20T07:48:42.902" v="52"/>
        <pc:sldMkLst>
          <pc:docMk/>
          <pc:sldMk cId="0" sldId="267"/>
        </pc:sldMkLst>
        <pc:spChg chg="mod">
          <ac:chgData name="Katja Dittrich" userId="7fd2e0e7fd3099c6" providerId="LiveId" clId="{39E2244A-D8D4-B442-B1D7-675D233C4865}" dt="2025-02-20T07:47:02.668" v="16" actId="120"/>
          <ac:spMkLst>
            <pc:docMk/>
            <pc:sldMk cId="0" sldId="267"/>
            <ac:spMk id="7" creationId="{00000000-0000-0000-0000-000000000000}"/>
          </ac:spMkLst>
        </pc:spChg>
      </pc:sldChg>
      <pc:sldChg chg="modSp mod modAnim">
        <pc:chgData name="Katja Dittrich" userId="7fd2e0e7fd3099c6" providerId="LiveId" clId="{39E2244A-D8D4-B442-B1D7-675D233C4865}" dt="2025-02-20T07:48:39.992" v="51"/>
        <pc:sldMkLst>
          <pc:docMk/>
          <pc:sldMk cId="0" sldId="268"/>
        </pc:sldMkLst>
        <pc:spChg chg="mod">
          <ac:chgData name="Katja Dittrich" userId="7fd2e0e7fd3099c6" providerId="LiveId" clId="{39E2244A-D8D4-B442-B1D7-675D233C4865}" dt="2025-02-20T07:47:06.365" v="18" actId="120"/>
          <ac:spMkLst>
            <pc:docMk/>
            <pc:sldMk cId="0" sldId="268"/>
            <ac:spMk id="7" creationId="{00000000-0000-0000-0000-000000000000}"/>
          </ac:spMkLst>
        </pc:spChg>
      </pc:sldChg>
      <pc:sldChg chg="modSp mod modAnim">
        <pc:chgData name="Katja Dittrich" userId="7fd2e0e7fd3099c6" providerId="LiveId" clId="{39E2244A-D8D4-B442-B1D7-675D233C4865}" dt="2025-02-20T07:48:56.170" v="57"/>
        <pc:sldMkLst>
          <pc:docMk/>
          <pc:sldMk cId="0" sldId="269"/>
        </pc:sldMkLst>
        <pc:spChg chg="mod">
          <ac:chgData name="Katja Dittrich" userId="7fd2e0e7fd3099c6" providerId="LiveId" clId="{39E2244A-D8D4-B442-B1D7-675D233C4865}" dt="2025-02-20T07:47:10.879" v="19" actId="14100"/>
          <ac:spMkLst>
            <pc:docMk/>
            <pc:sldMk cId="0" sldId="269"/>
            <ac:spMk id="11" creationId="{00000000-0000-0000-0000-000000000000}"/>
          </ac:spMkLst>
        </pc:spChg>
      </pc:sldChg>
      <pc:sldChg chg="modSp mod modAnim">
        <pc:chgData name="Katja Dittrich" userId="7fd2e0e7fd3099c6" providerId="LiveId" clId="{39E2244A-D8D4-B442-B1D7-675D233C4865}" dt="2025-02-20T07:49:07.892" v="61"/>
        <pc:sldMkLst>
          <pc:docMk/>
          <pc:sldMk cId="0" sldId="270"/>
        </pc:sldMkLst>
        <pc:spChg chg="mod">
          <ac:chgData name="Katja Dittrich" userId="7fd2e0e7fd3099c6" providerId="LiveId" clId="{39E2244A-D8D4-B442-B1D7-675D233C4865}" dt="2025-02-20T07:47:14.059" v="20" actId="14100"/>
          <ac:spMkLst>
            <pc:docMk/>
            <pc:sldMk cId="0" sldId="270"/>
            <ac:spMk id="7" creationId="{00000000-0000-0000-0000-000000000000}"/>
          </ac:spMkLst>
        </pc:spChg>
        <pc:spChg chg="mod">
          <ac:chgData name="Katja Dittrich" userId="7fd2e0e7fd3099c6" providerId="LiveId" clId="{39E2244A-D8D4-B442-B1D7-675D233C4865}" dt="2025-02-20T07:47:17.554" v="21" actId="14100"/>
          <ac:spMkLst>
            <pc:docMk/>
            <pc:sldMk cId="0" sldId="270"/>
            <ac:spMk id="9" creationId="{00000000-0000-0000-0000-000000000000}"/>
          </ac:spMkLst>
        </pc:spChg>
      </pc:sldChg>
      <pc:sldChg chg="modSp mod modAnim">
        <pc:chgData name="Katja Dittrich" userId="7fd2e0e7fd3099c6" providerId="LiveId" clId="{39E2244A-D8D4-B442-B1D7-675D233C4865}" dt="2025-02-20T07:49:21.302" v="66"/>
        <pc:sldMkLst>
          <pc:docMk/>
          <pc:sldMk cId="0" sldId="271"/>
        </pc:sldMkLst>
        <pc:spChg chg="mod">
          <ac:chgData name="Katja Dittrich" userId="7fd2e0e7fd3099c6" providerId="LiveId" clId="{39E2244A-D8D4-B442-B1D7-675D233C4865}" dt="2025-02-20T07:47:21.935" v="22" actId="14100"/>
          <ac:spMkLst>
            <pc:docMk/>
            <pc:sldMk cId="0" sldId="271"/>
            <ac:spMk id="9" creationId="{00000000-0000-0000-0000-000000000000}"/>
          </ac:spMkLst>
        </pc:spChg>
      </pc:sldChg>
      <pc:sldChg chg="modSp mod modAnim">
        <pc:chgData name="Katja Dittrich" userId="7fd2e0e7fd3099c6" providerId="LiveId" clId="{39E2244A-D8D4-B442-B1D7-675D233C4865}" dt="2025-02-20T07:49:28.262" v="69"/>
        <pc:sldMkLst>
          <pc:docMk/>
          <pc:sldMk cId="0" sldId="272"/>
        </pc:sldMkLst>
        <pc:spChg chg="mod">
          <ac:chgData name="Katja Dittrich" userId="7fd2e0e7fd3099c6" providerId="LiveId" clId="{39E2244A-D8D4-B442-B1D7-675D233C4865}" dt="2025-02-20T07:47:25.093" v="23" actId="14100"/>
          <ac:spMkLst>
            <pc:docMk/>
            <pc:sldMk cId="0" sldId="272"/>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07850" y="865945"/>
            <a:ext cx="1524716" cy="679450"/>
          </a:xfrm>
          <a:prstGeom prst="rect">
            <a:avLst/>
          </a:prstGeom>
        </p:spPr>
        <p:txBody>
          <a:bodyPr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A19a</a:t>
            </a:r>
          </a:p>
        </p:txBody>
      </p:sp>
      <p:grpSp>
        <p:nvGrpSpPr>
          <p:cNvPr id="5" name="Group 5"/>
          <p:cNvGrpSpPr/>
          <p:nvPr/>
        </p:nvGrpSpPr>
        <p:grpSpPr>
          <a:xfrm>
            <a:off x="2650381" y="471743"/>
            <a:ext cx="15120857" cy="3470932"/>
            <a:chOff x="0" y="0"/>
            <a:chExt cx="2342616" cy="537738"/>
          </a:xfrm>
        </p:grpSpPr>
        <p:sp>
          <p:nvSpPr>
            <p:cNvPr id="6" name="Freeform 6"/>
            <p:cNvSpPr/>
            <p:nvPr/>
          </p:nvSpPr>
          <p:spPr>
            <a:xfrm>
              <a:off x="0" y="0"/>
              <a:ext cx="2342616" cy="537738"/>
            </a:xfrm>
            <a:custGeom>
              <a:avLst/>
              <a:gdLst/>
              <a:ahLst/>
              <a:cxnLst/>
              <a:rect l="l" t="t" r="r" b="b"/>
              <a:pathLst>
                <a:path w="2342616" h="537738">
                  <a:moveTo>
                    <a:pt x="11776" y="0"/>
                  </a:moveTo>
                  <a:lnTo>
                    <a:pt x="2330840" y="0"/>
                  </a:lnTo>
                  <a:cubicBezTo>
                    <a:pt x="2337344" y="0"/>
                    <a:pt x="2342616" y="5272"/>
                    <a:pt x="2342616" y="11776"/>
                  </a:cubicBezTo>
                  <a:lnTo>
                    <a:pt x="2342616" y="525962"/>
                  </a:lnTo>
                  <a:cubicBezTo>
                    <a:pt x="2342616" y="532466"/>
                    <a:pt x="2337344" y="537738"/>
                    <a:pt x="2330840" y="537738"/>
                  </a:cubicBezTo>
                  <a:lnTo>
                    <a:pt x="11776" y="537738"/>
                  </a:lnTo>
                  <a:cubicBezTo>
                    <a:pt x="5272" y="537738"/>
                    <a:pt x="0" y="532466"/>
                    <a:pt x="0" y="525962"/>
                  </a:cubicBezTo>
                  <a:lnTo>
                    <a:pt x="0" y="11776"/>
                  </a:lnTo>
                  <a:cubicBezTo>
                    <a:pt x="0" y="5272"/>
                    <a:pt x="5272" y="0"/>
                    <a:pt x="11776" y="0"/>
                  </a:cubicBezTo>
                  <a:close/>
                </a:path>
              </a:pathLst>
            </a:custGeom>
            <a:blipFill>
              <a:blip r:embed="rId5"/>
              <a:stretch>
                <a:fillRect t="-167821" b="-167821"/>
              </a:stretch>
            </a:blipFill>
          </p:spPr>
          <p:txBody>
            <a:bodyPr/>
            <a:lstStyle/>
            <a:p>
              <a:endParaRPr lang="de-DE"/>
            </a:p>
          </p:txBody>
        </p:sp>
      </p:grpSp>
      <p:sp>
        <p:nvSpPr>
          <p:cNvPr id="7" name="TextBox 7"/>
          <p:cNvSpPr txBox="1"/>
          <p:nvPr/>
        </p:nvSpPr>
        <p:spPr>
          <a:xfrm>
            <a:off x="2650381" y="4479925"/>
            <a:ext cx="3759473" cy="1193800"/>
          </a:xfrm>
          <a:prstGeom prst="rect">
            <a:avLst/>
          </a:prstGeom>
        </p:spPr>
        <p:txBody>
          <a:bodyPr lIns="0" tIns="0" rIns="0" bIns="0" rtlCol="0" anchor="t">
            <a:spAutoFit/>
          </a:bodyPr>
          <a:lstStyle/>
          <a:p>
            <a:pPr algn="l">
              <a:lnSpc>
                <a:spcPts val="9799"/>
              </a:lnSpc>
              <a:spcBef>
                <a:spcPct val="0"/>
              </a:spcBef>
            </a:pPr>
            <a:r>
              <a:rPr lang="en-US" sz="6999" u="sng">
                <a:solidFill>
                  <a:srgbClr val="000000"/>
                </a:solidFill>
                <a:latin typeface="Canva Sans"/>
                <a:ea typeface="Canva Sans"/>
                <a:cs typeface="Canva Sans"/>
                <a:sym typeface="Canva Sans"/>
              </a:rPr>
              <a:t>sachlich:</a:t>
            </a:r>
          </a:p>
        </p:txBody>
      </p:sp>
      <p:sp>
        <p:nvSpPr>
          <p:cNvPr id="8" name="TextBox 8"/>
          <p:cNvSpPr txBox="1"/>
          <p:nvPr/>
        </p:nvSpPr>
        <p:spPr>
          <a:xfrm>
            <a:off x="3820852" y="5927411"/>
            <a:ext cx="3741093"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000000"/>
                </a:solidFill>
                <a:latin typeface="Canva Sans"/>
                <a:ea typeface="Canva Sans"/>
                <a:cs typeface="Canva Sans"/>
                <a:sym typeface="Canva Sans"/>
              </a:rPr>
              <a:t>Amtsgericht</a:t>
            </a:r>
            <a:endParaRPr lang="en-US" sz="5000" dirty="0">
              <a:solidFill>
                <a:srgbClr val="000000"/>
              </a:solidFill>
              <a:latin typeface="Canva Sans"/>
              <a:ea typeface="Canva Sans"/>
              <a:cs typeface="Canva Sans"/>
              <a:sym typeface="Canva Sans"/>
            </a:endParaRPr>
          </a:p>
        </p:txBody>
      </p:sp>
      <p:sp>
        <p:nvSpPr>
          <p:cNvPr id="9" name="TextBox 9"/>
          <p:cNvSpPr txBox="1"/>
          <p:nvPr/>
        </p:nvSpPr>
        <p:spPr>
          <a:xfrm>
            <a:off x="2851777" y="598819"/>
            <a:ext cx="14919461" cy="3195955"/>
          </a:xfrm>
          <a:prstGeom prst="rect">
            <a:avLst/>
          </a:prstGeom>
        </p:spPr>
        <p:txBody>
          <a:bodyPr lIns="0" tIns="0" rIns="0" bIns="0" rtlCol="0" anchor="t">
            <a:spAutoFit/>
          </a:bodyPr>
          <a:lstStyle/>
          <a:p>
            <a:pPr algn="l">
              <a:lnSpc>
                <a:spcPts val="4235"/>
              </a:lnSpc>
            </a:pPr>
            <a:r>
              <a:rPr lang="en-US" sz="3500">
                <a:solidFill>
                  <a:srgbClr val="000000"/>
                </a:solidFill>
                <a:latin typeface="Canva Sans"/>
                <a:ea typeface="Canva Sans"/>
                <a:cs typeface="Canva Sans"/>
                <a:sym typeface="Canva Sans"/>
              </a:rPr>
              <a:t>Der Kläger aus Augsburg hat dem Beklagten aus München im Januar 2023 ein unverzinsliches Darlehen über 500,00 € gewährt. Nach Auszahlung des Darlehens verzieht der Beklagte im Februar 2024 nach Würzburg. Derzeit hält er sich jedoch in Berlin-Mitte auf, da er hier eine Ausbildung zum Justizfachwirt absolviert. Da der Beklagte nicht zahlt, möchte der Kläger ihn verklagen.</a:t>
            </a:r>
          </a:p>
        </p:txBody>
      </p:sp>
      <p:sp>
        <p:nvSpPr>
          <p:cNvPr id="10" name="TextBox 10"/>
          <p:cNvSpPr txBox="1"/>
          <p:nvPr/>
        </p:nvSpPr>
        <p:spPr>
          <a:xfrm>
            <a:off x="3820852" y="7772720"/>
            <a:ext cx="6723459"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1 ZPO, 23 Nr. 1 GVG</a:t>
            </a:r>
          </a:p>
        </p:txBody>
      </p:sp>
      <p:sp>
        <p:nvSpPr>
          <p:cNvPr id="11" name="TextBox 11"/>
          <p:cNvSpPr txBox="1"/>
          <p:nvPr/>
        </p:nvSpPr>
        <p:spPr>
          <a:xfrm>
            <a:off x="3820852" y="6848161"/>
            <a:ext cx="9361748" cy="863600"/>
          </a:xfrm>
          <a:prstGeom prst="rect">
            <a:avLst/>
          </a:prstGeom>
        </p:spPr>
        <p:txBody>
          <a:bodyPr wrap="square"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Streitwert</a:t>
            </a:r>
            <a:r>
              <a:rPr lang="en-US" sz="5000" dirty="0">
                <a:solidFill>
                  <a:srgbClr val="000000"/>
                </a:solidFill>
                <a:latin typeface="Canva Sans"/>
                <a:ea typeface="Canva Sans"/>
                <a:cs typeface="Canva Sans"/>
                <a:sym typeface="Canva Sans"/>
              </a:rPr>
              <a:t> bis 5.000,00 €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627586" y="865945"/>
            <a:ext cx="1285244" cy="679450"/>
          </a:xfrm>
          <a:prstGeom prst="rect">
            <a:avLst/>
          </a:prstGeom>
        </p:spPr>
        <p:txBody>
          <a:bodyPr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A19c</a:t>
            </a:r>
          </a:p>
        </p:txBody>
      </p:sp>
      <p:grpSp>
        <p:nvGrpSpPr>
          <p:cNvPr id="5" name="Group 5"/>
          <p:cNvGrpSpPr/>
          <p:nvPr/>
        </p:nvGrpSpPr>
        <p:grpSpPr>
          <a:xfrm>
            <a:off x="2650381" y="476288"/>
            <a:ext cx="15049647" cy="2561672"/>
            <a:chOff x="0" y="0"/>
            <a:chExt cx="2331584" cy="396870"/>
          </a:xfrm>
        </p:grpSpPr>
        <p:sp>
          <p:nvSpPr>
            <p:cNvPr id="6" name="Freeform 6"/>
            <p:cNvSpPr/>
            <p:nvPr/>
          </p:nvSpPr>
          <p:spPr>
            <a:xfrm>
              <a:off x="0" y="0"/>
              <a:ext cx="2331584" cy="396870"/>
            </a:xfrm>
            <a:custGeom>
              <a:avLst/>
              <a:gdLst/>
              <a:ahLst/>
              <a:cxnLst/>
              <a:rect l="l" t="t" r="r" b="b"/>
              <a:pathLst>
                <a:path w="2331584" h="396870">
                  <a:moveTo>
                    <a:pt x="11832" y="0"/>
                  </a:moveTo>
                  <a:lnTo>
                    <a:pt x="2319752" y="0"/>
                  </a:lnTo>
                  <a:cubicBezTo>
                    <a:pt x="2322890" y="0"/>
                    <a:pt x="2325900" y="1247"/>
                    <a:pt x="2328119" y="3465"/>
                  </a:cubicBezTo>
                  <a:cubicBezTo>
                    <a:pt x="2330338" y="5684"/>
                    <a:pt x="2331584" y="8694"/>
                    <a:pt x="2331584" y="11832"/>
                  </a:cubicBezTo>
                  <a:lnTo>
                    <a:pt x="2331584" y="385038"/>
                  </a:lnTo>
                  <a:cubicBezTo>
                    <a:pt x="2331584" y="388176"/>
                    <a:pt x="2330338" y="391186"/>
                    <a:pt x="2328119" y="393405"/>
                  </a:cubicBezTo>
                  <a:cubicBezTo>
                    <a:pt x="2325900" y="395624"/>
                    <a:pt x="2322890" y="396870"/>
                    <a:pt x="2319752" y="396870"/>
                  </a:cubicBezTo>
                  <a:lnTo>
                    <a:pt x="11832" y="396870"/>
                  </a:lnTo>
                  <a:cubicBezTo>
                    <a:pt x="8694" y="396870"/>
                    <a:pt x="5684" y="395624"/>
                    <a:pt x="3465" y="393405"/>
                  </a:cubicBezTo>
                  <a:cubicBezTo>
                    <a:pt x="1247" y="391186"/>
                    <a:pt x="0" y="388176"/>
                    <a:pt x="0" y="385038"/>
                  </a:cubicBezTo>
                  <a:lnTo>
                    <a:pt x="0" y="11832"/>
                  </a:lnTo>
                  <a:cubicBezTo>
                    <a:pt x="0" y="8694"/>
                    <a:pt x="1247" y="5684"/>
                    <a:pt x="3465" y="3465"/>
                  </a:cubicBezTo>
                  <a:cubicBezTo>
                    <a:pt x="5684" y="1247"/>
                    <a:pt x="8694" y="0"/>
                    <a:pt x="11832" y="0"/>
                  </a:cubicBezTo>
                  <a:close/>
                </a:path>
              </a:pathLst>
            </a:custGeom>
            <a:blipFill>
              <a:blip r:embed="rId5"/>
              <a:stretch>
                <a:fillRect t="-243746" b="-243746"/>
              </a:stretch>
            </a:blipFill>
          </p:spPr>
          <p:txBody>
            <a:bodyPr/>
            <a:lstStyle/>
            <a:p>
              <a:endParaRPr lang="de-DE"/>
            </a:p>
          </p:txBody>
        </p:sp>
      </p:grpSp>
      <p:sp>
        <p:nvSpPr>
          <p:cNvPr id="7" name="TextBox 7"/>
          <p:cNvSpPr txBox="1"/>
          <p:nvPr/>
        </p:nvSpPr>
        <p:spPr>
          <a:xfrm>
            <a:off x="2650381" y="3359773"/>
            <a:ext cx="3759473" cy="1193800"/>
          </a:xfrm>
          <a:prstGeom prst="rect">
            <a:avLst/>
          </a:prstGeom>
        </p:spPr>
        <p:txBody>
          <a:bodyPr lIns="0" tIns="0" rIns="0" bIns="0" rtlCol="0" anchor="t">
            <a:spAutoFit/>
          </a:bodyPr>
          <a:lstStyle/>
          <a:p>
            <a:pPr algn="ctr">
              <a:lnSpc>
                <a:spcPts val="9799"/>
              </a:lnSpc>
              <a:spcBef>
                <a:spcPct val="0"/>
              </a:spcBef>
            </a:pPr>
            <a:r>
              <a:rPr lang="en-US" sz="6999" u="sng">
                <a:solidFill>
                  <a:srgbClr val="000000"/>
                </a:solidFill>
                <a:latin typeface="Canva Sans"/>
                <a:ea typeface="Canva Sans"/>
                <a:cs typeface="Canva Sans"/>
                <a:sym typeface="Canva Sans"/>
              </a:rPr>
              <a:t>sachlich:</a:t>
            </a:r>
          </a:p>
        </p:txBody>
      </p:sp>
      <p:sp>
        <p:nvSpPr>
          <p:cNvPr id="8" name="TextBox 8"/>
          <p:cNvSpPr txBox="1"/>
          <p:nvPr/>
        </p:nvSpPr>
        <p:spPr>
          <a:xfrm>
            <a:off x="2888580" y="705139"/>
            <a:ext cx="14573250" cy="21336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Der Beklagte aus Berlin-Schöneberg verletzt mit seinem Pkw in Nürnberg schuldhaft den Kläger aus München.</a:t>
            </a:r>
          </a:p>
          <a:p>
            <a:pPr algn="l">
              <a:lnSpc>
                <a:spcPts val="4200"/>
              </a:lnSpc>
            </a:pPr>
            <a:r>
              <a:rPr lang="en-US" sz="3500">
                <a:solidFill>
                  <a:srgbClr val="000000"/>
                </a:solidFill>
                <a:latin typeface="Canva Sans"/>
                <a:ea typeface="Canva Sans"/>
                <a:cs typeface="Canva Sans"/>
                <a:sym typeface="Canva Sans"/>
              </a:rPr>
              <a:t>Bei welchem Gericht kann der Kläger den Beklagten auf 4.500,00 € Schadensersatz und 800,00 € Schmerzensgeld verklagen?</a:t>
            </a:r>
          </a:p>
        </p:txBody>
      </p:sp>
      <p:sp>
        <p:nvSpPr>
          <p:cNvPr id="9" name="TextBox 9"/>
          <p:cNvSpPr txBox="1"/>
          <p:nvPr/>
        </p:nvSpPr>
        <p:spPr>
          <a:xfrm>
            <a:off x="3830401" y="7564437"/>
            <a:ext cx="17349943"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1, 23 Nr. 1, 71 I ZPO</a:t>
            </a:r>
          </a:p>
        </p:txBody>
      </p:sp>
      <p:sp>
        <p:nvSpPr>
          <p:cNvPr id="10" name="TextBox 10"/>
          <p:cNvSpPr txBox="1"/>
          <p:nvPr/>
        </p:nvSpPr>
        <p:spPr>
          <a:xfrm>
            <a:off x="3830401" y="5627687"/>
            <a:ext cx="6920731"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Addition </a:t>
            </a:r>
            <a:r>
              <a:rPr lang="en-US" sz="5000" dirty="0" err="1">
                <a:solidFill>
                  <a:srgbClr val="000000"/>
                </a:solidFill>
                <a:latin typeface="Canva Sans"/>
                <a:ea typeface="Canva Sans"/>
                <a:cs typeface="Canva Sans"/>
                <a:sym typeface="Canva Sans"/>
              </a:rPr>
              <a:t>beider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Werte</a:t>
            </a:r>
            <a:r>
              <a:rPr lang="en-US" sz="5000" dirty="0">
                <a:solidFill>
                  <a:srgbClr val="000000"/>
                </a:solidFill>
                <a:latin typeface="Canva Sans"/>
                <a:ea typeface="Canva Sans"/>
                <a:cs typeface="Canva Sans"/>
                <a:sym typeface="Canva Sans"/>
              </a:rPr>
              <a:t> </a:t>
            </a:r>
          </a:p>
        </p:txBody>
      </p:sp>
      <p:sp>
        <p:nvSpPr>
          <p:cNvPr id="11" name="TextBox 11"/>
          <p:cNvSpPr txBox="1"/>
          <p:nvPr/>
        </p:nvSpPr>
        <p:spPr>
          <a:xfrm>
            <a:off x="3830401" y="6596062"/>
            <a:ext cx="10876199" cy="863600"/>
          </a:xfrm>
          <a:prstGeom prst="rect">
            <a:avLst/>
          </a:prstGeom>
        </p:spPr>
        <p:txBody>
          <a:bodyPr wrap="square"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Streitwert</a:t>
            </a:r>
            <a:r>
              <a:rPr lang="en-US" sz="5000" dirty="0">
                <a:solidFill>
                  <a:srgbClr val="000000"/>
                </a:solidFill>
                <a:latin typeface="Canva Sans"/>
                <a:ea typeface="Canva Sans"/>
                <a:cs typeface="Canva Sans"/>
                <a:sym typeface="Canva Sans"/>
              </a:rPr>
              <a:t> ab 5.000,01 €</a:t>
            </a:r>
          </a:p>
        </p:txBody>
      </p:sp>
      <p:sp>
        <p:nvSpPr>
          <p:cNvPr id="12" name="TextBox 12"/>
          <p:cNvSpPr txBox="1"/>
          <p:nvPr/>
        </p:nvSpPr>
        <p:spPr>
          <a:xfrm>
            <a:off x="3830401" y="4659313"/>
            <a:ext cx="3670697"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000000"/>
                </a:solidFill>
                <a:latin typeface="Canva Sans"/>
                <a:ea typeface="Canva Sans"/>
                <a:cs typeface="Canva Sans"/>
                <a:sym typeface="Canva Sans"/>
              </a:rPr>
              <a:t>Landgericht</a:t>
            </a:r>
            <a:endParaRPr lang="en-US" sz="5000" dirty="0">
              <a:solidFill>
                <a:srgbClr val="000000"/>
              </a:solidFill>
              <a:latin typeface="Canva Sans"/>
              <a:ea typeface="Canva Sans"/>
              <a:cs typeface="Canva Sans"/>
              <a:sym typeface="Canv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627586" y="865945"/>
            <a:ext cx="1285244"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A19c</a:t>
            </a:r>
          </a:p>
        </p:txBody>
      </p:sp>
      <p:grpSp>
        <p:nvGrpSpPr>
          <p:cNvPr id="5" name="Group 5"/>
          <p:cNvGrpSpPr/>
          <p:nvPr/>
        </p:nvGrpSpPr>
        <p:grpSpPr>
          <a:xfrm>
            <a:off x="2650381" y="476288"/>
            <a:ext cx="15049647" cy="2561672"/>
            <a:chOff x="0" y="0"/>
            <a:chExt cx="2331584" cy="396870"/>
          </a:xfrm>
        </p:grpSpPr>
        <p:sp>
          <p:nvSpPr>
            <p:cNvPr id="6" name="Freeform 6"/>
            <p:cNvSpPr/>
            <p:nvPr/>
          </p:nvSpPr>
          <p:spPr>
            <a:xfrm>
              <a:off x="0" y="0"/>
              <a:ext cx="2331584" cy="396870"/>
            </a:xfrm>
            <a:custGeom>
              <a:avLst/>
              <a:gdLst/>
              <a:ahLst/>
              <a:cxnLst/>
              <a:rect l="l" t="t" r="r" b="b"/>
              <a:pathLst>
                <a:path w="2331584" h="396870">
                  <a:moveTo>
                    <a:pt x="11832" y="0"/>
                  </a:moveTo>
                  <a:lnTo>
                    <a:pt x="2319752" y="0"/>
                  </a:lnTo>
                  <a:cubicBezTo>
                    <a:pt x="2322890" y="0"/>
                    <a:pt x="2325900" y="1247"/>
                    <a:pt x="2328119" y="3465"/>
                  </a:cubicBezTo>
                  <a:cubicBezTo>
                    <a:pt x="2330338" y="5684"/>
                    <a:pt x="2331584" y="8694"/>
                    <a:pt x="2331584" y="11832"/>
                  </a:cubicBezTo>
                  <a:lnTo>
                    <a:pt x="2331584" y="385038"/>
                  </a:lnTo>
                  <a:cubicBezTo>
                    <a:pt x="2331584" y="388176"/>
                    <a:pt x="2330338" y="391186"/>
                    <a:pt x="2328119" y="393405"/>
                  </a:cubicBezTo>
                  <a:cubicBezTo>
                    <a:pt x="2325900" y="395624"/>
                    <a:pt x="2322890" y="396870"/>
                    <a:pt x="2319752" y="396870"/>
                  </a:cubicBezTo>
                  <a:lnTo>
                    <a:pt x="11832" y="396870"/>
                  </a:lnTo>
                  <a:cubicBezTo>
                    <a:pt x="8694" y="396870"/>
                    <a:pt x="5684" y="395624"/>
                    <a:pt x="3465" y="393405"/>
                  </a:cubicBezTo>
                  <a:cubicBezTo>
                    <a:pt x="1247" y="391186"/>
                    <a:pt x="0" y="388176"/>
                    <a:pt x="0" y="385038"/>
                  </a:cubicBezTo>
                  <a:lnTo>
                    <a:pt x="0" y="11832"/>
                  </a:lnTo>
                  <a:cubicBezTo>
                    <a:pt x="0" y="8694"/>
                    <a:pt x="1247" y="5684"/>
                    <a:pt x="3465" y="3465"/>
                  </a:cubicBezTo>
                  <a:cubicBezTo>
                    <a:pt x="5684" y="1247"/>
                    <a:pt x="8694" y="0"/>
                    <a:pt x="11832" y="0"/>
                  </a:cubicBezTo>
                  <a:close/>
                </a:path>
              </a:pathLst>
            </a:custGeom>
            <a:blipFill>
              <a:blip r:embed="rId5"/>
              <a:stretch>
                <a:fillRect t="-243746" b="-243746"/>
              </a:stretch>
            </a:blipFill>
          </p:spPr>
          <p:txBody>
            <a:bodyPr/>
            <a:lstStyle/>
            <a:p>
              <a:endParaRPr lang="de-DE"/>
            </a:p>
          </p:txBody>
        </p:sp>
      </p:grpSp>
      <p:sp>
        <p:nvSpPr>
          <p:cNvPr id="7" name="TextBox 7"/>
          <p:cNvSpPr txBox="1"/>
          <p:nvPr/>
        </p:nvSpPr>
        <p:spPr>
          <a:xfrm>
            <a:off x="2999792" y="3359773"/>
            <a:ext cx="4010608" cy="1193800"/>
          </a:xfrm>
          <a:prstGeom prst="rect">
            <a:avLst/>
          </a:prstGeom>
        </p:spPr>
        <p:txBody>
          <a:bodyPr wrap="square" lIns="0" tIns="0" rIns="0" bIns="0" rtlCol="0" anchor="t">
            <a:spAutoFit/>
          </a:bodyPr>
          <a:lstStyle/>
          <a:p>
            <a:pPr>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888580" y="705139"/>
            <a:ext cx="14573250" cy="21336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Der Beklagte aus Berlin-Schöneberg verletzt mit seinem Pkw in Nürnberg schuldhaft den Kläger aus München.</a:t>
            </a:r>
          </a:p>
          <a:p>
            <a:pPr algn="l">
              <a:lnSpc>
                <a:spcPts val="4200"/>
              </a:lnSpc>
            </a:pPr>
            <a:r>
              <a:rPr lang="en-US" sz="3500">
                <a:solidFill>
                  <a:srgbClr val="000000"/>
                </a:solidFill>
                <a:latin typeface="Canva Sans"/>
                <a:ea typeface="Canva Sans"/>
                <a:cs typeface="Canva Sans"/>
                <a:sym typeface="Canva Sans"/>
              </a:rPr>
              <a:t>Bei welchem Gericht kann der Kläger den Beklagten auf 4.500,00 € Schadensersatz und 800,00 € Schmerzensgeld verklagen?</a:t>
            </a:r>
          </a:p>
        </p:txBody>
      </p:sp>
      <p:sp>
        <p:nvSpPr>
          <p:cNvPr id="9" name="TextBox 9"/>
          <p:cNvSpPr txBox="1"/>
          <p:nvPr/>
        </p:nvSpPr>
        <p:spPr>
          <a:xfrm>
            <a:off x="3808268" y="4905998"/>
            <a:ext cx="12713277" cy="1749425"/>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allgemeiner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Wohnsitz</a:t>
            </a:r>
            <a:r>
              <a:rPr lang="en-US" sz="5000" dirty="0">
                <a:solidFill>
                  <a:srgbClr val="000000"/>
                </a:solidFill>
                <a:latin typeface="Canva Sans"/>
                <a:ea typeface="Canva Sans"/>
                <a:cs typeface="Canva Sans"/>
                <a:sym typeface="Canva Sans"/>
              </a:rPr>
              <a:t> des </a:t>
            </a:r>
            <a:r>
              <a:rPr lang="en-US" sz="5000" dirty="0" err="1">
                <a:solidFill>
                  <a:srgbClr val="000000"/>
                </a:solidFill>
                <a:latin typeface="Canva Sans"/>
                <a:ea typeface="Canva Sans"/>
                <a:cs typeface="Canva Sans"/>
                <a:sym typeface="Canva Sans"/>
              </a:rPr>
              <a:t>Beklagten</a:t>
            </a:r>
            <a:r>
              <a:rPr lang="en-US" sz="5000" dirty="0">
                <a:solidFill>
                  <a:srgbClr val="000000"/>
                </a:solidFill>
                <a:latin typeface="Canva Sans"/>
                <a:ea typeface="Canva Sans"/>
                <a:cs typeface="Canva Sans"/>
                <a:sym typeface="Canva Sans"/>
              </a:rPr>
              <a:t> = LG Berlin (§§ 12, 13 ZPO)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627586" y="865945"/>
            <a:ext cx="1285244"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A19c</a:t>
            </a:r>
          </a:p>
        </p:txBody>
      </p:sp>
      <p:grpSp>
        <p:nvGrpSpPr>
          <p:cNvPr id="5" name="Group 5"/>
          <p:cNvGrpSpPr/>
          <p:nvPr/>
        </p:nvGrpSpPr>
        <p:grpSpPr>
          <a:xfrm>
            <a:off x="2650381" y="476288"/>
            <a:ext cx="15049647" cy="2561672"/>
            <a:chOff x="0" y="0"/>
            <a:chExt cx="2331584" cy="396870"/>
          </a:xfrm>
        </p:grpSpPr>
        <p:sp>
          <p:nvSpPr>
            <p:cNvPr id="6" name="Freeform 6"/>
            <p:cNvSpPr/>
            <p:nvPr/>
          </p:nvSpPr>
          <p:spPr>
            <a:xfrm>
              <a:off x="0" y="0"/>
              <a:ext cx="2331584" cy="396870"/>
            </a:xfrm>
            <a:custGeom>
              <a:avLst/>
              <a:gdLst/>
              <a:ahLst/>
              <a:cxnLst/>
              <a:rect l="l" t="t" r="r" b="b"/>
              <a:pathLst>
                <a:path w="2331584" h="396870">
                  <a:moveTo>
                    <a:pt x="11832" y="0"/>
                  </a:moveTo>
                  <a:lnTo>
                    <a:pt x="2319752" y="0"/>
                  </a:lnTo>
                  <a:cubicBezTo>
                    <a:pt x="2322890" y="0"/>
                    <a:pt x="2325900" y="1247"/>
                    <a:pt x="2328119" y="3465"/>
                  </a:cubicBezTo>
                  <a:cubicBezTo>
                    <a:pt x="2330338" y="5684"/>
                    <a:pt x="2331584" y="8694"/>
                    <a:pt x="2331584" y="11832"/>
                  </a:cubicBezTo>
                  <a:lnTo>
                    <a:pt x="2331584" y="385038"/>
                  </a:lnTo>
                  <a:cubicBezTo>
                    <a:pt x="2331584" y="388176"/>
                    <a:pt x="2330338" y="391186"/>
                    <a:pt x="2328119" y="393405"/>
                  </a:cubicBezTo>
                  <a:cubicBezTo>
                    <a:pt x="2325900" y="395624"/>
                    <a:pt x="2322890" y="396870"/>
                    <a:pt x="2319752" y="396870"/>
                  </a:cubicBezTo>
                  <a:lnTo>
                    <a:pt x="11832" y="396870"/>
                  </a:lnTo>
                  <a:cubicBezTo>
                    <a:pt x="8694" y="396870"/>
                    <a:pt x="5684" y="395624"/>
                    <a:pt x="3465" y="393405"/>
                  </a:cubicBezTo>
                  <a:cubicBezTo>
                    <a:pt x="1247" y="391186"/>
                    <a:pt x="0" y="388176"/>
                    <a:pt x="0" y="385038"/>
                  </a:cubicBezTo>
                  <a:lnTo>
                    <a:pt x="0" y="11832"/>
                  </a:lnTo>
                  <a:cubicBezTo>
                    <a:pt x="0" y="8694"/>
                    <a:pt x="1247" y="5684"/>
                    <a:pt x="3465" y="3465"/>
                  </a:cubicBezTo>
                  <a:cubicBezTo>
                    <a:pt x="5684" y="1247"/>
                    <a:pt x="8694" y="0"/>
                    <a:pt x="11832" y="0"/>
                  </a:cubicBezTo>
                  <a:close/>
                </a:path>
              </a:pathLst>
            </a:custGeom>
            <a:blipFill>
              <a:blip r:embed="rId5"/>
              <a:stretch>
                <a:fillRect t="-243746" b="-243746"/>
              </a:stretch>
            </a:blipFill>
          </p:spPr>
          <p:txBody>
            <a:bodyPr/>
            <a:lstStyle/>
            <a:p>
              <a:endParaRPr lang="de-DE"/>
            </a:p>
          </p:txBody>
        </p:sp>
      </p:grpSp>
      <p:sp>
        <p:nvSpPr>
          <p:cNvPr id="7" name="TextBox 7"/>
          <p:cNvSpPr txBox="1"/>
          <p:nvPr/>
        </p:nvSpPr>
        <p:spPr>
          <a:xfrm>
            <a:off x="2999792" y="3359773"/>
            <a:ext cx="5077408" cy="1193800"/>
          </a:xfrm>
          <a:prstGeom prst="rect">
            <a:avLst/>
          </a:prstGeom>
        </p:spPr>
        <p:txBody>
          <a:bodyPr wrap="square" lIns="0" tIns="0" rIns="0" bIns="0" rtlCol="0" anchor="t">
            <a:spAutoFit/>
          </a:bodyPr>
          <a:lstStyle/>
          <a:p>
            <a:pPr>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888580" y="705139"/>
            <a:ext cx="14573250" cy="21336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Der Beklagte aus Berlin-Schöneberg verletzt mit seinem Pkw in Nürnberg schuldhaft den Kläger aus München.</a:t>
            </a:r>
          </a:p>
          <a:p>
            <a:pPr algn="l">
              <a:lnSpc>
                <a:spcPts val="4200"/>
              </a:lnSpc>
            </a:pPr>
            <a:r>
              <a:rPr lang="en-US" sz="3500">
                <a:solidFill>
                  <a:srgbClr val="000000"/>
                </a:solidFill>
                <a:latin typeface="Canva Sans"/>
                <a:ea typeface="Canva Sans"/>
                <a:cs typeface="Canva Sans"/>
                <a:sym typeface="Canva Sans"/>
              </a:rPr>
              <a:t>Bei welchem Gericht kann der Kläger den Beklagten auf 4.500,00 € Schadensersatz und 800,00 € Schmerzensgeld verklagen?</a:t>
            </a:r>
          </a:p>
        </p:txBody>
      </p:sp>
      <p:sp>
        <p:nvSpPr>
          <p:cNvPr id="9" name="TextBox 9"/>
          <p:cNvSpPr txBox="1"/>
          <p:nvPr/>
        </p:nvSpPr>
        <p:spPr>
          <a:xfrm>
            <a:off x="3834245" y="4905998"/>
            <a:ext cx="11466368" cy="3521075"/>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besonderer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r>
              <a:rPr lang="en-US" sz="5000" dirty="0">
                <a:solidFill>
                  <a:srgbClr val="000000"/>
                </a:solidFill>
                <a:latin typeface="Canva Sans"/>
                <a:ea typeface="Canva Sans"/>
                <a:cs typeface="Canva Sans"/>
                <a:sym typeface="Canva Sans"/>
              </a:rPr>
              <a:t> der </a:t>
            </a:r>
            <a:r>
              <a:rPr lang="en-US" sz="5000" dirty="0" err="1">
                <a:solidFill>
                  <a:srgbClr val="000000"/>
                </a:solidFill>
                <a:latin typeface="Canva Sans"/>
                <a:ea typeface="Canva Sans"/>
                <a:cs typeface="Canva Sans"/>
                <a:sym typeface="Canva Sans"/>
              </a:rPr>
              <a:t>unerlaubten</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Handlung</a:t>
            </a:r>
            <a:r>
              <a:rPr lang="en-US" sz="5000" dirty="0">
                <a:solidFill>
                  <a:srgbClr val="000000"/>
                </a:solidFill>
                <a:latin typeface="Canva Sans"/>
                <a:ea typeface="Canva Sans"/>
                <a:cs typeface="Canva Sans"/>
                <a:sym typeface="Canva Sans"/>
              </a:rPr>
              <a:t> (Ort des </a:t>
            </a:r>
            <a:r>
              <a:rPr lang="en-US" sz="5000" dirty="0" err="1">
                <a:solidFill>
                  <a:srgbClr val="000000"/>
                </a:solidFill>
                <a:latin typeface="Canva Sans"/>
                <a:ea typeface="Canva Sans"/>
                <a:cs typeface="Canva Sans"/>
                <a:sym typeface="Canva Sans"/>
              </a:rPr>
              <a:t>Unfalls</a:t>
            </a:r>
            <a:r>
              <a:rPr lang="en-US" sz="5000" dirty="0">
                <a:solidFill>
                  <a:srgbClr val="000000"/>
                </a:solidFill>
                <a:latin typeface="Canva Sans"/>
                <a:ea typeface="Canva Sans"/>
                <a:cs typeface="Canva Sans"/>
                <a:sym typeface="Canva Sans"/>
              </a:rPr>
              <a:t>) = </a:t>
            </a:r>
          </a:p>
          <a:p>
            <a:pPr algn="l">
              <a:lnSpc>
                <a:spcPts val="7000"/>
              </a:lnSpc>
              <a:spcBef>
                <a:spcPct val="0"/>
              </a:spcBef>
            </a:pPr>
            <a:r>
              <a:rPr lang="en-US" sz="5000" dirty="0">
                <a:solidFill>
                  <a:srgbClr val="000000"/>
                </a:solidFill>
                <a:latin typeface="Canva Sans"/>
                <a:ea typeface="Canva Sans"/>
                <a:cs typeface="Canva Sans"/>
                <a:sym typeface="Canva Sans"/>
              </a:rPr>
              <a:t>LG Nürnberg (§ 32 ZPO)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627586" y="865945"/>
            <a:ext cx="1285244"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A19c</a:t>
            </a:r>
          </a:p>
        </p:txBody>
      </p:sp>
      <p:grpSp>
        <p:nvGrpSpPr>
          <p:cNvPr id="5" name="Group 5"/>
          <p:cNvGrpSpPr/>
          <p:nvPr/>
        </p:nvGrpSpPr>
        <p:grpSpPr>
          <a:xfrm>
            <a:off x="2650381" y="476288"/>
            <a:ext cx="15049647" cy="2561672"/>
            <a:chOff x="0" y="0"/>
            <a:chExt cx="2331584" cy="396870"/>
          </a:xfrm>
        </p:grpSpPr>
        <p:sp>
          <p:nvSpPr>
            <p:cNvPr id="6" name="Freeform 6"/>
            <p:cNvSpPr/>
            <p:nvPr/>
          </p:nvSpPr>
          <p:spPr>
            <a:xfrm>
              <a:off x="0" y="0"/>
              <a:ext cx="2331584" cy="396870"/>
            </a:xfrm>
            <a:custGeom>
              <a:avLst/>
              <a:gdLst/>
              <a:ahLst/>
              <a:cxnLst/>
              <a:rect l="l" t="t" r="r" b="b"/>
              <a:pathLst>
                <a:path w="2331584" h="396870">
                  <a:moveTo>
                    <a:pt x="11832" y="0"/>
                  </a:moveTo>
                  <a:lnTo>
                    <a:pt x="2319752" y="0"/>
                  </a:lnTo>
                  <a:cubicBezTo>
                    <a:pt x="2322890" y="0"/>
                    <a:pt x="2325900" y="1247"/>
                    <a:pt x="2328119" y="3465"/>
                  </a:cubicBezTo>
                  <a:cubicBezTo>
                    <a:pt x="2330338" y="5684"/>
                    <a:pt x="2331584" y="8694"/>
                    <a:pt x="2331584" y="11832"/>
                  </a:cubicBezTo>
                  <a:lnTo>
                    <a:pt x="2331584" y="385038"/>
                  </a:lnTo>
                  <a:cubicBezTo>
                    <a:pt x="2331584" y="388176"/>
                    <a:pt x="2330338" y="391186"/>
                    <a:pt x="2328119" y="393405"/>
                  </a:cubicBezTo>
                  <a:cubicBezTo>
                    <a:pt x="2325900" y="395624"/>
                    <a:pt x="2322890" y="396870"/>
                    <a:pt x="2319752" y="396870"/>
                  </a:cubicBezTo>
                  <a:lnTo>
                    <a:pt x="11832" y="396870"/>
                  </a:lnTo>
                  <a:cubicBezTo>
                    <a:pt x="8694" y="396870"/>
                    <a:pt x="5684" y="395624"/>
                    <a:pt x="3465" y="393405"/>
                  </a:cubicBezTo>
                  <a:cubicBezTo>
                    <a:pt x="1247" y="391186"/>
                    <a:pt x="0" y="388176"/>
                    <a:pt x="0" y="385038"/>
                  </a:cubicBezTo>
                  <a:lnTo>
                    <a:pt x="0" y="11832"/>
                  </a:lnTo>
                  <a:cubicBezTo>
                    <a:pt x="0" y="8694"/>
                    <a:pt x="1247" y="5684"/>
                    <a:pt x="3465" y="3465"/>
                  </a:cubicBezTo>
                  <a:cubicBezTo>
                    <a:pt x="5684" y="1247"/>
                    <a:pt x="8694" y="0"/>
                    <a:pt x="11832" y="0"/>
                  </a:cubicBezTo>
                  <a:close/>
                </a:path>
              </a:pathLst>
            </a:custGeom>
            <a:blipFill>
              <a:blip r:embed="rId5"/>
              <a:stretch>
                <a:fillRect t="-243746" b="-243746"/>
              </a:stretch>
            </a:blipFill>
          </p:spPr>
          <p:txBody>
            <a:bodyPr/>
            <a:lstStyle/>
            <a:p>
              <a:endParaRPr lang="de-DE"/>
            </a:p>
          </p:txBody>
        </p:sp>
      </p:grpSp>
      <p:sp>
        <p:nvSpPr>
          <p:cNvPr id="7" name="TextBox 7"/>
          <p:cNvSpPr txBox="1"/>
          <p:nvPr/>
        </p:nvSpPr>
        <p:spPr>
          <a:xfrm>
            <a:off x="2999792" y="3359773"/>
            <a:ext cx="4239208" cy="1193800"/>
          </a:xfrm>
          <a:prstGeom prst="rect">
            <a:avLst/>
          </a:prstGeom>
        </p:spPr>
        <p:txBody>
          <a:bodyPr wrap="square" lIns="0" tIns="0" rIns="0" bIns="0" rtlCol="0" anchor="t">
            <a:spAutoFit/>
          </a:bodyPr>
          <a:lstStyle/>
          <a:p>
            <a:pPr>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888580" y="705139"/>
            <a:ext cx="14573250" cy="21336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Der Beklagte aus Berlin-Schöneberg verletzt mit seinem Pkw in Nürnberg schuldhaft den Kläger aus München.</a:t>
            </a:r>
          </a:p>
          <a:p>
            <a:pPr algn="l">
              <a:lnSpc>
                <a:spcPts val="4200"/>
              </a:lnSpc>
            </a:pPr>
            <a:r>
              <a:rPr lang="en-US" sz="3500">
                <a:solidFill>
                  <a:srgbClr val="000000"/>
                </a:solidFill>
                <a:latin typeface="Canva Sans"/>
                <a:ea typeface="Canva Sans"/>
                <a:cs typeface="Canva Sans"/>
                <a:sym typeface="Canva Sans"/>
              </a:rPr>
              <a:t>Bei welchem Gericht kann der Kläger den Beklagten auf 4.500,00 € Schadensersatz und 800,00 € Schmerzensgeld verklagen?</a:t>
            </a:r>
          </a:p>
        </p:txBody>
      </p:sp>
      <p:sp>
        <p:nvSpPr>
          <p:cNvPr id="9" name="TextBox 9"/>
          <p:cNvSpPr txBox="1"/>
          <p:nvPr/>
        </p:nvSpPr>
        <p:spPr>
          <a:xfrm>
            <a:off x="3782291" y="5106023"/>
            <a:ext cx="11596255" cy="263525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der </a:t>
            </a:r>
            <a:r>
              <a:rPr lang="en-US" sz="5000" dirty="0" err="1">
                <a:solidFill>
                  <a:srgbClr val="000000"/>
                </a:solidFill>
                <a:latin typeface="Canva Sans"/>
                <a:ea typeface="Canva Sans"/>
                <a:cs typeface="Canva Sans"/>
                <a:sym typeface="Canva Sans"/>
              </a:rPr>
              <a:t>Kläger</a:t>
            </a:r>
            <a:r>
              <a:rPr lang="en-US" sz="5000" dirty="0">
                <a:solidFill>
                  <a:srgbClr val="000000"/>
                </a:solidFill>
                <a:latin typeface="Canva Sans"/>
                <a:ea typeface="Canva Sans"/>
                <a:cs typeface="Canva Sans"/>
                <a:sym typeface="Canva Sans"/>
              </a:rPr>
              <a:t> hat </a:t>
            </a:r>
            <a:r>
              <a:rPr lang="en-US" sz="5000" dirty="0" err="1">
                <a:solidFill>
                  <a:srgbClr val="000000"/>
                </a:solidFill>
                <a:latin typeface="Canva Sans"/>
                <a:ea typeface="Canva Sans"/>
                <a:cs typeface="Canva Sans"/>
                <a:sym typeface="Canva Sans"/>
              </a:rPr>
              <a:t>gemäß</a:t>
            </a:r>
            <a:r>
              <a:rPr lang="en-US" sz="5000" dirty="0">
                <a:solidFill>
                  <a:srgbClr val="000000"/>
                </a:solidFill>
                <a:latin typeface="Canva Sans"/>
                <a:ea typeface="Canva Sans"/>
                <a:cs typeface="Canva Sans"/>
                <a:sym typeface="Canva Sans"/>
              </a:rPr>
              <a:t> § 35 ZPO die Wahl </a:t>
            </a:r>
            <a:r>
              <a:rPr lang="en-US" sz="5000" dirty="0" err="1">
                <a:solidFill>
                  <a:srgbClr val="000000"/>
                </a:solidFill>
                <a:latin typeface="Canva Sans"/>
                <a:ea typeface="Canva Sans"/>
                <a:cs typeface="Canva Sans"/>
                <a:sym typeface="Canva Sans"/>
              </a:rPr>
              <a:t>zwischen</a:t>
            </a:r>
            <a:r>
              <a:rPr lang="en-US" sz="5000" dirty="0">
                <a:solidFill>
                  <a:srgbClr val="000000"/>
                </a:solidFill>
                <a:latin typeface="Canva Sans"/>
                <a:ea typeface="Canva Sans"/>
                <a:cs typeface="Canva Sans"/>
                <a:sym typeface="Canva Sans"/>
              </a:rPr>
              <a:t> dem LG Berlin und dem LG Nürnberg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496930" y="865945"/>
            <a:ext cx="1546557" cy="679450"/>
          </a:xfrm>
          <a:prstGeom prst="rect">
            <a:avLst/>
          </a:prstGeom>
        </p:spPr>
        <p:txBody>
          <a:bodyPr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A19d</a:t>
            </a:r>
          </a:p>
        </p:txBody>
      </p:sp>
      <p:grpSp>
        <p:nvGrpSpPr>
          <p:cNvPr id="5" name="Group 5"/>
          <p:cNvGrpSpPr/>
          <p:nvPr/>
        </p:nvGrpSpPr>
        <p:grpSpPr>
          <a:xfrm>
            <a:off x="2650381" y="669843"/>
            <a:ext cx="15049647" cy="2521019"/>
            <a:chOff x="0" y="0"/>
            <a:chExt cx="2331584" cy="390572"/>
          </a:xfrm>
        </p:grpSpPr>
        <p:sp>
          <p:nvSpPr>
            <p:cNvPr id="6" name="Freeform 6"/>
            <p:cNvSpPr/>
            <p:nvPr/>
          </p:nvSpPr>
          <p:spPr>
            <a:xfrm>
              <a:off x="0" y="0"/>
              <a:ext cx="2331584" cy="390572"/>
            </a:xfrm>
            <a:custGeom>
              <a:avLst/>
              <a:gdLst/>
              <a:ahLst/>
              <a:cxnLst/>
              <a:rect l="l" t="t" r="r" b="b"/>
              <a:pathLst>
                <a:path w="2331584" h="390572">
                  <a:moveTo>
                    <a:pt x="11832" y="0"/>
                  </a:moveTo>
                  <a:lnTo>
                    <a:pt x="2319752" y="0"/>
                  </a:lnTo>
                  <a:cubicBezTo>
                    <a:pt x="2322890" y="0"/>
                    <a:pt x="2325900" y="1247"/>
                    <a:pt x="2328119" y="3465"/>
                  </a:cubicBezTo>
                  <a:cubicBezTo>
                    <a:pt x="2330338" y="5684"/>
                    <a:pt x="2331584" y="8694"/>
                    <a:pt x="2331584" y="11832"/>
                  </a:cubicBezTo>
                  <a:lnTo>
                    <a:pt x="2331584" y="378740"/>
                  </a:lnTo>
                  <a:cubicBezTo>
                    <a:pt x="2331584" y="381878"/>
                    <a:pt x="2330338" y="384887"/>
                    <a:pt x="2328119" y="387106"/>
                  </a:cubicBezTo>
                  <a:cubicBezTo>
                    <a:pt x="2325900" y="389325"/>
                    <a:pt x="2322890" y="390572"/>
                    <a:pt x="2319752" y="390572"/>
                  </a:cubicBezTo>
                  <a:lnTo>
                    <a:pt x="11832" y="390572"/>
                  </a:lnTo>
                  <a:cubicBezTo>
                    <a:pt x="8694" y="390572"/>
                    <a:pt x="5684" y="389325"/>
                    <a:pt x="3465" y="387106"/>
                  </a:cubicBezTo>
                  <a:cubicBezTo>
                    <a:pt x="1247" y="384887"/>
                    <a:pt x="0" y="381878"/>
                    <a:pt x="0" y="378740"/>
                  </a:cubicBezTo>
                  <a:lnTo>
                    <a:pt x="0" y="11832"/>
                  </a:lnTo>
                  <a:cubicBezTo>
                    <a:pt x="0" y="8694"/>
                    <a:pt x="1247" y="5684"/>
                    <a:pt x="3465" y="3465"/>
                  </a:cubicBezTo>
                  <a:cubicBezTo>
                    <a:pt x="5684" y="1247"/>
                    <a:pt x="8694" y="0"/>
                    <a:pt x="11832" y="0"/>
                  </a:cubicBezTo>
                  <a:close/>
                </a:path>
              </a:pathLst>
            </a:custGeom>
            <a:blipFill>
              <a:blip r:embed="rId5"/>
              <a:stretch>
                <a:fillRect t="-248483" b="-248483"/>
              </a:stretch>
            </a:blipFill>
          </p:spPr>
          <p:txBody>
            <a:bodyPr/>
            <a:lstStyle/>
            <a:p>
              <a:endParaRPr lang="de-DE"/>
            </a:p>
          </p:txBody>
        </p:sp>
      </p:grpSp>
      <p:sp>
        <p:nvSpPr>
          <p:cNvPr id="7" name="TextBox 7"/>
          <p:cNvSpPr txBox="1"/>
          <p:nvPr/>
        </p:nvSpPr>
        <p:spPr>
          <a:xfrm>
            <a:off x="2650381" y="3714144"/>
            <a:ext cx="3759473" cy="1193800"/>
          </a:xfrm>
          <a:prstGeom prst="rect">
            <a:avLst/>
          </a:prstGeom>
        </p:spPr>
        <p:txBody>
          <a:bodyPr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sachlich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962108" y="863553"/>
            <a:ext cx="14737920" cy="21336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Der Beklagte aus München hat aus beruflichen Gründen in Berlin-Lichtenberg auf unbestimmte Zeit eine Zweitwohnung angemietet. Es haben sich Mietrückstände über 3.500,00 € angehäuft, die der Vermieter einklagen möchte.</a:t>
            </a:r>
          </a:p>
        </p:txBody>
      </p:sp>
      <p:sp>
        <p:nvSpPr>
          <p:cNvPr id="9" name="TextBox 9"/>
          <p:cNvSpPr txBox="1"/>
          <p:nvPr/>
        </p:nvSpPr>
        <p:spPr>
          <a:xfrm>
            <a:off x="3820852" y="7032625"/>
            <a:ext cx="7132932"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1 ZPO, 23Nr. 2a GVG</a:t>
            </a:r>
          </a:p>
        </p:txBody>
      </p:sp>
      <p:sp>
        <p:nvSpPr>
          <p:cNvPr id="10" name="TextBox 10"/>
          <p:cNvSpPr txBox="1"/>
          <p:nvPr/>
        </p:nvSpPr>
        <p:spPr>
          <a:xfrm>
            <a:off x="3820852" y="5038725"/>
            <a:ext cx="3741093" cy="86360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Amtsgericht</a:t>
            </a:r>
            <a:endParaRPr lang="en-US" sz="5000" dirty="0">
              <a:solidFill>
                <a:srgbClr val="000000"/>
              </a:solidFill>
              <a:latin typeface="Canva Sans"/>
              <a:ea typeface="Canva Sans"/>
              <a:cs typeface="Canva Sans"/>
              <a:sym typeface="Canva Sans"/>
            </a:endParaRPr>
          </a:p>
        </p:txBody>
      </p:sp>
      <p:sp>
        <p:nvSpPr>
          <p:cNvPr id="11" name="TextBox 11"/>
          <p:cNvSpPr txBox="1"/>
          <p:nvPr/>
        </p:nvSpPr>
        <p:spPr>
          <a:xfrm>
            <a:off x="3820852" y="6035675"/>
            <a:ext cx="11495348" cy="863600"/>
          </a:xfrm>
          <a:prstGeom prst="rect">
            <a:avLst/>
          </a:prstGeom>
        </p:spPr>
        <p:txBody>
          <a:bodyPr wrap="square"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ohne</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Rücksicht</a:t>
            </a:r>
            <a:r>
              <a:rPr lang="en-US" sz="5000" dirty="0">
                <a:solidFill>
                  <a:srgbClr val="000000"/>
                </a:solidFill>
                <a:latin typeface="Canva Sans"/>
                <a:ea typeface="Canva Sans"/>
                <a:cs typeface="Canva Sans"/>
                <a:sym typeface="Canva Sans"/>
              </a:rPr>
              <a:t> auf den </a:t>
            </a:r>
            <a:r>
              <a:rPr lang="en-US" sz="5000" dirty="0" err="1">
                <a:solidFill>
                  <a:srgbClr val="000000"/>
                </a:solidFill>
                <a:latin typeface="Canva Sans"/>
                <a:ea typeface="Canva Sans"/>
                <a:cs typeface="Canva Sans"/>
                <a:sym typeface="Canva Sans"/>
              </a:rPr>
              <a:t>Streitwert</a:t>
            </a:r>
            <a:endParaRPr lang="en-US" sz="5000" dirty="0">
              <a:solidFill>
                <a:srgbClr val="000000"/>
              </a:solidFill>
              <a:latin typeface="Canva Sans"/>
              <a:ea typeface="Canva Sans"/>
              <a:cs typeface="Canva Sans"/>
              <a:sym typeface="Canv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496930" y="865945"/>
            <a:ext cx="1546557"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A19d</a:t>
            </a:r>
          </a:p>
        </p:txBody>
      </p:sp>
      <p:grpSp>
        <p:nvGrpSpPr>
          <p:cNvPr id="5" name="Group 5"/>
          <p:cNvGrpSpPr/>
          <p:nvPr/>
        </p:nvGrpSpPr>
        <p:grpSpPr>
          <a:xfrm>
            <a:off x="2650381" y="669843"/>
            <a:ext cx="15049647" cy="2356901"/>
            <a:chOff x="0" y="0"/>
            <a:chExt cx="2331584" cy="365146"/>
          </a:xfrm>
        </p:grpSpPr>
        <p:sp>
          <p:nvSpPr>
            <p:cNvPr id="6" name="Freeform 6"/>
            <p:cNvSpPr/>
            <p:nvPr/>
          </p:nvSpPr>
          <p:spPr>
            <a:xfrm>
              <a:off x="0" y="0"/>
              <a:ext cx="2331584" cy="365146"/>
            </a:xfrm>
            <a:custGeom>
              <a:avLst/>
              <a:gdLst/>
              <a:ahLst/>
              <a:cxnLst/>
              <a:rect l="l" t="t" r="r" b="b"/>
              <a:pathLst>
                <a:path w="2331584" h="365146">
                  <a:moveTo>
                    <a:pt x="11832" y="0"/>
                  </a:moveTo>
                  <a:lnTo>
                    <a:pt x="2319752" y="0"/>
                  </a:lnTo>
                  <a:cubicBezTo>
                    <a:pt x="2322890" y="0"/>
                    <a:pt x="2325900" y="1247"/>
                    <a:pt x="2328119" y="3465"/>
                  </a:cubicBezTo>
                  <a:cubicBezTo>
                    <a:pt x="2330338" y="5684"/>
                    <a:pt x="2331584" y="8694"/>
                    <a:pt x="2331584" y="11832"/>
                  </a:cubicBezTo>
                  <a:lnTo>
                    <a:pt x="2331584" y="353314"/>
                  </a:lnTo>
                  <a:cubicBezTo>
                    <a:pt x="2331584" y="356452"/>
                    <a:pt x="2330338" y="359461"/>
                    <a:pt x="2328119" y="361680"/>
                  </a:cubicBezTo>
                  <a:cubicBezTo>
                    <a:pt x="2325900" y="363899"/>
                    <a:pt x="2322890" y="365146"/>
                    <a:pt x="2319752" y="365146"/>
                  </a:cubicBezTo>
                  <a:lnTo>
                    <a:pt x="11832" y="365146"/>
                  </a:lnTo>
                  <a:cubicBezTo>
                    <a:pt x="8694" y="365146"/>
                    <a:pt x="5684" y="363899"/>
                    <a:pt x="3465" y="361680"/>
                  </a:cubicBezTo>
                  <a:cubicBezTo>
                    <a:pt x="1247" y="359461"/>
                    <a:pt x="0" y="356452"/>
                    <a:pt x="0" y="353314"/>
                  </a:cubicBezTo>
                  <a:lnTo>
                    <a:pt x="0" y="11832"/>
                  </a:lnTo>
                  <a:cubicBezTo>
                    <a:pt x="0" y="8694"/>
                    <a:pt x="1247" y="5684"/>
                    <a:pt x="3465" y="3465"/>
                  </a:cubicBezTo>
                  <a:cubicBezTo>
                    <a:pt x="5684" y="1247"/>
                    <a:pt x="8694" y="0"/>
                    <a:pt x="11832" y="0"/>
                  </a:cubicBezTo>
                  <a:close/>
                </a:path>
              </a:pathLst>
            </a:custGeom>
            <a:blipFill>
              <a:blip r:embed="rId5"/>
              <a:stretch>
                <a:fillRect t="-269267" b="-269267"/>
              </a:stretch>
            </a:blipFill>
          </p:spPr>
          <p:txBody>
            <a:bodyPr/>
            <a:lstStyle/>
            <a:p>
              <a:endParaRPr lang="de-DE"/>
            </a:p>
          </p:txBody>
        </p:sp>
      </p:grpSp>
      <p:sp>
        <p:nvSpPr>
          <p:cNvPr id="7" name="TextBox 7"/>
          <p:cNvSpPr txBox="1"/>
          <p:nvPr/>
        </p:nvSpPr>
        <p:spPr>
          <a:xfrm>
            <a:off x="2650380" y="3744516"/>
            <a:ext cx="49696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962108" y="781494"/>
            <a:ext cx="14737920" cy="21336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Der Beklagte aus München hat aus beruflichen Gründen in Berlin-Lichtenberg auf unbestimmte Zeit eine Zweitwohnung angemietet. Es haben sich Mietrückstände über 3.500,00 € angehäuft, die der Vermieter einklagen möchte.</a:t>
            </a:r>
          </a:p>
        </p:txBody>
      </p:sp>
      <p:sp>
        <p:nvSpPr>
          <p:cNvPr id="9" name="TextBox 9"/>
          <p:cNvSpPr txBox="1"/>
          <p:nvPr/>
        </p:nvSpPr>
        <p:spPr>
          <a:xfrm>
            <a:off x="3829318" y="8132364"/>
            <a:ext cx="9182844" cy="863600"/>
          </a:xfrm>
          <a:prstGeom prst="rect">
            <a:avLst/>
          </a:prstGeom>
        </p:spPr>
        <p:txBody>
          <a:bodyPr wrap="square"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AG Berlin-Lichtenberg</a:t>
            </a:r>
          </a:p>
        </p:txBody>
      </p:sp>
      <p:sp>
        <p:nvSpPr>
          <p:cNvPr id="10" name="TextBox 10"/>
          <p:cNvSpPr txBox="1"/>
          <p:nvPr/>
        </p:nvSpPr>
        <p:spPr>
          <a:xfrm>
            <a:off x="3829318" y="5140413"/>
            <a:ext cx="9440763" cy="86360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ausschließlicher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endParaRPr lang="en-US" sz="5000" dirty="0">
              <a:solidFill>
                <a:srgbClr val="000000"/>
              </a:solidFill>
              <a:latin typeface="Canva Sans"/>
              <a:ea typeface="Canva Sans"/>
              <a:cs typeface="Canva Sans"/>
              <a:sym typeface="Canva Sans"/>
            </a:endParaRPr>
          </a:p>
        </p:txBody>
      </p:sp>
      <p:sp>
        <p:nvSpPr>
          <p:cNvPr id="11" name="TextBox 11"/>
          <p:cNvSpPr txBox="1"/>
          <p:nvPr/>
        </p:nvSpPr>
        <p:spPr>
          <a:xfrm>
            <a:off x="3829318" y="6137913"/>
            <a:ext cx="9182844"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Ort der </a:t>
            </a:r>
            <a:r>
              <a:rPr lang="en-US" sz="5000" dirty="0" err="1">
                <a:solidFill>
                  <a:srgbClr val="000000"/>
                </a:solidFill>
                <a:latin typeface="Canva Sans"/>
                <a:ea typeface="Canva Sans"/>
                <a:cs typeface="Canva Sans"/>
                <a:sym typeface="Canva Sans"/>
              </a:rPr>
              <a:t>vermieteten</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Wohnung</a:t>
            </a:r>
            <a:endParaRPr lang="en-US" sz="5000" dirty="0">
              <a:solidFill>
                <a:srgbClr val="000000"/>
              </a:solidFill>
              <a:latin typeface="Canva Sans"/>
              <a:ea typeface="Canva Sans"/>
              <a:cs typeface="Canva Sans"/>
              <a:sym typeface="Canva Sans"/>
            </a:endParaRPr>
          </a:p>
        </p:txBody>
      </p:sp>
      <p:sp>
        <p:nvSpPr>
          <p:cNvPr id="12" name="TextBox 12"/>
          <p:cNvSpPr txBox="1"/>
          <p:nvPr/>
        </p:nvSpPr>
        <p:spPr>
          <a:xfrm>
            <a:off x="3829318" y="7135414"/>
            <a:ext cx="3377133"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29a I ZPO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496930" y="865945"/>
            <a:ext cx="1546557" cy="679450"/>
          </a:xfrm>
          <a:prstGeom prst="rect">
            <a:avLst/>
          </a:prstGeom>
        </p:spPr>
        <p:txBody>
          <a:bodyPr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A19e</a:t>
            </a:r>
          </a:p>
        </p:txBody>
      </p:sp>
      <p:grpSp>
        <p:nvGrpSpPr>
          <p:cNvPr id="5" name="Group 5"/>
          <p:cNvGrpSpPr/>
          <p:nvPr/>
        </p:nvGrpSpPr>
        <p:grpSpPr>
          <a:xfrm>
            <a:off x="2650381" y="669843"/>
            <a:ext cx="15049647" cy="1876897"/>
            <a:chOff x="0" y="0"/>
            <a:chExt cx="2331584" cy="290781"/>
          </a:xfrm>
        </p:grpSpPr>
        <p:sp>
          <p:nvSpPr>
            <p:cNvPr id="6" name="Freeform 6"/>
            <p:cNvSpPr/>
            <p:nvPr/>
          </p:nvSpPr>
          <p:spPr>
            <a:xfrm>
              <a:off x="0" y="0"/>
              <a:ext cx="2331584" cy="290781"/>
            </a:xfrm>
            <a:custGeom>
              <a:avLst/>
              <a:gdLst/>
              <a:ahLst/>
              <a:cxnLst/>
              <a:rect l="l" t="t" r="r" b="b"/>
              <a:pathLst>
                <a:path w="2331584" h="290781">
                  <a:moveTo>
                    <a:pt x="11832" y="0"/>
                  </a:moveTo>
                  <a:lnTo>
                    <a:pt x="2319752" y="0"/>
                  </a:lnTo>
                  <a:cubicBezTo>
                    <a:pt x="2322890" y="0"/>
                    <a:pt x="2325900" y="1247"/>
                    <a:pt x="2328119" y="3465"/>
                  </a:cubicBezTo>
                  <a:cubicBezTo>
                    <a:pt x="2330338" y="5684"/>
                    <a:pt x="2331584" y="8694"/>
                    <a:pt x="2331584" y="11832"/>
                  </a:cubicBezTo>
                  <a:lnTo>
                    <a:pt x="2331584" y="278949"/>
                  </a:lnTo>
                  <a:cubicBezTo>
                    <a:pt x="2331584" y="282087"/>
                    <a:pt x="2330338" y="285096"/>
                    <a:pt x="2328119" y="287315"/>
                  </a:cubicBezTo>
                  <a:cubicBezTo>
                    <a:pt x="2325900" y="289534"/>
                    <a:pt x="2322890" y="290781"/>
                    <a:pt x="2319752" y="290781"/>
                  </a:cubicBezTo>
                  <a:lnTo>
                    <a:pt x="11832" y="290781"/>
                  </a:lnTo>
                  <a:cubicBezTo>
                    <a:pt x="8694" y="290781"/>
                    <a:pt x="5684" y="289534"/>
                    <a:pt x="3465" y="287315"/>
                  </a:cubicBezTo>
                  <a:cubicBezTo>
                    <a:pt x="1247" y="285096"/>
                    <a:pt x="0" y="282087"/>
                    <a:pt x="0" y="278949"/>
                  </a:cubicBezTo>
                  <a:lnTo>
                    <a:pt x="0" y="11832"/>
                  </a:lnTo>
                  <a:cubicBezTo>
                    <a:pt x="0" y="8694"/>
                    <a:pt x="1247" y="5684"/>
                    <a:pt x="3465" y="3465"/>
                  </a:cubicBezTo>
                  <a:cubicBezTo>
                    <a:pt x="5684" y="1247"/>
                    <a:pt x="8694" y="0"/>
                    <a:pt x="11832" y="0"/>
                  </a:cubicBezTo>
                  <a:close/>
                </a:path>
              </a:pathLst>
            </a:custGeom>
            <a:blipFill>
              <a:blip r:embed="rId5"/>
              <a:stretch>
                <a:fillRect t="-350918" b="-350918"/>
              </a:stretch>
            </a:blipFill>
          </p:spPr>
          <p:txBody>
            <a:bodyPr/>
            <a:lstStyle/>
            <a:p>
              <a:endParaRPr lang="de-DE"/>
            </a:p>
          </p:txBody>
        </p:sp>
      </p:grpSp>
      <p:sp>
        <p:nvSpPr>
          <p:cNvPr id="7" name="TextBox 7"/>
          <p:cNvSpPr txBox="1"/>
          <p:nvPr/>
        </p:nvSpPr>
        <p:spPr>
          <a:xfrm>
            <a:off x="2650381" y="3703536"/>
            <a:ext cx="3759473" cy="1193800"/>
          </a:xfrm>
          <a:prstGeom prst="rect">
            <a:avLst/>
          </a:prstGeom>
        </p:spPr>
        <p:txBody>
          <a:bodyPr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sachlich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3841900" y="5126263"/>
            <a:ext cx="3670697"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000000"/>
                </a:solidFill>
                <a:latin typeface="Canva Sans"/>
                <a:ea typeface="Canva Sans"/>
                <a:cs typeface="Canva Sans"/>
                <a:sym typeface="Canva Sans"/>
              </a:rPr>
              <a:t>Landgericht</a:t>
            </a:r>
            <a:endParaRPr lang="en-US" sz="5000" dirty="0">
              <a:solidFill>
                <a:srgbClr val="000000"/>
              </a:solidFill>
              <a:latin typeface="Canva Sans"/>
              <a:ea typeface="Canva Sans"/>
              <a:cs typeface="Canva Sans"/>
              <a:sym typeface="Canva Sans"/>
            </a:endParaRPr>
          </a:p>
        </p:txBody>
      </p:sp>
      <p:sp>
        <p:nvSpPr>
          <p:cNvPr id="9" name="TextBox 9"/>
          <p:cNvSpPr txBox="1"/>
          <p:nvPr/>
        </p:nvSpPr>
        <p:spPr>
          <a:xfrm>
            <a:off x="3806702" y="6116763"/>
            <a:ext cx="10061698" cy="863600"/>
          </a:xfrm>
          <a:prstGeom prst="rect">
            <a:avLst/>
          </a:prstGeom>
        </p:spPr>
        <p:txBody>
          <a:bodyPr wrap="square"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Streitwert</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über</a:t>
            </a:r>
            <a:r>
              <a:rPr lang="en-US" sz="5000" dirty="0">
                <a:solidFill>
                  <a:srgbClr val="000000"/>
                </a:solidFill>
                <a:latin typeface="Canva Sans"/>
                <a:ea typeface="Canva Sans"/>
                <a:cs typeface="Canva Sans"/>
                <a:sym typeface="Canva Sans"/>
              </a:rPr>
              <a:t> 5.000,00 €</a:t>
            </a:r>
          </a:p>
        </p:txBody>
      </p:sp>
      <p:sp>
        <p:nvSpPr>
          <p:cNvPr id="10" name="TextBox 10"/>
          <p:cNvSpPr txBox="1"/>
          <p:nvPr/>
        </p:nvSpPr>
        <p:spPr>
          <a:xfrm>
            <a:off x="2858199" y="808192"/>
            <a:ext cx="14401101" cy="16002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Der Beklagte hat in Berlin-Spandau Räume für den Betrieb seiner Kfz-Werkstatt angemietet. Es bestehen Rückstände in Höhe von 6.000,00 €.</a:t>
            </a:r>
          </a:p>
        </p:txBody>
      </p:sp>
      <p:sp>
        <p:nvSpPr>
          <p:cNvPr id="11" name="TextBox 11"/>
          <p:cNvSpPr txBox="1"/>
          <p:nvPr/>
        </p:nvSpPr>
        <p:spPr>
          <a:xfrm>
            <a:off x="3841900" y="7208963"/>
            <a:ext cx="8044904" cy="863600"/>
          </a:xfrm>
          <a:prstGeom prst="rect">
            <a:avLst/>
          </a:prstGeom>
        </p:spPr>
        <p:txBody>
          <a:bodyPr lIns="0" tIns="0" rIns="0" bIns="0" rtlCol="0" anchor="t">
            <a:spAutoFit/>
          </a:bodyPr>
          <a:lstStyle/>
          <a:p>
            <a:pPr algn="ctr">
              <a:lnSpc>
                <a:spcPts val="7000"/>
              </a:lnSpc>
              <a:spcBef>
                <a:spcPct val="0"/>
              </a:spcBef>
            </a:pPr>
            <a:r>
              <a:rPr lang="en-US" sz="5000" dirty="0">
                <a:solidFill>
                  <a:srgbClr val="000000"/>
                </a:solidFill>
                <a:latin typeface="Canva Sans"/>
                <a:ea typeface="Canva Sans"/>
                <a:cs typeface="Canva Sans"/>
                <a:sym typeface="Canva Sans"/>
              </a:rPr>
              <a:t>§§ 1 ZPO, 23 Nr. 1, 71 I GVG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496930" y="865945"/>
            <a:ext cx="1546557"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A19e</a:t>
            </a:r>
          </a:p>
        </p:txBody>
      </p:sp>
      <p:grpSp>
        <p:nvGrpSpPr>
          <p:cNvPr id="5" name="Group 5"/>
          <p:cNvGrpSpPr/>
          <p:nvPr/>
        </p:nvGrpSpPr>
        <p:grpSpPr>
          <a:xfrm>
            <a:off x="2650381" y="669843"/>
            <a:ext cx="15049647" cy="1876897"/>
            <a:chOff x="0" y="0"/>
            <a:chExt cx="2331584" cy="290781"/>
          </a:xfrm>
        </p:grpSpPr>
        <p:sp>
          <p:nvSpPr>
            <p:cNvPr id="6" name="Freeform 6"/>
            <p:cNvSpPr/>
            <p:nvPr/>
          </p:nvSpPr>
          <p:spPr>
            <a:xfrm>
              <a:off x="0" y="0"/>
              <a:ext cx="2331584" cy="290781"/>
            </a:xfrm>
            <a:custGeom>
              <a:avLst/>
              <a:gdLst/>
              <a:ahLst/>
              <a:cxnLst/>
              <a:rect l="l" t="t" r="r" b="b"/>
              <a:pathLst>
                <a:path w="2331584" h="290781">
                  <a:moveTo>
                    <a:pt x="11832" y="0"/>
                  </a:moveTo>
                  <a:lnTo>
                    <a:pt x="2319752" y="0"/>
                  </a:lnTo>
                  <a:cubicBezTo>
                    <a:pt x="2322890" y="0"/>
                    <a:pt x="2325900" y="1247"/>
                    <a:pt x="2328119" y="3465"/>
                  </a:cubicBezTo>
                  <a:cubicBezTo>
                    <a:pt x="2330338" y="5684"/>
                    <a:pt x="2331584" y="8694"/>
                    <a:pt x="2331584" y="11832"/>
                  </a:cubicBezTo>
                  <a:lnTo>
                    <a:pt x="2331584" y="278949"/>
                  </a:lnTo>
                  <a:cubicBezTo>
                    <a:pt x="2331584" y="282087"/>
                    <a:pt x="2330338" y="285096"/>
                    <a:pt x="2328119" y="287315"/>
                  </a:cubicBezTo>
                  <a:cubicBezTo>
                    <a:pt x="2325900" y="289534"/>
                    <a:pt x="2322890" y="290781"/>
                    <a:pt x="2319752" y="290781"/>
                  </a:cubicBezTo>
                  <a:lnTo>
                    <a:pt x="11832" y="290781"/>
                  </a:lnTo>
                  <a:cubicBezTo>
                    <a:pt x="8694" y="290781"/>
                    <a:pt x="5684" y="289534"/>
                    <a:pt x="3465" y="287315"/>
                  </a:cubicBezTo>
                  <a:cubicBezTo>
                    <a:pt x="1247" y="285096"/>
                    <a:pt x="0" y="282087"/>
                    <a:pt x="0" y="278949"/>
                  </a:cubicBezTo>
                  <a:lnTo>
                    <a:pt x="0" y="11832"/>
                  </a:lnTo>
                  <a:cubicBezTo>
                    <a:pt x="0" y="8694"/>
                    <a:pt x="1247" y="5684"/>
                    <a:pt x="3465" y="3465"/>
                  </a:cubicBezTo>
                  <a:cubicBezTo>
                    <a:pt x="5684" y="1247"/>
                    <a:pt x="8694" y="0"/>
                    <a:pt x="11832" y="0"/>
                  </a:cubicBezTo>
                  <a:close/>
                </a:path>
              </a:pathLst>
            </a:custGeom>
            <a:blipFill>
              <a:blip r:embed="rId5"/>
              <a:stretch>
                <a:fillRect t="-350918" b="-350918"/>
              </a:stretch>
            </a:blipFill>
          </p:spPr>
          <p:txBody>
            <a:bodyPr/>
            <a:lstStyle/>
            <a:p>
              <a:endParaRPr lang="de-DE"/>
            </a:p>
          </p:txBody>
        </p:sp>
      </p:grpSp>
      <p:sp>
        <p:nvSpPr>
          <p:cNvPr id="7" name="TextBox 7"/>
          <p:cNvSpPr txBox="1"/>
          <p:nvPr/>
        </p:nvSpPr>
        <p:spPr>
          <a:xfrm>
            <a:off x="2650380" y="3703536"/>
            <a:ext cx="39790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858199" y="808192"/>
            <a:ext cx="14401101" cy="16002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Der Beklagte hat in Berlin-Spandau Räume für den Betrieb seiner Kfz-Werkstatt angemietet. Es bestehen Rückstände in Höhe von 6.000,00 €.</a:t>
            </a:r>
          </a:p>
        </p:txBody>
      </p:sp>
      <p:sp>
        <p:nvSpPr>
          <p:cNvPr id="9" name="TextBox 9"/>
          <p:cNvSpPr txBox="1"/>
          <p:nvPr/>
        </p:nvSpPr>
        <p:spPr>
          <a:xfrm>
            <a:off x="3846419" y="7160368"/>
            <a:ext cx="8677126" cy="86360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ausschließlich</a:t>
            </a:r>
            <a:r>
              <a:rPr lang="en-US" sz="5000" dirty="0">
                <a:solidFill>
                  <a:srgbClr val="000000"/>
                </a:solidFill>
                <a:latin typeface="Canva Sans"/>
                <a:ea typeface="Canva Sans"/>
                <a:cs typeface="Canva Sans"/>
                <a:sym typeface="Canva Sans"/>
              </a:rPr>
              <a:t> das LG Berlin </a:t>
            </a:r>
          </a:p>
        </p:txBody>
      </p:sp>
      <p:sp>
        <p:nvSpPr>
          <p:cNvPr id="10" name="TextBox 10"/>
          <p:cNvSpPr txBox="1"/>
          <p:nvPr/>
        </p:nvSpPr>
        <p:spPr>
          <a:xfrm>
            <a:off x="3846419" y="5204835"/>
            <a:ext cx="6542708"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Ort der </a:t>
            </a:r>
            <a:r>
              <a:rPr lang="en-US" sz="5000" dirty="0" err="1">
                <a:solidFill>
                  <a:srgbClr val="000000"/>
                </a:solidFill>
                <a:latin typeface="Canva Sans"/>
                <a:ea typeface="Canva Sans"/>
                <a:cs typeface="Canva Sans"/>
                <a:sym typeface="Canva Sans"/>
              </a:rPr>
              <a:t>Kfz-Werkstatt</a:t>
            </a:r>
            <a:endParaRPr lang="en-US" sz="5000" dirty="0">
              <a:solidFill>
                <a:srgbClr val="000000"/>
              </a:solidFill>
              <a:latin typeface="Canva Sans"/>
              <a:ea typeface="Canva Sans"/>
              <a:cs typeface="Canva Sans"/>
              <a:sym typeface="Canva Sans"/>
            </a:endParaRPr>
          </a:p>
        </p:txBody>
      </p:sp>
      <p:sp>
        <p:nvSpPr>
          <p:cNvPr id="11" name="TextBox 11"/>
          <p:cNvSpPr txBox="1"/>
          <p:nvPr/>
        </p:nvSpPr>
        <p:spPr>
          <a:xfrm>
            <a:off x="3846419" y="6182468"/>
            <a:ext cx="3377133"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29a I ZPO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07850" y="865945"/>
            <a:ext cx="1524716"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A19a</a:t>
            </a:r>
          </a:p>
        </p:txBody>
      </p:sp>
      <p:grpSp>
        <p:nvGrpSpPr>
          <p:cNvPr id="5" name="Group 5"/>
          <p:cNvGrpSpPr/>
          <p:nvPr/>
        </p:nvGrpSpPr>
        <p:grpSpPr>
          <a:xfrm>
            <a:off x="2650381" y="471743"/>
            <a:ext cx="15120857" cy="3470932"/>
            <a:chOff x="0" y="0"/>
            <a:chExt cx="2342616" cy="537738"/>
          </a:xfrm>
        </p:grpSpPr>
        <p:sp>
          <p:nvSpPr>
            <p:cNvPr id="6" name="Freeform 6"/>
            <p:cNvSpPr/>
            <p:nvPr/>
          </p:nvSpPr>
          <p:spPr>
            <a:xfrm>
              <a:off x="0" y="0"/>
              <a:ext cx="2342616" cy="537738"/>
            </a:xfrm>
            <a:custGeom>
              <a:avLst/>
              <a:gdLst/>
              <a:ahLst/>
              <a:cxnLst/>
              <a:rect l="l" t="t" r="r" b="b"/>
              <a:pathLst>
                <a:path w="2342616" h="537738">
                  <a:moveTo>
                    <a:pt x="11776" y="0"/>
                  </a:moveTo>
                  <a:lnTo>
                    <a:pt x="2330840" y="0"/>
                  </a:lnTo>
                  <a:cubicBezTo>
                    <a:pt x="2337344" y="0"/>
                    <a:pt x="2342616" y="5272"/>
                    <a:pt x="2342616" y="11776"/>
                  </a:cubicBezTo>
                  <a:lnTo>
                    <a:pt x="2342616" y="525962"/>
                  </a:lnTo>
                  <a:cubicBezTo>
                    <a:pt x="2342616" y="532466"/>
                    <a:pt x="2337344" y="537738"/>
                    <a:pt x="2330840" y="537738"/>
                  </a:cubicBezTo>
                  <a:lnTo>
                    <a:pt x="11776" y="537738"/>
                  </a:lnTo>
                  <a:cubicBezTo>
                    <a:pt x="5272" y="537738"/>
                    <a:pt x="0" y="532466"/>
                    <a:pt x="0" y="525962"/>
                  </a:cubicBezTo>
                  <a:lnTo>
                    <a:pt x="0" y="11776"/>
                  </a:lnTo>
                  <a:cubicBezTo>
                    <a:pt x="0" y="5272"/>
                    <a:pt x="5272" y="0"/>
                    <a:pt x="11776" y="0"/>
                  </a:cubicBezTo>
                  <a:close/>
                </a:path>
              </a:pathLst>
            </a:custGeom>
            <a:blipFill>
              <a:blip r:embed="rId5"/>
              <a:stretch>
                <a:fillRect t="-167821" b="-167821"/>
              </a:stretch>
            </a:blipFill>
          </p:spPr>
          <p:txBody>
            <a:bodyPr/>
            <a:lstStyle/>
            <a:p>
              <a:endParaRPr lang="de-DE"/>
            </a:p>
          </p:txBody>
        </p:sp>
      </p:grpSp>
      <p:sp>
        <p:nvSpPr>
          <p:cNvPr id="7" name="TextBox 7"/>
          <p:cNvSpPr txBox="1"/>
          <p:nvPr/>
        </p:nvSpPr>
        <p:spPr>
          <a:xfrm>
            <a:off x="2650380" y="4479925"/>
            <a:ext cx="41314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851777" y="598819"/>
            <a:ext cx="14919461" cy="3195955"/>
          </a:xfrm>
          <a:prstGeom prst="rect">
            <a:avLst/>
          </a:prstGeom>
        </p:spPr>
        <p:txBody>
          <a:bodyPr lIns="0" tIns="0" rIns="0" bIns="0" rtlCol="0" anchor="t">
            <a:spAutoFit/>
          </a:bodyPr>
          <a:lstStyle/>
          <a:p>
            <a:pPr algn="l">
              <a:lnSpc>
                <a:spcPts val="4235"/>
              </a:lnSpc>
            </a:pPr>
            <a:r>
              <a:rPr lang="en-US" sz="3500">
                <a:solidFill>
                  <a:srgbClr val="000000"/>
                </a:solidFill>
                <a:latin typeface="Canva Sans"/>
                <a:ea typeface="Canva Sans"/>
                <a:cs typeface="Canva Sans"/>
                <a:sym typeface="Canva Sans"/>
              </a:rPr>
              <a:t>Der Kläger aus Augsburg hat dem Beklagten aus München im Januar 2023 ein unverzinsliches Darlehen über 500,00 € gewährt. Nach Auszahlung des Darlehens verzieht der Beklagte im Februar 2024 nach Würzburg. Derzeit hält er sich jedoch in Berlin-Mitte auf, da er hier eine Ausbildung zum Justizfachwirt absolviert. Da der Beklagte nicht zahlt, möchte der Kläger ihn verklagen.</a:t>
            </a:r>
          </a:p>
        </p:txBody>
      </p:sp>
      <p:sp>
        <p:nvSpPr>
          <p:cNvPr id="9" name="TextBox 9"/>
          <p:cNvSpPr txBox="1"/>
          <p:nvPr/>
        </p:nvSpPr>
        <p:spPr>
          <a:xfrm>
            <a:off x="3775824" y="5880100"/>
            <a:ext cx="12934051" cy="263525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allgemeiner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derzeitiger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Wohnsitz</a:t>
            </a:r>
            <a:r>
              <a:rPr lang="en-US" sz="5000" dirty="0">
                <a:solidFill>
                  <a:srgbClr val="000000"/>
                </a:solidFill>
                <a:latin typeface="Canva Sans"/>
                <a:ea typeface="Canva Sans"/>
                <a:cs typeface="Canva Sans"/>
                <a:sym typeface="Canva Sans"/>
              </a:rPr>
              <a:t> des </a:t>
            </a:r>
            <a:r>
              <a:rPr lang="en-US" sz="5000" dirty="0" err="1">
                <a:solidFill>
                  <a:srgbClr val="000000"/>
                </a:solidFill>
                <a:latin typeface="Canva Sans"/>
                <a:ea typeface="Canva Sans"/>
                <a:cs typeface="Canva Sans"/>
                <a:sym typeface="Canva Sans"/>
              </a:rPr>
              <a:t>Beklagten</a:t>
            </a:r>
            <a:r>
              <a:rPr lang="en-US" sz="5000" dirty="0">
                <a:solidFill>
                  <a:srgbClr val="000000"/>
                </a:solidFill>
                <a:latin typeface="Canva Sans"/>
                <a:ea typeface="Canva Sans"/>
                <a:cs typeface="Canva Sans"/>
                <a:sym typeface="Canva Sans"/>
              </a:rPr>
              <a:t> = Würzburg = </a:t>
            </a:r>
          </a:p>
          <a:p>
            <a:pPr algn="l">
              <a:lnSpc>
                <a:spcPts val="7000"/>
              </a:lnSpc>
              <a:spcBef>
                <a:spcPct val="0"/>
              </a:spcBef>
            </a:pPr>
            <a:r>
              <a:rPr lang="en-US" sz="5000" dirty="0">
                <a:solidFill>
                  <a:srgbClr val="000000"/>
                </a:solidFill>
                <a:latin typeface="Canva Sans"/>
                <a:ea typeface="Canva Sans"/>
                <a:cs typeface="Canva Sans"/>
                <a:sym typeface="Canva Sans"/>
              </a:rPr>
              <a:t>AG Würzburg (§§ 12, 13 ZPO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07850" y="865945"/>
            <a:ext cx="1524716"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A19a</a:t>
            </a:r>
          </a:p>
        </p:txBody>
      </p:sp>
      <p:grpSp>
        <p:nvGrpSpPr>
          <p:cNvPr id="5" name="Group 5"/>
          <p:cNvGrpSpPr/>
          <p:nvPr/>
        </p:nvGrpSpPr>
        <p:grpSpPr>
          <a:xfrm>
            <a:off x="2650381" y="471743"/>
            <a:ext cx="15120857" cy="3470932"/>
            <a:chOff x="0" y="0"/>
            <a:chExt cx="2342616" cy="537738"/>
          </a:xfrm>
        </p:grpSpPr>
        <p:sp>
          <p:nvSpPr>
            <p:cNvPr id="6" name="Freeform 6"/>
            <p:cNvSpPr/>
            <p:nvPr/>
          </p:nvSpPr>
          <p:spPr>
            <a:xfrm>
              <a:off x="0" y="0"/>
              <a:ext cx="2342616" cy="537738"/>
            </a:xfrm>
            <a:custGeom>
              <a:avLst/>
              <a:gdLst/>
              <a:ahLst/>
              <a:cxnLst/>
              <a:rect l="l" t="t" r="r" b="b"/>
              <a:pathLst>
                <a:path w="2342616" h="537738">
                  <a:moveTo>
                    <a:pt x="11776" y="0"/>
                  </a:moveTo>
                  <a:lnTo>
                    <a:pt x="2330840" y="0"/>
                  </a:lnTo>
                  <a:cubicBezTo>
                    <a:pt x="2337344" y="0"/>
                    <a:pt x="2342616" y="5272"/>
                    <a:pt x="2342616" y="11776"/>
                  </a:cubicBezTo>
                  <a:lnTo>
                    <a:pt x="2342616" y="525962"/>
                  </a:lnTo>
                  <a:cubicBezTo>
                    <a:pt x="2342616" y="532466"/>
                    <a:pt x="2337344" y="537738"/>
                    <a:pt x="2330840" y="537738"/>
                  </a:cubicBezTo>
                  <a:lnTo>
                    <a:pt x="11776" y="537738"/>
                  </a:lnTo>
                  <a:cubicBezTo>
                    <a:pt x="5272" y="537738"/>
                    <a:pt x="0" y="532466"/>
                    <a:pt x="0" y="525962"/>
                  </a:cubicBezTo>
                  <a:lnTo>
                    <a:pt x="0" y="11776"/>
                  </a:lnTo>
                  <a:cubicBezTo>
                    <a:pt x="0" y="5272"/>
                    <a:pt x="5272" y="0"/>
                    <a:pt x="11776" y="0"/>
                  </a:cubicBezTo>
                  <a:close/>
                </a:path>
              </a:pathLst>
            </a:custGeom>
            <a:blipFill>
              <a:blip r:embed="rId5"/>
              <a:stretch>
                <a:fillRect t="-167821" b="-167821"/>
              </a:stretch>
            </a:blipFill>
          </p:spPr>
          <p:txBody>
            <a:bodyPr/>
            <a:lstStyle/>
            <a:p>
              <a:endParaRPr lang="de-DE"/>
            </a:p>
          </p:txBody>
        </p:sp>
      </p:grpSp>
      <p:sp>
        <p:nvSpPr>
          <p:cNvPr id="7" name="TextBox 7"/>
          <p:cNvSpPr txBox="1"/>
          <p:nvPr/>
        </p:nvSpPr>
        <p:spPr>
          <a:xfrm>
            <a:off x="2650380" y="4479925"/>
            <a:ext cx="41314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851777" y="598819"/>
            <a:ext cx="14919461" cy="3195955"/>
          </a:xfrm>
          <a:prstGeom prst="rect">
            <a:avLst/>
          </a:prstGeom>
        </p:spPr>
        <p:txBody>
          <a:bodyPr lIns="0" tIns="0" rIns="0" bIns="0" rtlCol="0" anchor="t">
            <a:spAutoFit/>
          </a:bodyPr>
          <a:lstStyle/>
          <a:p>
            <a:pPr algn="l">
              <a:lnSpc>
                <a:spcPts val="4235"/>
              </a:lnSpc>
            </a:pPr>
            <a:r>
              <a:rPr lang="en-US" sz="3500">
                <a:solidFill>
                  <a:srgbClr val="000000"/>
                </a:solidFill>
                <a:latin typeface="Canva Sans"/>
                <a:ea typeface="Canva Sans"/>
                <a:cs typeface="Canva Sans"/>
                <a:sym typeface="Canva Sans"/>
              </a:rPr>
              <a:t>Der Kläger aus Augsburg hat dem Beklagten aus München im Januar 2023 ein unverzinsliches Darlehen über 500,00 € gewährt. Nach Auszahlung des Darlehens verzieht der Beklagte im Februar 2024 nach Würzburg. Derzeit hält er sich jedoch in Berlin-Mitte auf, da er hier eine Ausbildung zum Justizfachwirt absolviert. Da der Beklagte nicht zahlt, möchte der Kläger ihn verklagen.</a:t>
            </a:r>
          </a:p>
        </p:txBody>
      </p:sp>
      <p:sp>
        <p:nvSpPr>
          <p:cNvPr id="9" name="TextBox 9"/>
          <p:cNvSpPr txBox="1"/>
          <p:nvPr/>
        </p:nvSpPr>
        <p:spPr>
          <a:xfrm>
            <a:off x="3819811" y="6049676"/>
            <a:ext cx="13439489" cy="263525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besonderer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derzeitiger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Aufenthaltsort</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gemäß</a:t>
            </a:r>
            <a:r>
              <a:rPr lang="en-US" sz="5000" dirty="0">
                <a:solidFill>
                  <a:srgbClr val="000000"/>
                </a:solidFill>
                <a:latin typeface="Canva Sans"/>
                <a:ea typeface="Canva Sans"/>
                <a:cs typeface="Canva Sans"/>
                <a:sym typeface="Canva Sans"/>
              </a:rPr>
              <a:t> § 20 ZPO = Berlin-Mitte = AG Mitte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07850" y="865945"/>
            <a:ext cx="1524716"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A19a</a:t>
            </a:r>
          </a:p>
        </p:txBody>
      </p:sp>
      <p:grpSp>
        <p:nvGrpSpPr>
          <p:cNvPr id="5" name="Group 5"/>
          <p:cNvGrpSpPr/>
          <p:nvPr/>
        </p:nvGrpSpPr>
        <p:grpSpPr>
          <a:xfrm>
            <a:off x="2650381" y="471743"/>
            <a:ext cx="15120857" cy="3470932"/>
            <a:chOff x="0" y="0"/>
            <a:chExt cx="2342616" cy="537738"/>
          </a:xfrm>
        </p:grpSpPr>
        <p:sp>
          <p:nvSpPr>
            <p:cNvPr id="6" name="Freeform 6"/>
            <p:cNvSpPr/>
            <p:nvPr/>
          </p:nvSpPr>
          <p:spPr>
            <a:xfrm>
              <a:off x="0" y="0"/>
              <a:ext cx="2342616" cy="537738"/>
            </a:xfrm>
            <a:custGeom>
              <a:avLst/>
              <a:gdLst/>
              <a:ahLst/>
              <a:cxnLst/>
              <a:rect l="l" t="t" r="r" b="b"/>
              <a:pathLst>
                <a:path w="2342616" h="537738">
                  <a:moveTo>
                    <a:pt x="11776" y="0"/>
                  </a:moveTo>
                  <a:lnTo>
                    <a:pt x="2330840" y="0"/>
                  </a:lnTo>
                  <a:cubicBezTo>
                    <a:pt x="2337344" y="0"/>
                    <a:pt x="2342616" y="5272"/>
                    <a:pt x="2342616" y="11776"/>
                  </a:cubicBezTo>
                  <a:lnTo>
                    <a:pt x="2342616" y="525962"/>
                  </a:lnTo>
                  <a:cubicBezTo>
                    <a:pt x="2342616" y="532466"/>
                    <a:pt x="2337344" y="537738"/>
                    <a:pt x="2330840" y="537738"/>
                  </a:cubicBezTo>
                  <a:lnTo>
                    <a:pt x="11776" y="537738"/>
                  </a:lnTo>
                  <a:cubicBezTo>
                    <a:pt x="5272" y="537738"/>
                    <a:pt x="0" y="532466"/>
                    <a:pt x="0" y="525962"/>
                  </a:cubicBezTo>
                  <a:lnTo>
                    <a:pt x="0" y="11776"/>
                  </a:lnTo>
                  <a:cubicBezTo>
                    <a:pt x="0" y="5272"/>
                    <a:pt x="5272" y="0"/>
                    <a:pt x="11776" y="0"/>
                  </a:cubicBezTo>
                  <a:close/>
                </a:path>
              </a:pathLst>
            </a:custGeom>
            <a:blipFill>
              <a:blip r:embed="rId5"/>
              <a:stretch>
                <a:fillRect t="-167821" b="-167821"/>
              </a:stretch>
            </a:blipFill>
          </p:spPr>
          <p:txBody>
            <a:bodyPr/>
            <a:lstStyle/>
            <a:p>
              <a:endParaRPr lang="de-DE"/>
            </a:p>
          </p:txBody>
        </p:sp>
      </p:grpSp>
      <p:sp>
        <p:nvSpPr>
          <p:cNvPr id="7" name="TextBox 7"/>
          <p:cNvSpPr txBox="1"/>
          <p:nvPr/>
        </p:nvSpPr>
        <p:spPr>
          <a:xfrm>
            <a:off x="2650380" y="3949700"/>
            <a:ext cx="39028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851777" y="598819"/>
            <a:ext cx="14919461" cy="3195955"/>
          </a:xfrm>
          <a:prstGeom prst="rect">
            <a:avLst/>
          </a:prstGeom>
        </p:spPr>
        <p:txBody>
          <a:bodyPr lIns="0" tIns="0" rIns="0" bIns="0" rtlCol="0" anchor="t">
            <a:spAutoFit/>
          </a:bodyPr>
          <a:lstStyle/>
          <a:p>
            <a:pPr algn="l">
              <a:lnSpc>
                <a:spcPts val="4235"/>
              </a:lnSpc>
            </a:pPr>
            <a:r>
              <a:rPr lang="en-US" sz="3500">
                <a:solidFill>
                  <a:srgbClr val="000000"/>
                </a:solidFill>
                <a:latin typeface="Canva Sans"/>
                <a:ea typeface="Canva Sans"/>
                <a:cs typeface="Canva Sans"/>
                <a:sym typeface="Canva Sans"/>
              </a:rPr>
              <a:t>Der Kläger aus Augsburg hat dem Beklagten aus München im Januar 2023 ein unverzinsliches Darlehen über 500,00 € gewährt. Nach Auszahlung des Darlehens verzieht der Beklagte im Februar 2024 nach Würzburg. Derzeit hält er sich jedoch in Berlin-Mitte auf, da er hier eine Ausbildung zum Justizfachwirt absolviert. Da der Beklagte nicht zahlt, möchte der Kläger ihn verklagen.</a:t>
            </a:r>
          </a:p>
        </p:txBody>
      </p:sp>
      <p:sp>
        <p:nvSpPr>
          <p:cNvPr id="9" name="TextBox 9"/>
          <p:cNvSpPr txBox="1"/>
          <p:nvPr/>
        </p:nvSpPr>
        <p:spPr>
          <a:xfrm>
            <a:off x="3870430" y="5324475"/>
            <a:ext cx="13900808" cy="440690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besonderer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r>
              <a:rPr lang="en-US" sz="5000" dirty="0">
                <a:solidFill>
                  <a:srgbClr val="000000"/>
                </a:solidFill>
                <a:latin typeface="Canva Sans"/>
                <a:ea typeface="Canva Sans"/>
                <a:cs typeface="Canva Sans"/>
                <a:sym typeface="Canva Sans"/>
              </a:rPr>
              <a:t> des </a:t>
            </a:r>
            <a:r>
              <a:rPr lang="en-US" sz="5000" dirty="0" err="1">
                <a:solidFill>
                  <a:srgbClr val="000000"/>
                </a:solidFill>
                <a:latin typeface="Canva Sans"/>
                <a:ea typeface="Canva Sans"/>
                <a:cs typeface="Canva Sans"/>
                <a:sym typeface="Canva Sans"/>
              </a:rPr>
              <a:t>Leistungsortes</a:t>
            </a:r>
            <a:r>
              <a:rPr lang="en-US" sz="5000" dirty="0">
                <a:solidFill>
                  <a:srgbClr val="000000"/>
                </a:solidFill>
                <a:latin typeface="Canva Sans"/>
                <a:ea typeface="Canva Sans"/>
                <a:cs typeface="Canva Sans"/>
                <a:sym typeface="Canva Sans"/>
              </a:rPr>
              <a:t> = </a:t>
            </a:r>
            <a:r>
              <a:rPr lang="en-US" sz="5000" dirty="0" err="1">
                <a:solidFill>
                  <a:srgbClr val="000000"/>
                </a:solidFill>
                <a:latin typeface="Canva Sans"/>
                <a:ea typeface="Canva Sans"/>
                <a:cs typeface="Canva Sans"/>
                <a:sym typeface="Canva Sans"/>
              </a:rPr>
              <a:t>Wohnsitz</a:t>
            </a:r>
            <a:r>
              <a:rPr lang="en-US" sz="5000" dirty="0">
                <a:solidFill>
                  <a:srgbClr val="000000"/>
                </a:solidFill>
                <a:latin typeface="Canva Sans"/>
                <a:ea typeface="Canva Sans"/>
                <a:cs typeface="Canva Sans"/>
                <a:sym typeface="Canva Sans"/>
              </a:rPr>
              <a:t> des </a:t>
            </a:r>
            <a:r>
              <a:rPr lang="en-US" sz="5000" dirty="0" err="1">
                <a:solidFill>
                  <a:srgbClr val="000000"/>
                </a:solidFill>
                <a:latin typeface="Canva Sans"/>
                <a:ea typeface="Canva Sans"/>
                <a:cs typeface="Canva Sans"/>
                <a:sym typeface="Canva Sans"/>
              </a:rPr>
              <a:t>Beklagten</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zum</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Zeitpunkt</a:t>
            </a:r>
            <a:r>
              <a:rPr lang="en-US" sz="5000" dirty="0">
                <a:solidFill>
                  <a:srgbClr val="000000"/>
                </a:solidFill>
                <a:latin typeface="Canva Sans"/>
                <a:ea typeface="Canva Sans"/>
                <a:cs typeface="Canva Sans"/>
                <a:sym typeface="Canva Sans"/>
              </a:rPr>
              <a:t> der </a:t>
            </a:r>
            <a:r>
              <a:rPr lang="en-US" sz="5000" dirty="0" err="1">
                <a:solidFill>
                  <a:srgbClr val="000000"/>
                </a:solidFill>
                <a:latin typeface="Canva Sans"/>
                <a:ea typeface="Canva Sans"/>
                <a:cs typeface="Canva Sans"/>
                <a:sym typeface="Canva Sans"/>
              </a:rPr>
              <a:t>Entstehung</a:t>
            </a:r>
            <a:r>
              <a:rPr lang="en-US" sz="5000" dirty="0">
                <a:solidFill>
                  <a:srgbClr val="000000"/>
                </a:solidFill>
                <a:latin typeface="Canva Sans"/>
                <a:ea typeface="Canva Sans"/>
                <a:cs typeface="Canva Sans"/>
                <a:sym typeface="Canva Sans"/>
              </a:rPr>
              <a:t> des </a:t>
            </a:r>
            <a:r>
              <a:rPr lang="en-US" sz="5000" dirty="0" err="1">
                <a:solidFill>
                  <a:srgbClr val="000000"/>
                </a:solidFill>
                <a:latin typeface="Canva Sans"/>
                <a:ea typeface="Canva Sans"/>
                <a:cs typeface="Canva Sans"/>
                <a:sym typeface="Canva Sans"/>
              </a:rPr>
              <a:t>Schuldverhältnisses</a:t>
            </a:r>
            <a:r>
              <a:rPr lang="en-US" sz="5000" dirty="0">
                <a:solidFill>
                  <a:srgbClr val="000000"/>
                </a:solidFill>
                <a:latin typeface="Canva Sans"/>
                <a:ea typeface="Canva Sans"/>
                <a:cs typeface="Canva Sans"/>
                <a:sym typeface="Canva Sans"/>
              </a:rPr>
              <a:t> = München = AG München (§ 29 ZPO – </a:t>
            </a:r>
            <a:r>
              <a:rPr lang="en-US" sz="5000" dirty="0" err="1">
                <a:solidFill>
                  <a:srgbClr val="000000"/>
                </a:solidFill>
                <a:latin typeface="Canva Sans"/>
                <a:ea typeface="Canva Sans"/>
                <a:cs typeface="Canva Sans"/>
                <a:sym typeface="Canva Sans"/>
              </a:rPr>
              <a:t>Erfüllungsort</a:t>
            </a:r>
            <a:r>
              <a:rPr lang="en-US" sz="5000" dirty="0">
                <a:solidFill>
                  <a:srgbClr val="000000"/>
                </a:solidFill>
                <a:latin typeface="Canva Sans"/>
                <a:ea typeface="Canva Sans"/>
                <a:cs typeface="Canva Sans"/>
                <a:sym typeface="Canva San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07850" y="865945"/>
            <a:ext cx="1524716"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A19a</a:t>
            </a:r>
          </a:p>
        </p:txBody>
      </p:sp>
      <p:grpSp>
        <p:nvGrpSpPr>
          <p:cNvPr id="5" name="Group 5"/>
          <p:cNvGrpSpPr/>
          <p:nvPr/>
        </p:nvGrpSpPr>
        <p:grpSpPr>
          <a:xfrm>
            <a:off x="2650381" y="471743"/>
            <a:ext cx="15120857" cy="3470932"/>
            <a:chOff x="0" y="0"/>
            <a:chExt cx="2342616" cy="537738"/>
          </a:xfrm>
        </p:grpSpPr>
        <p:sp>
          <p:nvSpPr>
            <p:cNvPr id="6" name="Freeform 6"/>
            <p:cNvSpPr/>
            <p:nvPr/>
          </p:nvSpPr>
          <p:spPr>
            <a:xfrm>
              <a:off x="0" y="0"/>
              <a:ext cx="2342616" cy="537738"/>
            </a:xfrm>
            <a:custGeom>
              <a:avLst/>
              <a:gdLst/>
              <a:ahLst/>
              <a:cxnLst/>
              <a:rect l="l" t="t" r="r" b="b"/>
              <a:pathLst>
                <a:path w="2342616" h="537738">
                  <a:moveTo>
                    <a:pt x="11776" y="0"/>
                  </a:moveTo>
                  <a:lnTo>
                    <a:pt x="2330840" y="0"/>
                  </a:lnTo>
                  <a:cubicBezTo>
                    <a:pt x="2337344" y="0"/>
                    <a:pt x="2342616" y="5272"/>
                    <a:pt x="2342616" y="11776"/>
                  </a:cubicBezTo>
                  <a:lnTo>
                    <a:pt x="2342616" y="525962"/>
                  </a:lnTo>
                  <a:cubicBezTo>
                    <a:pt x="2342616" y="532466"/>
                    <a:pt x="2337344" y="537738"/>
                    <a:pt x="2330840" y="537738"/>
                  </a:cubicBezTo>
                  <a:lnTo>
                    <a:pt x="11776" y="537738"/>
                  </a:lnTo>
                  <a:cubicBezTo>
                    <a:pt x="5272" y="537738"/>
                    <a:pt x="0" y="532466"/>
                    <a:pt x="0" y="525962"/>
                  </a:cubicBezTo>
                  <a:lnTo>
                    <a:pt x="0" y="11776"/>
                  </a:lnTo>
                  <a:cubicBezTo>
                    <a:pt x="0" y="5272"/>
                    <a:pt x="5272" y="0"/>
                    <a:pt x="11776" y="0"/>
                  </a:cubicBezTo>
                  <a:close/>
                </a:path>
              </a:pathLst>
            </a:custGeom>
            <a:blipFill>
              <a:blip r:embed="rId5"/>
              <a:stretch>
                <a:fillRect t="-167821" b="-167821"/>
              </a:stretch>
            </a:blipFill>
          </p:spPr>
          <p:txBody>
            <a:bodyPr/>
            <a:lstStyle/>
            <a:p>
              <a:endParaRPr lang="de-DE"/>
            </a:p>
          </p:txBody>
        </p:sp>
      </p:grpSp>
      <p:sp>
        <p:nvSpPr>
          <p:cNvPr id="7" name="TextBox 7"/>
          <p:cNvSpPr txBox="1"/>
          <p:nvPr/>
        </p:nvSpPr>
        <p:spPr>
          <a:xfrm>
            <a:off x="2650381" y="4378651"/>
            <a:ext cx="36742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851777" y="598819"/>
            <a:ext cx="14919461" cy="3195955"/>
          </a:xfrm>
          <a:prstGeom prst="rect">
            <a:avLst/>
          </a:prstGeom>
        </p:spPr>
        <p:txBody>
          <a:bodyPr lIns="0" tIns="0" rIns="0" bIns="0" rtlCol="0" anchor="t">
            <a:spAutoFit/>
          </a:bodyPr>
          <a:lstStyle/>
          <a:p>
            <a:pPr algn="l">
              <a:lnSpc>
                <a:spcPts val="4235"/>
              </a:lnSpc>
            </a:pPr>
            <a:r>
              <a:rPr lang="en-US" sz="3500">
                <a:solidFill>
                  <a:srgbClr val="000000"/>
                </a:solidFill>
                <a:latin typeface="Canva Sans"/>
                <a:ea typeface="Canva Sans"/>
                <a:cs typeface="Canva Sans"/>
                <a:sym typeface="Canva Sans"/>
              </a:rPr>
              <a:t>Der Kläger aus Augsburg hat dem Beklagten aus München im Januar 2023 ein unverzinsliches Darlehen über 500,00 € gewährt. Nach Auszahlung des Darlehens verzieht der Beklagte im Februar 2024 nach Würzburg. Derzeit hält er sich jedoch in Berlin-Mitte auf, da er hier eine Ausbildung zum Justizfachwirt absolviert. Da der Beklagte nicht zahlt, möchte der Kläger ihn verklagen.</a:t>
            </a:r>
          </a:p>
        </p:txBody>
      </p:sp>
      <p:sp>
        <p:nvSpPr>
          <p:cNvPr id="9" name="TextBox 9"/>
          <p:cNvSpPr txBox="1"/>
          <p:nvPr/>
        </p:nvSpPr>
        <p:spPr>
          <a:xfrm>
            <a:off x="3722637" y="5760022"/>
            <a:ext cx="12576969" cy="263525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der </a:t>
            </a:r>
            <a:r>
              <a:rPr lang="en-US" sz="5000" dirty="0" err="1">
                <a:solidFill>
                  <a:srgbClr val="000000"/>
                </a:solidFill>
                <a:latin typeface="Canva Sans"/>
                <a:ea typeface="Canva Sans"/>
                <a:cs typeface="Canva Sans"/>
                <a:sym typeface="Canva Sans"/>
              </a:rPr>
              <a:t>Kläger</a:t>
            </a:r>
            <a:r>
              <a:rPr lang="en-US" sz="5000" dirty="0">
                <a:solidFill>
                  <a:srgbClr val="000000"/>
                </a:solidFill>
                <a:latin typeface="Canva Sans"/>
                <a:ea typeface="Canva Sans"/>
                <a:cs typeface="Canva Sans"/>
                <a:sym typeface="Canva Sans"/>
              </a:rPr>
              <a:t> hat </a:t>
            </a:r>
            <a:r>
              <a:rPr lang="en-US" sz="5000" dirty="0" err="1">
                <a:solidFill>
                  <a:srgbClr val="000000"/>
                </a:solidFill>
                <a:latin typeface="Canva Sans"/>
                <a:ea typeface="Canva Sans"/>
                <a:cs typeface="Canva Sans"/>
                <a:sym typeface="Canva Sans"/>
              </a:rPr>
              <a:t>gemäß</a:t>
            </a:r>
            <a:r>
              <a:rPr lang="en-US" sz="5000" dirty="0">
                <a:solidFill>
                  <a:srgbClr val="000000"/>
                </a:solidFill>
                <a:latin typeface="Canva Sans"/>
                <a:ea typeface="Canva Sans"/>
                <a:cs typeface="Canva Sans"/>
                <a:sym typeface="Canva Sans"/>
              </a:rPr>
              <a:t> § 35 ZPO die Wahl </a:t>
            </a:r>
            <a:r>
              <a:rPr lang="en-US" sz="5000" dirty="0" err="1">
                <a:solidFill>
                  <a:srgbClr val="000000"/>
                </a:solidFill>
                <a:latin typeface="Canva Sans"/>
                <a:ea typeface="Canva Sans"/>
                <a:cs typeface="Canva Sans"/>
                <a:sym typeface="Canva Sans"/>
              </a:rPr>
              <a:t>zwischen</a:t>
            </a:r>
            <a:r>
              <a:rPr lang="en-US" sz="5000" dirty="0">
                <a:solidFill>
                  <a:srgbClr val="000000"/>
                </a:solidFill>
                <a:latin typeface="Canva Sans"/>
                <a:ea typeface="Canva Sans"/>
                <a:cs typeface="Canva Sans"/>
                <a:sym typeface="Canva Sans"/>
              </a:rPr>
              <a:t> AG Würzburg, AG Mitte und </a:t>
            </a:r>
          </a:p>
          <a:p>
            <a:pPr algn="l">
              <a:lnSpc>
                <a:spcPts val="7000"/>
              </a:lnSpc>
              <a:spcBef>
                <a:spcPct val="0"/>
              </a:spcBef>
            </a:pPr>
            <a:r>
              <a:rPr lang="en-US" sz="5000" dirty="0">
                <a:solidFill>
                  <a:srgbClr val="000000"/>
                </a:solidFill>
                <a:latin typeface="Canva Sans"/>
                <a:ea typeface="Canva Sans"/>
                <a:cs typeface="Canva Sans"/>
                <a:sym typeface="Canva Sans"/>
              </a:rPr>
              <a:t>AG München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77111" y="865945"/>
            <a:ext cx="1386195" cy="679450"/>
          </a:xfrm>
          <a:prstGeom prst="rect">
            <a:avLst/>
          </a:prstGeom>
        </p:spPr>
        <p:txBody>
          <a:bodyPr lIns="0" tIns="0" rIns="0" bIns="0" rtlCol="0" anchor="t">
            <a:spAutoFit/>
          </a:bodyPr>
          <a:lstStyle/>
          <a:p>
            <a:pPr algn="ctr">
              <a:lnSpc>
                <a:spcPts val="5599"/>
              </a:lnSpc>
            </a:pPr>
            <a:r>
              <a:rPr lang="en-US" sz="3999" dirty="0">
                <a:solidFill>
                  <a:srgbClr val="FF3131"/>
                </a:solidFill>
                <a:latin typeface="Canva Sans"/>
                <a:ea typeface="Canva Sans"/>
                <a:cs typeface="Canva Sans"/>
                <a:sym typeface="Canva Sans"/>
              </a:rPr>
              <a:t>A19b</a:t>
            </a:r>
          </a:p>
        </p:txBody>
      </p:sp>
      <p:grpSp>
        <p:nvGrpSpPr>
          <p:cNvPr id="5" name="Group 5"/>
          <p:cNvGrpSpPr/>
          <p:nvPr/>
        </p:nvGrpSpPr>
        <p:grpSpPr>
          <a:xfrm>
            <a:off x="2650381" y="471743"/>
            <a:ext cx="15234057" cy="4096169"/>
            <a:chOff x="0" y="0"/>
            <a:chExt cx="2360154" cy="634604"/>
          </a:xfrm>
        </p:grpSpPr>
        <p:sp>
          <p:nvSpPr>
            <p:cNvPr id="6" name="Freeform 6"/>
            <p:cNvSpPr/>
            <p:nvPr/>
          </p:nvSpPr>
          <p:spPr>
            <a:xfrm>
              <a:off x="0" y="0"/>
              <a:ext cx="2360154" cy="634604"/>
            </a:xfrm>
            <a:custGeom>
              <a:avLst/>
              <a:gdLst/>
              <a:ahLst/>
              <a:cxnLst/>
              <a:rect l="l" t="t" r="r" b="b"/>
              <a:pathLst>
                <a:path w="2360154" h="634604">
                  <a:moveTo>
                    <a:pt x="11689" y="0"/>
                  </a:moveTo>
                  <a:lnTo>
                    <a:pt x="2348465" y="0"/>
                  </a:lnTo>
                  <a:cubicBezTo>
                    <a:pt x="2351565" y="0"/>
                    <a:pt x="2354538" y="1231"/>
                    <a:pt x="2356731" y="3423"/>
                  </a:cubicBezTo>
                  <a:cubicBezTo>
                    <a:pt x="2358922" y="5616"/>
                    <a:pt x="2360154" y="8589"/>
                    <a:pt x="2360154" y="11689"/>
                  </a:cubicBezTo>
                  <a:lnTo>
                    <a:pt x="2360154" y="622915"/>
                  </a:lnTo>
                  <a:cubicBezTo>
                    <a:pt x="2360154" y="629371"/>
                    <a:pt x="2354921" y="634604"/>
                    <a:pt x="2348465" y="634604"/>
                  </a:cubicBezTo>
                  <a:lnTo>
                    <a:pt x="11689" y="634604"/>
                  </a:lnTo>
                  <a:cubicBezTo>
                    <a:pt x="5233" y="634604"/>
                    <a:pt x="0" y="629371"/>
                    <a:pt x="0" y="622915"/>
                  </a:cubicBezTo>
                  <a:lnTo>
                    <a:pt x="0" y="11689"/>
                  </a:lnTo>
                  <a:cubicBezTo>
                    <a:pt x="0" y="5233"/>
                    <a:pt x="5233" y="0"/>
                    <a:pt x="11689" y="0"/>
                  </a:cubicBezTo>
                  <a:close/>
                </a:path>
              </a:pathLst>
            </a:custGeom>
            <a:blipFill>
              <a:blip r:embed="rId5"/>
              <a:stretch>
                <a:fillRect t="-135954" b="-135954"/>
              </a:stretch>
            </a:blipFill>
          </p:spPr>
          <p:txBody>
            <a:bodyPr/>
            <a:lstStyle/>
            <a:p>
              <a:endParaRPr lang="de-DE"/>
            </a:p>
          </p:txBody>
        </p:sp>
      </p:grpSp>
      <p:sp>
        <p:nvSpPr>
          <p:cNvPr id="7" name="TextBox 7"/>
          <p:cNvSpPr txBox="1"/>
          <p:nvPr/>
        </p:nvSpPr>
        <p:spPr>
          <a:xfrm>
            <a:off x="2650381" y="4762441"/>
            <a:ext cx="61126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sachlich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850173" y="661613"/>
            <a:ext cx="14834472" cy="37338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Der Beklagte genoss die letzten Jahre sein Landstreicherleben und befand sich mal an dem einen, mal an dem anderen Ort. Vor dem Beginn seiner Wanderschaft war er in Leipzig sesshaft. Da er den Kläger bei einer Schlägerei in Dresden vorsätzlich schwer verletzte, befindet er sich seit 01.05.2024 in Dresden in Strafhaft.</a:t>
            </a:r>
          </a:p>
          <a:p>
            <a:pPr algn="l">
              <a:lnSpc>
                <a:spcPts val="4200"/>
              </a:lnSpc>
            </a:pPr>
            <a:r>
              <a:rPr lang="en-US" sz="3500">
                <a:solidFill>
                  <a:srgbClr val="000000"/>
                </a:solidFill>
                <a:latin typeface="Canva Sans"/>
                <a:ea typeface="Canva Sans"/>
                <a:cs typeface="Canva Sans"/>
                <a:sym typeface="Canva Sans"/>
              </a:rPr>
              <a:t>Bei welchem Gericht kann der Kläger den Beklagten auf Schmerzens-geld in Höhe von 5.000,00 € nebst gesetzlichen Zinsen verklagen?</a:t>
            </a:r>
          </a:p>
        </p:txBody>
      </p:sp>
      <p:sp>
        <p:nvSpPr>
          <p:cNvPr id="9" name="TextBox 9"/>
          <p:cNvSpPr txBox="1"/>
          <p:nvPr/>
        </p:nvSpPr>
        <p:spPr>
          <a:xfrm>
            <a:off x="3842593" y="9153525"/>
            <a:ext cx="11930807" cy="863600"/>
          </a:xfrm>
          <a:prstGeom prst="rect">
            <a:avLst/>
          </a:prstGeom>
        </p:spPr>
        <p:txBody>
          <a:bodyPr wrap="square"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Zinsen</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bleiben</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unberührt</a:t>
            </a:r>
            <a:r>
              <a:rPr lang="en-US" sz="5000" dirty="0">
                <a:solidFill>
                  <a:srgbClr val="000000"/>
                </a:solidFill>
                <a:latin typeface="Canva Sans"/>
                <a:ea typeface="Canva Sans"/>
                <a:cs typeface="Canva Sans"/>
                <a:sym typeface="Canva Sans"/>
              </a:rPr>
              <a:t> (§ 4 ZPO)</a:t>
            </a:r>
          </a:p>
        </p:txBody>
      </p:sp>
      <p:sp>
        <p:nvSpPr>
          <p:cNvPr id="10" name="TextBox 10"/>
          <p:cNvSpPr txBox="1"/>
          <p:nvPr/>
        </p:nvSpPr>
        <p:spPr>
          <a:xfrm>
            <a:off x="3820852" y="6155913"/>
            <a:ext cx="3741093" cy="86360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Amtsgericht</a:t>
            </a:r>
            <a:endParaRPr lang="en-US" sz="5000" dirty="0">
              <a:solidFill>
                <a:srgbClr val="000000"/>
              </a:solidFill>
              <a:latin typeface="Canva Sans"/>
              <a:ea typeface="Canva Sans"/>
              <a:cs typeface="Canva Sans"/>
              <a:sym typeface="Canva Sans"/>
            </a:endParaRPr>
          </a:p>
        </p:txBody>
      </p:sp>
      <p:sp>
        <p:nvSpPr>
          <p:cNvPr id="11" name="TextBox 11"/>
          <p:cNvSpPr txBox="1"/>
          <p:nvPr/>
        </p:nvSpPr>
        <p:spPr>
          <a:xfrm>
            <a:off x="3842592" y="7168708"/>
            <a:ext cx="11092607" cy="863600"/>
          </a:xfrm>
          <a:prstGeom prst="rect">
            <a:avLst/>
          </a:prstGeom>
        </p:spPr>
        <p:txBody>
          <a:bodyPr wrap="square"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Streitwert</a:t>
            </a:r>
            <a:r>
              <a:rPr lang="en-US" sz="5000" dirty="0">
                <a:solidFill>
                  <a:srgbClr val="000000"/>
                </a:solidFill>
                <a:latin typeface="Canva Sans"/>
                <a:ea typeface="Canva Sans"/>
                <a:cs typeface="Canva Sans"/>
                <a:sym typeface="Canva Sans"/>
              </a:rPr>
              <a:t> bis 5.000,00 €</a:t>
            </a:r>
          </a:p>
        </p:txBody>
      </p:sp>
      <p:sp>
        <p:nvSpPr>
          <p:cNvPr id="12" name="TextBox 12"/>
          <p:cNvSpPr txBox="1"/>
          <p:nvPr/>
        </p:nvSpPr>
        <p:spPr>
          <a:xfrm>
            <a:off x="3842593" y="8181504"/>
            <a:ext cx="6723459" cy="86360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 1 ZPO, 23 Nr. 1 GVG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77111" y="865945"/>
            <a:ext cx="1386195"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A19b</a:t>
            </a:r>
          </a:p>
        </p:txBody>
      </p:sp>
      <p:grpSp>
        <p:nvGrpSpPr>
          <p:cNvPr id="5" name="Group 5"/>
          <p:cNvGrpSpPr/>
          <p:nvPr/>
        </p:nvGrpSpPr>
        <p:grpSpPr>
          <a:xfrm>
            <a:off x="2650381" y="471743"/>
            <a:ext cx="15234057" cy="4096169"/>
            <a:chOff x="0" y="0"/>
            <a:chExt cx="2360154" cy="634604"/>
          </a:xfrm>
        </p:grpSpPr>
        <p:sp>
          <p:nvSpPr>
            <p:cNvPr id="6" name="Freeform 6"/>
            <p:cNvSpPr/>
            <p:nvPr/>
          </p:nvSpPr>
          <p:spPr>
            <a:xfrm>
              <a:off x="0" y="0"/>
              <a:ext cx="2360154" cy="634604"/>
            </a:xfrm>
            <a:custGeom>
              <a:avLst/>
              <a:gdLst/>
              <a:ahLst/>
              <a:cxnLst/>
              <a:rect l="l" t="t" r="r" b="b"/>
              <a:pathLst>
                <a:path w="2360154" h="634604">
                  <a:moveTo>
                    <a:pt x="11689" y="0"/>
                  </a:moveTo>
                  <a:lnTo>
                    <a:pt x="2348465" y="0"/>
                  </a:lnTo>
                  <a:cubicBezTo>
                    <a:pt x="2351565" y="0"/>
                    <a:pt x="2354538" y="1231"/>
                    <a:pt x="2356731" y="3423"/>
                  </a:cubicBezTo>
                  <a:cubicBezTo>
                    <a:pt x="2358922" y="5616"/>
                    <a:pt x="2360154" y="8589"/>
                    <a:pt x="2360154" y="11689"/>
                  </a:cubicBezTo>
                  <a:lnTo>
                    <a:pt x="2360154" y="622915"/>
                  </a:lnTo>
                  <a:cubicBezTo>
                    <a:pt x="2360154" y="629371"/>
                    <a:pt x="2354921" y="634604"/>
                    <a:pt x="2348465" y="634604"/>
                  </a:cubicBezTo>
                  <a:lnTo>
                    <a:pt x="11689" y="634604"/>
                  </a:lnTo>
                  <a:cubicBezTo>
                    <a:pt x="5233" y="634604"/>
                    <a:pt x="0" y="629371"/>
                    <a:pt x="0" y="622915"/>
                  </a:cubicBezTo>
                  <a:lnTo>
                    <a:pt x="0" y="11689"/>
                  </a:lnTo>
                  <a:cubicBezTo>
                    <a:pt x="0" y="5233"/>
                    <a:pt x="5233" y="0"/>
                    <a:pt x="11689" y="0"/>
                  </a:cubicBezTo>
                  <a:close/>
                </a:path>
              </a:pathLst>
            </a:custGeom>
            <a:blipFill>
              <a:blip r:embed="rId5"/>
              <a:stretch>
                <a:fillRect t="-135954" b="-135954"/>
              </a:stretch>
            </a:blipFill>
          </p:spPr>
          <p:txBody>
            <a:bodyPr/>
            <a:lstStyle/>
            <a:p>
              <a:endParaRPr lang="de-DE"/>
            </a:p>
          </p:txBody>
        </p:sp>
      </p:grpSp>
      <p:sp>
        <p:nvSpPr>
          <p:cNvPr id="7" name="TextBox 7"/>
          <p:cNvSpPr txBox="1"/>
          <p:nvPr/>
        </p:nvSpPr>
        <p:spPr>
          <a:xfrm>
            <a:off x="2650380" y="4762441"/>
            <a:ext cx="46648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850173" y="661613"/>
            <a:ext cx="14834472" cy="37338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Der Beklagte genoss die letzten Jahre sein Landstreicherleben und befand sich mal an dem einen, mal an dem anderen Ort. Vor dem Beginn seiner Wanderschaft war er in Leipzig sesshaft. Da er den Kläger bei einer Schlägerei in Dresden vorsätzlich schwer verletzte, befindet er sich seit 01.05.2024 in Dresden in Strafhaft.</a:t>
            </a:r>
          </a:p>
          <a:p>
            <a:pPr algn="l">
              <a:lnSpc>
                <a:spcPts val="4200"/>
              </a:lnSpc>
            </a:pPr>
            <a:r>
              <a:rPr lang="en-US" sz="3500">
                <a:solidFill>
                  <a:srgbClr val="000000"/>
                </a:solidFill>
                <a:latin typeface="Canva Sans"/>
                <a:ea typeface="Canva Sans"/>
                <a:cs typeface="Canva Sans"/>
                <a:sym typeface="Canva Sans"/>
              </a:rPr>
              <a:t>Bei welchem Gericht kann der Kläger den Beklagten auf Schmerzens-geld in Höhe von 5.000,00 € nebst gesetzlichen Zinsen verklagen?</a:t>
            </a:r>
          </a:p>
        </p:txBody>
      </p:sp>
      <p:sp>
        <p:nvSpPr>
          <p:cNvPr id="9" name="TextBox 9"/>
          <p:cNvSpPr txBox="1"/>
          <p:nvPr/>
        </p:nvSpPr>
        <p:spPr>
          <a:xfrm>
            <a:off x="3352751" y="6172200"/>
            <a:ext cx="14935249" cy="3429000"/>
          </a:xfrm>
          <a:prstGeom prst="rect">
            <a:avLst/>
          </a:prstGeom>
        </p:spPr>
        <p:txBody>
          <a:bodyPr lIns="0" tIns="0" rIns="0" bIns="0" rtlCol="0" anchor="t">
            <a:spAutoFit/>
          </a:bodyPr>
          <a:lstStyle/>
          <a:p>
            <a:pPr algn="l">
              <a:lnSpc>
                <a:spcPts val="5400"/>
              </a:lnSpc>
            </a:pPr>
            <a:r>
              <a:rPr lang="en-US" sz="4500" dirty="0" err="1">
                <a:solidFill>
                  <a:srgbClr val="000000"/>
                </a:solidFill>
                <a:latin typeface="Canva Sans"/>
                <a:ea typeface="Canva Sans"/>
                <a:cs typeface="Canva Sans"/>
                <a:sym typeface="Canva Sans"/>
              </a:rPr>
              <a:t>allgemeiner</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Gerichtsstand</a:t>
            </a:r>
            <a:r>
              <a:rPr lang="en-US" sz="4500" dirty="0">
                <a:solidFill>
                  <a:srgbClr val="000000"/>
                </a:solidFill>
                <a:latin typeface="Canva Sans"/>
                <a:ea typeface="Canva Sans"/>
                <a:cs typeface="Canva Sans"/>
                <a:sym typeface="Canva Sans"/>
              </a:rPr>
              <a:t> – hat </a:t>
            </a:r>
            <a:r>
              <a:rPr lang="en-US" sz="4500" dirty="0" err="1">
                <a:solidFill>
                  <a:srgbClr val="000000"/>
                </a:solidFill>
                <a:latin typeface="Canva Sans"/>
                <a:ea typeface="Canva Sans"/>
                <a:cs typeface="Canva Sans"/>
                <a:sym typeface="Canva Sans"/>
              </a:rPr>
              <a:t>eine</a:t>
            </a:r>
            <a:r>
              <a:rPr lang="en-US" sz="4500" dirty="0">
                <a:solidFill>
                  <a:srgbClr val="000000"/>
                </a:solidFill>
                <a:latin typeface="Canva Sans"/>
                <a:ea typeface="Canva Sans"/>
                <a:cs typeface="Canva Sans"/>
                <a:sym typeface="Canva Sans"/>
              </a:rPr>
              <a:t> Person </a:t>
            </a:r>
            <a:r>
              <a:rPr lang="en-US" sz="4500" dirty="0" err="1">
                <a:solidFill>
                  <a:srgbClr val="000000"/>
                </a:solidFill>
                <a:latin typeface="Canva Sans"/>
                <a:ea typeface="Canva Sans"/>
                <a:cs typeface="Canva Sans"/>
                <a:sym typeface="Canva Sans"/>
              </a:rPr>
              <a:t>keinen</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Wohnsitz</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wird</a:t>
            </a:r>
            <a:r>
              <a:rPr lang="en-US" sz="4500" dirty="0">
                <a:solidFill>
                  <a:srgbClr val="000000"/>
                </a:solidFill>
                <a:latin typeface="Canva Sans"/>
                <a:ea typeface="Canva Sans"/>
                <a:cs typeface="Canva Sans"/>
                <a:sym typeface="Canva Sans"/>
              </a:rPr>
              <a:t> der </a:t>
            </a:r>
            <a:r>
              <a:rPr lang="en-US" sz="4500" dirty="0" err="1">
                <a:solidFill>
                  <a:srgbClr val="000000"/>
                </a:solidFill>
                <a:latin typeface="Canva Sans"/>
                <a:ea typeface="Canva Sans"/>
                <a:cs typeface="Canva Sans"/>
                <a:sym typeface="Canva Sans"/>
              </a:rPr>
              <a:t>Aufenthaltsort</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im</a:t>
            </a:r>
            <a:r>
              <a:rPr lang="en-US" sz="4500" dirty="0">
                <a:solidFill>
                  <a:srgbClr val="000000"/>
                </a:solidFill>
                <a:latin typeface="Canva Sans"/>
                <a:ea typeface="Canva Sans"/>
                <a:cs typeface="Canva Sans"/>
                <a:sym typeface="Canva Sans"/>
              </a:rPr>
              <a:t> Inland und </a:t>
            </a:r>
            <a:r>
              <a:rPr lang="en-US" sz="4500" dirty="0" err="1">
                <a:solidFill>
                  <a:srgbClr val="000000"/>
                </a:solidFill>
                <a:latin typeface="Canva Sans"/>
                <a:ea typeface="Canva Sans"/>
                <a:cs typeface="Canva Sans"/>
                <a:sym typeface="Canva Sans"/>
              </a:rPr>
              <a:t>wenn</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ein</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solcher</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nicht</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bekannt</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ist</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durch</a:t>
            </a:r>
            <a:r>
              <a:rPr lang="en-US" sz="4500" dirty="0">
                <a:solidFill>
                  <a:srgbClr val="000000"/>
                </a:solidFill>
                <a:latin typeface="Canva Sans"/>
                <a:ea typeface="Canva Sans"/>
                <a:cs typeface="Canva Sans"/>
                <a:sym typeface="Canva Sans"/>
              </a:rPr>
              <a:t> den </a:t>
            </a:r>
            <a:r>
              <a:rPr lang="en-US" sz="4500" dirty="0" err="1">
                <a:solidFill>
                  <a:srgbClr val="000000"/>
                </a:solidFill>
                <a:latin typeface="Canva Sans"/>
                <a:ea typeface="Canva Sans"/>
                <a:cs typeface="Canva Sans"/>
                <a:sym typeface="Canva Sans"/>
              </a:rPr>
              <a:t>letzten</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Wohnsitz</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bestimmt</a:t>
            </a:r>
            <a:r>
              <a:rPr lang="en-US" sz="4500" dirty="0">
                <a:solidFill>
                  <a:srgbClr val="000000"/>
                </a:solidFill>
                <a:latin typeface="Canva Sans"/>
                <a:ea typeface="Canva Sans"/>
                <a:cs typeface="Canva Sans"/>
                <a:sym typeface="Canva Sans"/>
              </a:rPr>
              <a:t> = sein </a:t>
            </a:r>
            <a:r>
              <a:rPr lang="en-US" sz="4500" dirty="0" err="1">
                <a:solidFill>
                  <a:srgbClr val="000000"/>
                </a:solidFill>
                <a:latin typeface="Canva Sans"/>
                <a:ea typeface="Canva Sans"/>
                <a:cs typeface="Canva Sans"/>
                <a:sym typeface="Canva Sans"/>
              </a:rPr>
              <a:t>Aufenthaltsort</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ist</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derzeit</a:t>
            </a:r>
            <a:r>
              <a:rPr lang="en-US" sz="4500" dirty="0">
                <a:solidFill>
                  <a:srgbClr val="000000"/>
                </a:solidFill>
                <a:latin typeface="Canva Sans"/>
                <a:ea typeface="Canva Sans"/>
                <a:cs typeface="Canva Sans"/>
                <a:sym typeface="Canva Sans"/>
              </a:rPr>
              <a:t> die JVA Dresden = AG Dresden (§§ 12, 16 ZPO)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77111" y="865945"/>
            <a:ext cx="1386195"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A19b</a:t>
            </a:r>
          </a:p>
        </p:txBody>
      </p:sp>
      <p:grpSp>
        <p:nvGrpSpPr>
          <p:cNvPr id="5" name="Group 5"/>
          <p:cNvGrpSpPr/>
          <p:nvPr/>
        </p:nvGrpSpPr>
        <p:grpSpPr>
          <a:xfrm>
            <a:off x="2650381" y="471743"/>
            <a:ext cx="15234057" cy="4096169"/>
            <a:chOff x="0" y="0"/>
            <a:chExt cx="2360154" cy="634604"/>
          </a:xfrm>
        </p:grpSpPr>
        <p:sp>
          <p:nvSpPr>
            <p:cNvPr id="6" name="Freeform 6"/>
            <p:cNvSpPr/>
            <p:nvPr/>
          </p:nvSpPr>
          <p:spPr>
            <a:xfrm>
              <a:off x="0" y="0"/>
              <a:ext cx="2360154" cy="634604"/>
            </a:xfrm>
            <a:custGeom>
              <a:avLst/>
              <a:gdLst/>
              <a:ahLst/>
              <a:cxnLst/>
              <a:rect l="l" t="t" r="r" b="b"/>
              <a:pathLst>
                <a:path w="2360154" h="634604">
                  <a:moveTo>
                    <a:pt x="11689" y="0"/>
                  </a:moveTo>
                  <a:lnTo>
                    <a:pt x="2348465" y="0"/>
                  </a:lnTo>
                  <a:cubicBezTo>
                    <a:pt x="2351565" y="0"/>
                    <a:pt x="2354538" y="1231"/>
                    <a:pt x="2356731" y="3423"/>
                  </a:cubicBezTo>
                  <a:cubicBezTo>
                    <a:pt x="2358922" y="5616"/>
                    <a:pt x="2360154" y="8589"/>
                    <a:pt x="2360154" y="11689"/>
                  </a:cubicBezTo>
                  <a:lnTo>
                    <a:pt x="2360154" y="622915"/>
                  </a:lnTo>
                  <a:cubicBezTo>
                    <a:pt x="2360154" y="629371"/>
                    <a:pt x="2354921" y="634604"/>
                    <a:pt x="2348465" y="634604"/>
                  </a:cubicBezTo>
                  <a:lnTo>
                    <a:pt x="11689" y="634604"/>
                  </a:lnTo>
                  <a:cubicBezTo>
                    <a:pt x="5233" y="634604"/>
                    <a:pt x="0" y="629371"/>
                    <a:pt x="0" y="622915"/>
                  </a:cubicBezTo>
                  <a:lnTo>
                    <a:pt x="0" y="11689"/>
                  </a:lnTo>
                  <a:cubicBezTo>
                    <a:pt x="0" y="5233"/>
                    <a:pt x="5233" y="0"/>
                    <a:pt x="11689" y="0"/>
                  </a:cubicBezTo>
                  <a:close/>
                </a:path>
              </a:pathLst>
            </a:custGeom>
            <a:blipFill>
              <a:blip r:embed="rId5"/>
              <a:stretch>
                <a:fillRect t="-135954" b="-135954"/>
              </a:stretch>
            </a:blipFill>
          </p:spPr>
          <p:txBody>
            <a:bodyPr/>
            <a:lstStyle/>
            <a:p>
              <a:endParaRPr lang="de-DE"/>
            </a:p>
          </p:txBody>
        </p:sp>
      </p:grpSp>
      <p:sp>
        <p:nvSpPr>
          <p:cNvPr id="7" name="TextBox 7"/>
          <p:cNvSpPr txBox="1"/>
          <p:nvPr/>
        </p:nvSpPr>
        <p:spPr>
          <a:xfrm>
            <a:off x="2650380" y="4762441"/>
            <a:ext cx="46648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850173" y="661613"/>
            <a:ext cx="14834472" cy="37338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Der Beklagte genoss die letzten Jahre sein Landstreicherleben und befand sich mal an dem einen, mal an dem anderen Ort. Vor dem Beginn seiner Wanderschaft war er in Leipzig sesshaft. Da er den Kläger bei einer Schlägerei in Dresden vorsätzlich schwer verletzte, befindet er sich seit 01.05.2024 in Dresden in Strafhaft.</a:t>
            </a:r>
          </a:p>
          <a:p>
            <a:pPr algn="l">
              <a:lnSpc>
                <a:spcPts val="4200"/>
              </a:lnSpc>
            </a:pPr>
            <a:r>
              <a:rPr lang="en-US" sz="3500">
                <a:solidFill>
                  <a:srgbClr val="000000"/>
                </a:solidFill>
                <a:latin typeface="Canva Sans"/>
                <a:ea typeface="Canva Sans"/>
                <a:cs typeface="Canva Sans"/>
                <a:sym typeface="Canva Sans"/>
              </a:rPr>
              <a:t>Bei welchem Gericht kann der Kläger den Beklagten auf Schmerzens-geld in Höhe von 5.000,00 € nebst gesetzlichen Zinsen verklagen?</a:t>
            </a:r>
          </a:p>
        </p:txBody>
      </p:sp>
      <p:sp>
        <p:nvSpPr>
          <p:cNvPr id="9" name="TextBox 9"/>
          <p:cNvSpPr txBox="1"/>
          <p:nvPr/>
        </p:nvSpPr>
        <p:spPr>
          <a:xfrm>
            <a:off x="3780884" y="6356291"/>
            <a:ext cx="12973050" cy="2635250"/>
          </a:xfrm>
          <a:prstGeom prst="rect">
            <a:avLst/>
          </a:prstGeom>
        </p:spPr>
        <p:txBody>
          <a:bodyPr lIns="0" tIns="0" rIns="0" bIns="0" rtlCol="0" anchor="t">
            <a:spAutoFit/>
          </a:bodyPr>
          <a:lstStyle/>
          <a:p>
            <a:pPr algn="l">
              <a:lnSpc>
                <a:spcPts val="7000"/>
              </a:lnSpc>
              <a:spcBef>
                <a:spcPct val="0"/>
              </a:spcBef>
            </a:pPr>
            <a:r>
              <a:rPr lang="en-US" sz="5000" dirty="0" err="1">
                <a:solidFill>
                  <a:srgbClr val="000000"/>
                </a:solidFill>
                <a:latin typeface="Canva Sans"/>
                <a:ea typeface="Canva Sans"/>
                <a:cs typeface="Canva Sans"/>
                <a:sym typeface="Canva Sans"/>
              </a:rPr>
              <a:t>besonderer</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Gerichtsstand</a:t>
            </a:r>
            <a:r>
              <a:rPr lang="en-US" sz="5000" dirty="0">
                <a:solidFill>
                  <a:srgbClr val="000000"/>
                </a:solidFill>
                <a:latin typeface="Canva Sans"/>
                <a:ea typeface="Canva Sans"/>
                <a:cs typeface="Canva Sans"/>
                <a:sym typeface="Canva Sans"/>
              </a:rPr>
              <a:t> der </a:t>
            </a:r>
            <a:r>
              <a:rPr lang="en-US" sz="5000" dirty="0" err="1">
                <a:solidFill>
                  <a:srgbClr val="000000"/>
                </a:solidFill>
                <a:latin typeface="Canva Sans"/>
                <a:ea typeface="Canva Sans"/>
                <a:cs typeface="Canva Sans"/>
                <a:sym typeface="Canva Sans"/>
              </a:rPr>
              <a:t>unerlaubten</a:t>
            </a:r>
            <a:r>
              <a:rPr lang="en-US" sz="5000" dirty="0">
                <a:solidFill>
                  <a:srgbClr val="000000"/>
                </a:solidFill>
                <a:latin typeface="Canva Sans"/>
                <a:ea typeface="Canva Sans"/>
                <a:cs typeface="Canva Sans"/>
                <a:sym typeface="Canva Sans"/>
              </a:rPr>
              <a:t> </a:t>
            </a:r>
            <a:r>
              <a:rPr lang="en-US" sz="5000" dirty="0" err="1">
                <a:solidFill>
                  <a:srgbClr val="000000"/>
                </a:solidFill>
                <a:latin typeface="Canva Sans"/>
                <a:ea typeface="Canva Sans"/>
                <a:cs typeface="Canva Sans"/>
                <a:sym typeface="Canva Sans"/>
              </a:rPr>
              <a:t>Handlung</a:t>
            </a:r>
            <a:r>
              <a:rPr lang="en-US" sz="5000" dirty="0">
                <a:solidFill>
                  <a:srgbClr val="000000"/>
                </a:solidFill>
                <a:latin typeface="Canva Sans"/>
                <a:ea typeface="Canva Sans"/>
                <a:cs typeface="Canva Sans"/>
                <a:sym typeface="Canva Sans"/>
              </a:rPr>
              <a:t> = AG Dresden (§ 32 ZPO)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de-DE"/>
          </a:p>
        </p:txBody>
      </p:sp>
      <p:sp>
        <p:nvSpPr>
          <p:cNvPr id="3" name="Freeform 3"/>
          <p:cNvSpPr/>
          <p:nvPr/>
        </p:nvSpPr>
        <p:spPr>
          <a:xfrm>
            <a:off x="317848" y="291409"/>
            <a:ext cx="1904721" cy="1904721"/>
          </a:xfrm>
          <a:custGeom>
            <a:avLst/>
            <a:gdLst/>
            <a:ahLst/>
            <a:cxnLst/>
            <a:rect l="l" t="t" r="r" b="b"/>
            <a:pathLst>
              <a:path w="1904721" h="1904721">
                <a:moveTo>
                  <a:pt x="0" y="0"/>
                </a:moveTo>
                <a:lnTo>
                  <a:pt x="1904721" y="0"/>
                </a:lnTo>
                <a:lnTo>
                  <a:pt x="1904721" y="1904721"/>
                </a:lnTo>
                <a:lnTo>
                  <a:pt x="0" y="1904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577111" y="865945"/>
            <a:ext cx="1386195" cy="679450"/>
          </a:xfrm>
          <a:prstGeom prst="rect">
            <a:avLst/>
          </a:prstGeom>
        </p:spPr>
        <p:txBody>
          <a:bodyPr lIns="0" tIns="0" rIns="0" bIns="0" rtlCol="0" anchor="t">
            <a:spAutoFit/>
          </a:bodyPr>
          <a:lstStyle/>
          <a:p>
            <a:pPr algn="ctr">
              <a:lnSpc>
                <a:spcPts val="5599"/>
              </a:lnSpc>
            </a:pPr>
            <a:r>
              <a:rPr lang="en-US" sz="3999">
                <a:solidFill>
                  <a:srgbClr val="FF3131"/>
                </a:solidFill>
                <a:latin typeface="Canva Sans"/>
                <a:ea typeface="Canva Sans"/>
                <a:cs typeface="Canva Sans"/>
                <a:sym typeface="Canva Sans"/>
              </a:rPr>
              <a:t>A19b</a:t>
            </a:r>
          </a:p>
        </p:txBody>
      </p:sp>
      <p:grpSp>
        <p:nvGrpSpPr>
          <p:cNvPr id="5" name="Group 5"/>
          <p:cNvGrpSpPr/>
          <p:nvPr/>
        </p:nvGrpSpPr>
        <p:grpSpPr>
          <a:xfrm>
            <a:off x="2650381" y="471743"/>
            <a:ext cx="15234057" cy="4096169"/>
            <a:chOff x="0" y="0"/>
            <a:chExt cx="2360154" cy="634604"/>
          </a:xfrm>
        </p:grpSpPr>
        <p:sp>
          <p:nvSpPr>
            <p:cNvPr id="6" name="Freeform 6"/>
            <p:cNvSpPr/>
            <p:nvPr/>
          </p:nvSpPr>
          <p:spPr>
            <a:xfrm>
              <a:off x="0" y="0"/>
              <a:ext cx="2360154" cy="634604"/>
            </a:xfrm>
            <a:custGeom>
              <a:avLst/>
              <a:gdLst/>
              <a:ahLst/>
              <a:cxnLst/>
              <a:rect l="l" t="t" r="r" b="b"/>
              <a:pathLst>
                <a:path w="2360154" h="634604">
                  <a:moveTo>
                    <a:pt x="11689" y="0"/>
                  </a:moveTo>
                  <a:lnTo>
                    <a:pt x="2348465" y="0"/>
                  </a:lnTo>
                  <a:cubicBezTo>
                    <a:pt x="2351565" y="0"/>
                    <a:pt x="2354538" y="1231"/>
                    <a:pt x="2356731" y="3423"/>
                  </a:cubicBezTo>
                  <a:cubicBezTo>
                    <a:pt x="2358922" y="5616"/>
                    <a:pt x="2360154" y="8589"/>
                    <a:pt x="2360154" y="11689"/>
                  </a:cubicBezTo>
                  <a:lnTo>
                    <a:pt x="2360154" y="622915"/>
                  </a:lnTo>
                  <a:cubicBezTo>
                    <a:pt x="2360154" y="629371"/>
                    <a:pt x="2354921" y="634604"/>
                    <a:pt x="2348465" y="634604"/>
                  </a:cubicBezTo>
                  <a:lnTo>
                    <a:pt x="11689" y="634604"/>
                  </a:lnTo>
                  <a:cubicBezTo>
                    <a:pt x="5233" y="634604"/>
                    <a:pt x="0" y="629371"/>
                    <a:pt x="0" y="622915"/>
                  </a:cubicBezTo>
                  <a:lnTo>
                    <a:pt x="0" y="11689"/>
                  </a:lnTo>
                  <a:cubicBezTo>
                    <a:pt x="0" y="5233"/>
                    <a:pt x="5233" y="0"/>
                    <a:pt x="11689" y="0"/>
                  </a:cubicBezTo>
                  <a:close/>
                </a:path>
              </a:pathLst>
            </a:custGeom>
            <a:blipFill>
              <a:blip r:embed="rId5"/>
              <a:stretch>
                <a:fillRect t="-135954" b="-135954"/>
              </a:stretch>
            </a:blipFill>
          </p:spPr>
          <p:txBody>
            <a:bodyPr/>
            <a:lstStyle/>
            <a:p>
              <a:endParaRPr lang="de-DE"/>
            </a:p>
          </p:txBody>
        </p:sp>
      </p:grpSp>
      <p:sp>
        <p:nvSpPr>
          <p:cNvPr id="7" name="TextBox 7"/>
          <p:cNvSpPr txBox="1"/>
          <p:nvPr/>
        </p:nvSpPr>
        <p:spPr>
          <a:xfrm>
            <a:off x="2650380" y="4762441"/>
            <a:ext cx="4207619" cy="1193800"/>
          </a:xfrm>
          <a:prstGeom prst="rect">
            <a:avLst/>
          </a:prstGeom>
        </p:spPr>
        <p:txBody>
          <a:bodyPr wrap="square" lIns="0" tIns="0" rIns="0" bIns="0" rtlCol="0" anchor="t">
            <a:spAutoFit/>
          </a:bodyPr>
          <a:lstStyle/>
          <a:p>
            <a:pPr algn="l">
              <a:lnSpc>
                <a:spcPts val="9799"/>
              </a:lnSpc>
              <a:spcBef>
                <a:spcPct val="0"/>
              </a:spcBef>
            </a:pPr>
            <a:r>
              <a:rPr lang="en-US" sz="6999" u="sng" dirty="0" err="1">
                <a:solidFill>
                  <a:srgbClr val="000000"/>
                </a:solidFill>
                <a:latin typeface="Canva Sans"/>
                <a:ea typeface="Canva Sans"/>
                <a:cs typeface="Canva Sans"/>
                <a:sym typeface="Canva Sans"/>
              </a:rPr>
              <a:t>örtlich</a:t>
            </a:r>
            <a:r>
              <a:rPr lang="en-US" sz="6999" u="sng" dirty="0">
                <a:solidFill>
                  <a:srgbClr val="000000"/>
                </a:solidFill>
                <a:latin typeface="Canva Sans"/>
                <a:ea typeface="Canva Sans"/>
                <a:cs typeface="Canva Sans"/>
                <a:sym typeface="Canva Sans"/>
              </a:rPr>
              <a:t>:</a:t>
            </a:r>
          </a:p>
        </p:txBody>
      </p:sp>
      <p:sp>
        <p:nvSpPr>
          <p:cNvPr id="8" name="TextBox 8"/>
          <p:cNvSpPr txBox="1"/>
          <p:nvPr/>
        </p:nvSpPr>
        <p:spPr>
          <a:xfrm>
            <a:off x="2850173" y="661613"/>
            <a:ext cx="14834472" cy="3733800"/>
          </a:xfrm>
          <a:prstGeom prst="rect">
            <a:avLst/>
          </a:prstGeom>
        </p:spPr>
        <p:txBody>
          <a:bodyPr lIns="0" tIns="0" rIns="0" bIns="0" rtlCol="0" anchor="t">
            <a:spAutoFit/>
          </a:bodyPr>
          <a:lstStyle/>
          <a:p>
            <a:pPr algn="l">
              <a:lnSpc>
                <a:spcPts val="4200"/>
              </a:lnSpc>
            </a:pPr>
            <a:r>
              <a:rPr lang="en-US" sz="3500">
                <a:solidFill>
                  <a:srgbClr val="000000"/>
                </a:solidFill>
                <a:latin typeface="Canva Sans"/>
                <a:ea typeface="Canva Sans"/>
                <a:cs typeface="Canva Sans"/>
                <a:sym typeface="Canva Sans"/>
              </a:rPr>
              <a:t>Der Beklagte genoss die letzten Jahre sein Landstreicherleben und befand sich mal an dem einen, mal an dem anderen Ort. Vor dem Beginn seiner Wanderschaft war er in Leipzig sesshaft. Da er den Kläger bei einer Schlägerei in Dresden vorsätzlich schwer verletzte, befindet er sich seit 01.05.2024 in Dresden in Strafhaft.</a:t>
            </a:r>
          </a:p>
          <a:p>
            <a:pPr algn="l">
              <a:lnSpc>
                <a:spcPts val="4200"/>
              </a:lnSpc>
            </a:pPr>
            <a:r>
              <a:rPr lang="en-US" sz="3500">
                <a:solidFill>
                  <a:srgbClr val="000000"/>
                </a:solidFill>
                <a:latin typeface="Canva Sans"/>
                <a:ea typeface="Canva Sans"/>
                <a:cs typeface="Canva Sans"/>
                <a:sym typeface="Canva Sans"/>
              </a:rPr>
              <a:t>Bei welchem Gericht kann der Kläger den Beklagten auf Schmerzens-geld in Höhe von 5.000,00 € nebst gesetzlichen Zinsen verklagen?</a:t>
            </a:r>
          </a:p>
        </p:txBody>
      </p:sp>
      <p:sp>
        <p:nvSpPr>
          <p:cNvPr id="9" name="TextBox 9"/>
          <p:cNvSpPr txBox="1"/>
          <p:nvPr/>
        </p:nvSpPr>
        <p:spPr>
          <a:xfrm>
            <a:off x="3791047" y="6356291"/>
            <a:ext cx="12576969" cy="2635250"/>
          </a:xfrm>
          <a:prstGeom prst="rect">
            <a:avLst/>
          </a:prstGeom>
        </p:spPr>
        <p:txBody>
          <a:bodyPr lIns="0" tIns="0" rIns="0" bIns="0" rtlCol="0" anchor="t">
            <a:spAutoFit/>
          </a:bodyPr>
          <a:lstStyle/>
          <a:p>
            <a:pPr algn="l">
              <a:lnSpc>
                <a:spcPts val="7000"/>
              </a:lnSpc>
              <a:spcBef>
                <a:spcPct val="0"/>
              </a:spcBef>
            </a:pPr>
            <a:r>
              <a:rPr lang="en-US" sz="5000" dirty="0">
                <a:solidFill>
                  <a:srgbClr val="000000"/>
                </a:solidFill>
                <a:latin typeface="Canva Sans"/>
                <a:ea typeface="Canva Sans"/>
                <a:cs typeface="Canva Sans"/>
                <a:sym typeface="Canva Sans"/>
              </a:rPr>
              <a:t>der </a:t>
            </a:r>
            <a:r>
              <a:rPr lang="en-US" sz="5000" dirty="0" err="1">
                <a:solidFill>
                  <a:srgbClr val="000000"/>
                </a:solidFill>
                <a:latin typeface="Canva Sans"/>
                <a:ea typeface="Canva Sans"/>
                <a:cs typeface="Canva Sans"/>
                <a:sym typeface="Canva Sans"/>
              </a:rPr>
              <a:t>Kläger</a:t>
            </a:r>
            <a:r>
              <a:rPr lang="en-US" sz="5000" dirty="0">
                <a:solidFill>
                  <a:srgbClr val="000000"/>
                </a:solidFill>
                <a:latin typeface="Canva Sans"/>
                <a:ea typeface="Canva Sans"/>
                <a:cs typeface="Canva Sans"/>
                <a:sym typeface="Canva Sans"/>
              </a:rPr>
              <a:t> hat </a:t>
            </a:r>
            <a:r>
              <a:rPr lang="en-US" sz="5000" dirty="0" err="1">
                <a:solidFill>
                  <a:srgbClr val="000000"/>
                </a:solidFill>
                <a:latin typeface="Canva Sans"/>
                <a:ea typeface="Canva Sans"/>
                <a:cs typeface="Canva Sans"/>
                <a:sym typeface="Canva Sans"/>
              </a:rPr>
              <a:t>gemäß</a:t>
            </a:r>
            <a:r>
              <a:rPr lang="en-US" sz="5000" dirty="0">
                <a:solidFill>
                  <a:srgbClr val="000000"/>
                </a:solidFill>
                <a:latin typeface="Canva Sans"/>
                <a:ea typeface="Canva Sans"/>
                <a:cs typeface="Canva Sans"/>
                <a:sym typeface="Canva Sans"/>
              </a:rPr>
              <a:t> § 35 ZPO die Wahl </a:t>
            </a:r>
            <a:r>
              <a:rPr lang="en-US" sz="5000" dirty="0" err="1">
                <a:solidFill>
                  <a:srgbClr val="000000"/>
                </a:solidFill>
                <a:latin typeface="Canva Sans"/>
                <a:ea typeface="Canva Sans"/>
                <a:cs typeface="Canva Sans"/>
                <a:sym typeface="Canva Sans"/>
              </a:rPr>
              <a:t>zwischen</a:t>
            </a:r>
            <a:r>
              <a:rPr lang="en-US" sz="5000" dirty="0">
                <a:solidFill>
                  <a:srgbClr val="000000"/>
                </a:solidFill>
                <a:latin typeface="Canva Sans"/>
                <a:ea typeface="Canva Sans"/>
                <a:cs typeface="Canva Sans"/>
                <a:sym typeface="Canva Sans"/>
              </a:rPr>
              <a:t> AG Würzburg, AG Mitte und </a:t>
            </a:r>
          </a:p>
          <a:p>
            <a:pPr algn="l">
              <a:lnSpc>
                <a:spcPts val="7000"/>
              </a:lnSpc>
              <a:spcBef>
                <a:spcPct val="0"/>
              </a:spcBef>
            </a:pPr>
            <a:r>
              <a:rPr lang="en-US" sz="5000" dirty="0">
                <a:solidFill>
                  <a:srgbClr val="000000"/>
                </a:solidFill>
                <a:latin typeface="Canva Sans"/>
                <a:ea typeface="Canva Sans"/>
                <a:cs typeface="Canva Sans"/>
                <a:sym typeface="Canva Sans"/>
              </a:rPr>
              <a:t>AG München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1225</Words>
  <Application>Microsoft Macintosh PowerPoint</Application>
  <PresentationFormat>Benutzerdefiniert</PresentationFormat>
  <Paragraphs>97</Paragraphs>
  <Slides>17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Calibri</vt:lpstr>
      <vt:lpstr>Canva Sans</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Übungsheft_ZP_A19</dc:title>
  <cp:lastModifiedBy>Katja Dittrich</cp:lastModifiedBy>
  <cp:revision>1</cp:revision>
  <dcterms:created xsi:type="dcterms:W3CDTF">2006-08-16T00:00:00Z</dcterms:created>
  <dcterms:modified xsi:type="dcterms:W3CDTF">2025-02-20T07:49:32Z</dcterms:modified>
  <dc:identifier>DAGfn9Xmp2s</dc:identifier>
</cp:coreProperties>
</file>