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6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2" autoAdjust="0"/>
    <p:restoredTop sz="94660"/>
  </p:normalViewPr>
  <p:slideViewPr>
    <p:cSldViewPr snapToGrid="0" showGuides="1">
      <p:cViewPr varScale="1">
        <p:scale>
          <a:sx n="115" d="100"/>
          <a:sy n="115" d="100"/>
        </p:scale>
        <p:origin x="432" y="84"/>
      </p:cViewPr>
      <p:guideLst>
        <p:guide orient="horz" pos="2160"/>
        <p:guide pos="386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B368C-4AEE-40EA-824F-4E43CF1E5C1D}" type="datetimeFigureOut">
              <a:rPr lang="de-DE" smtClean="0"/>
              <a:t>15.08.2023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B4C0D-7F10-4293-9EAD-C471CB78376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069949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B368C-4AEE-40EA-824F-4E43CF1E5C1D}" type="datetimeFigureOut">
              <a:rPr lang="de-DE" smtClean="0"/>
              <a:t>15.08.2023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B4C0D-7F10-4293-9EAD-C471CB78376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718931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B368C-4AEE-40EA-824F-4E43CF1E5C1D}" type="datetimeFigureOut">
              <a:rPr lang="de-DE" smtClean="0"/>
              <a:t>15.08.2023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B4C0D-7F10-4293-9EAD-C471CB78376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844047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B368C-4AEE-40EA-824F-4E43CF1E5C1D}" type="datetimeFigureOut">
              <a:rPr lang="de-DE" smtClean="0"/>
              <a:t>15.08.2023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B4C0D-7F10-4293-9EAD-C471CB78376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025590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B368C-4AEE-40EA-824F-4E43CF1E5C1D}" type="datetimeFigureOut">
              <a:rPr lang="de-DE" smtClean="0"/>
              <a:t>15.08.2023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B4C0D-7F10-4293-9EAD-C471CB78376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01647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B368C-4AEE-40EA-824F-4E43CF1E5C1D}" type="datetimeFigureOut">
              <a:rPr lang="de-DE" smtClean="0"/>
              <a:t>15.08.2023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B4C0D-7F10-4293-9EAD-C471CB78376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916188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B368C-4AEE-40EA-824F-4E43CF1E5C1D}" type="datetimeFigureOut">
              <a:rPr lang="de-DE" smtClean="0"/>
              <a:t>15.08.2023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B4C0D-7F10-4293-9EAD-C471CB78376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392898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B368C-4AEE-40EA-824F-4E43CF1E5C1D}" type="datetimeFigureOut">
              <a:rPr lang="de-DE" smtClean="0"/>
              <a:t>15.08.2023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B4C0D-7F10-4293-9EAD-C471CB78376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703106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B368C-4AEE-40EA-824F-4E43CF1E5C1D}" type="datetimeFigureOut">
              <a:rPr lang="de-DE" smtClean="0"/>
              <a:t>15.08.2023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B4C0D-7F10-4293-9EAD-C471CB78376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756011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B368C-4AEE-40EA-824F-4E43CF1E5C1D}" type="datetimeFigureOut">
              <a:rPr lang="de-DE" smtClean="0"/>
              <a:t>15.08.2023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B4C0D-7F10-4293-9EAD-C471CB78376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903125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B368C-4AEE-40EA-824F-4E43CF1E5C1D}" type="datetimeFigureOut">
              <a:rPr lang="de-DE" smtClean="0"/>
              <a:t>15.08.2023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B4C0D-7F10-4293-9EAD-C471CB78376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477777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2B368C-4AEE-40EA-824F-4E43CF1E5C1D}" type="datetimeFigureOut">
              <a:rPr lang="de-DE" smtClean="0"/>
              <a:t>15.08.2023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2B4C0D-7F10-4293-9EAD-C471CB78376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530221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eck 8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25" name="Gefaltete Ecke 24"/>
          <p:cNvSpPr/>
          <p:nvPr/>
        </p:nvSpPr>
        <p:spPr>
          <a:xfrm rot="21399046">
            <a:off x="1594033" y="963783"/>
            <a:ext cx="2258130" cy="2171737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8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Wir starten mit…</a:t>
            </a:r>
            <a:endParaRPr lang="de-DE" sz="2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1" name="Wolkenförmige Legende 10"/>
          <p:cNvSpPr/>
          <p:nvPr/>
        </p:nvSpPr>
        <p:spPr>
          <a:xfrm>
            <a:off x="8007275" y="4258401"/>
            <a:ext cx="2417556" cy="1013608"/>
          </a:xfrm>
          <a:prstGeom prst="cloudCallout">
            <a:avLst>
              <a:gd name="adj1" fmla="val -59247"/>
              <a:gd name="adj2" fmla="val -34760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</a:rPr>
              <a:t>die schnellen 7</a:t>
            </a:r>
            <a:endParaRPr lang="de-DE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adley Hand ITC" panose="03070402050302030203" pitchFamily="66" charset="0"/>
            </a:endParaRPr>
          </a:p>
        </p:txBody>
      </p:sp>
      <p:grpSp>
        <p:nvGrpSpPr>
          <p:cNvPr id="8" name="Gruppieren 7"/>
          <p:cNvGrpSpPr/>
          <p:nvPr/>
        </p:nvGrpSpPr>
        <p:grpSpPr>
          <a:xfrm>
            <a:off x="2632451" y="3514482"/>
            <a:ext cx="6472988" cy="563230"/>
            <a:chOff x="2632451" y="3514482"/>
            <a:chExt cx="6472988" cy="563230"/>
          </a:xfrm>
        </p:grpSpPr>
        <p:sp>
          <p:nvSpPr>
            <p:cNvPr id="2" name="Abgerundetes Rechteck 1"/>
            <p:cNvSpPr/>
            <p:nvPr/>
          </p:nvSpPr>
          <p:spPr>
            <a:xfrm>
              <a:off x="2632451" y="3514482"/>
              <a:ext cx="6472988" cy="563230"/>
            </a:xfrm>
            <a:prstGeom prst="round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36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Familiensachen - </a:t>
              </a:r>
              <a:r>
                <a:rPr lang="de-DE" sz="36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radley Hand ITC" panose="03070402050302030203" pitchFamily="66" charset="0"/>
                </a:rPr>
                <a:t>Quiz</a:t>
              </a:r>
              <a:endParaRPr lang="de-DE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</a:endParaRPr>
            </a:p>
          </p:txBody>
        </p:sp>
        <p:sp>
          <p:nvSpPr>
            <p:cNvPr id="5" name="Flussdiagramm: Verbinder 4"/>
            <p:cNvSpPr/>
            <p:nvPr/>
          </p:nvSpPr>
          <p:spPr>
            <a:xfrm>
              <a:off x="8361336" y="3567497"/>
              <a:ext cx="457200" cy="457200"/>
            </a:xfrm>
            <a:prstGeom prst="flowChartConnector">
              <a:avLst/>
            </a:prstGeom>
            <a:solidFill>
              <a:schemeClr val="accent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</a:t>
              </a:r>
              <a:endParaRPr lang="de-DE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363520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bgerundetes Rechteck 1"/>
          <p:cNvSpPr/>
          <p:nvPr/>
        </p:nvSpPr>
        <p:spPr>
          <a:xfrm>
            <a:off x="2988912" y="69375"/>
            <a:ext cx="6472988" cy="67753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Familiensachen</a:t>
            </a:r>
            <a:endParaRPr kumimoji="0" lang="de-DE" sz="3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 smtClean="0">
                <a:solidFill>
                  <a:prstClr val="black"/>
                </a:solidFill>
                <a:latin typeface="Calibri" panose="020F0502020204030204"/>
              </a:rPr>
              <a:t>54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KG-Ref.AF Carus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Abgerundetes Rechteck 7"/>
          <p:cNvSpPr/>
          <p:nvPr/>
        </p:nvSpPr>
        <p:spPr>
          <a:xfrm>
            <a:off x="1757363" y="738730"/>
            <a:ext cx="8815387" cy="599867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marR="0" lvl="1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800" b="1" i="0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</a:endParaRPr>
          </a:p>
          <a:p>
            <a:pPr algn="ctr"/>
            <a:r>
              <a:rPr lang="de-DE" sz="2800" b="1" dirty="0"/>
              <a:t>Bekanntgabe von Schriftstücken und Entscheidungen </a:t>
            </a:r>
          </a:p>
          <a:p>
            <a:pPr marL="457200" marR="0" lvl="1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800" b="1" i="0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</a:rPr>
              <a:t>	</a:t>
            </a:r>
          </a:p>
        </p:txBody>
      </p:sp>
      <p:grpSp>
        <p:nvGrpSpPr>
          <p:cNvPr id="11" name="Gruppieren 10"/>
          <p:cNvGrpSpPr/>
          <p:nvPr/>
        </p:nvGrpSpPr>
        <p:grpSpPr>
          <a:xfrm>
            <a:off x="1162013" y="1599928"/>
            <a:ext cx="4565617" cy="4548591"/>
            <a:chOff x="1162013" y="1599928"/>
            <a:chExt cx="4565617" cy="4548591"/>
          </a:xfrm>
        </p:grpSpPr>
        <p:sp>
          <p:nvSpPr>
            <p:cNvPr id="14" name="Abgerundetes Rechteck 13"/>
            <p:cNvSpPr/>
            <p:nvPr/>
          </p:nvSpPr>
          <p:spPr>
            <a:xfrm>
              <a:off x="1271588" y="2047991"/>
              <a:ext cx="2570658" cy="4100528"/>
            </a:xfrm>
            <a:prstGeom prst="round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2000" dirty="0" smtClean="0"/>
            </a:p>
            <a:p>
              <a:pPr algn="ctr"/>
              <a:r>
                <a:rPr lang="de-DE" sz="2000" dirty="0" smtClean="0"/>
                <a:t>Zustellung nach den Vorschriften der ZPO</a:t>
              </a:r>
            </a:p>
            <a:p>
              <a:pPr algn="ctr"/>
              <a:r>
                <a:rPr lang="de-DE" sz="2000" dirty="0" smtClean="0"/>
                <a:t>§§ 166 ff.</a:t>
              </a:r>
            </a:p>
            <a:p>
              <a:pPr algn="ctr"/>
              <a:endParaRPr lang="de-DE" sz="2000" dirty="0"/>
            </a:p>
            <a:p>
              <a:pPr algn="ctr"/>
              <a:endParaRPr lang="de-DE" sz="2000" dirty="0" smtClean="0"/>
            </a:p>
            <a:p>
              <a:pPr algn="ctr"/>
              <a:endParaRPr lang="de-DE" sz="2000" dirty="0"/>
            </a:p>
            <a:p>
              <a:pPr algn="ctr"/>
              <a:endParaRPr lang="de-DE" sz="2000" dirty="0" smtClean="0"/>
            </a:p>
            <a:p>
              <a:pPr algn="ctr"/>
              <a:endParaRPr lang="de-DE" sz="2000" dirty="0"/>
            </a:p>
          </p:txBody>
        </p:sp>
        <p:sp>
          <p:nvSpPr>
            <p:cNvPr id="15" name="Abgerundetes Rechteck 14"/>
            <p:cNvSpPr/>
            <p:nvPr/>
          </p:nvSpPr>
          <p:spPr>
            <a:xfrm>
              <a:off x="3839827" y="2047991"/>
              <a:ext cx="1769673" cy="4100528"/>
            </a:xfrm>
            <a:prstGeom prst="round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2000" dirty="0"/>
                <a:t>f</a:t>
              </a:r>
              <a:r>
                <a:rPr lang="de-DE" sz="2000" dirty="0" smtClean="0"/>
                <a:t>ormlos</a:t>
              </a:r>
            </a:p>
            <a:p>
              <a:pPr algn="ctr"/>
              <a:endParaRPr lang="de-DE" sz="2000" dirty="0"/>
            </a:p>
            <a:p>
              <a:pPr algn="ctr"/>
              <a:endParaRPr lang="de-DE" sz="2000" dirty="0" smtClean="0"/>
            </a:p>
            <a:p>
              <a:pPr algn="ctr"/>
              <a:endParaRPr lang="de-DE" sz="2000" dirty="0"/>
            </a:p>
            <a:p>
              <a:pPr algn="ctr"/>
              <a:endParaRPr lang="de-DE" sz="2000" dirty="0" smtClean="0"/>
            </a:p>
            <a:p>
              <a:pPr algn="ctr"/>
              <a:endParaRPr lang="de-DE" sz="2000" dirty="0"/>
            </a:p>
            <a:p>
              <a:pPr algn="ctr"/>
              <a:endParaRPr lang="de-DE" sz="2000" dirty="0" smtClean="0"/>
            </a:p>
            <a:p>
              <a:pPr algn="ctr"/>
              <a:endParaRPr lang="de-DE" sz="2000" dirty="0"/>
            </a:p>
          </p:txBody>
        </p:sp>
        <p:grpSp>
          <p:nvGrpSpPr>
            <p:cNvPr id="6" name="Gruppieren 5"/>
            <p:cNvGrpSpPr/>
            <p:nvPr/>
          </p:nvGrpSpPr>
          <p:grpSpPr>
            <a:xfrm>
              <a:off x="1162013" y="1599928"/>
              <a:ext cx="4565617" cy="1247046"/>
              <a:chOff x="1162013" y="1599928"/>
              <a:chExt cx="4565617" cy="1247046"/>
            </a:xfrm>
          </p:grpSpPr>
          <p:sp>
            <p:nvSpPr>
              <p:cNvPr id="5" name="Abgerundetes Rechteck 4"/>
              <p:cNvSpPr/>
              <p:nvPr/>
            </p:nvSpPr>
            <p:spPr>
              <a:xfrm>
                <a:off x="1162013" y="1599928"/>
                <a:ext cx="4565617" cy="754240"/>
              </a:xfrm>
              <a:prstGeom prst="round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sz="2400" b="1" dirty="0" smtClean="0"/>
                  <a:t>Ehe- und Familienstreitsachen</a:t>
                </a:r>
                <a:endParaRPr lang="de-DE" sz="2400" b="1" dirty="0"/>
              </a:p>
            </p:txBody>
          </p:sp>
          <p:sp>
            <p:nvSpPr>
              <p:cNvPr id="3" name="Pfeil nach unten 2"/>
              <p:cNvSpPr/>
              <p:nvPr/>
            </p:nvSpPr>
            <p:spPr>
              <a:xfrm>
                <a:off x="2364018" y="2312325"/>
                <a:ext cx="329158" cy="534649"/>
              </a:xfrm>
              <a:prstGeom prst="downArrow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7" name="Pfeil nach unten 16"/>
              <p:cNvSpPr/>
              <p:nvPr/>
            </p:nvSpPr>
            <p:spPr>
              <a:xfrm>
                <a:off x="4491665" y="2312325"/>
                <a:ext cx="329158" cy="534649"/>
              </a:xfrm>
              <a:prstGeom prst="downArrow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</p:grpSp>
      <p:grpSp>
        <p:nvGrpSpPr>
          <p:cNvPr id="7" name="Gruppieren 6"/>
          <p:cNvGrpSpPr/>
          <p:nvPr/>
        </p:nvGrpSpPr>
        <p:grpSpPr>
          <a:xfrm>
            <a:off x="6511883" y="1597104"/>
            <a:ext cx="4534928" cy="4551415"/>
            <a:chOff x="6940508" y="1597104"/>
            <a:chExt cx="4534928" cy="4551415"/>
          </a:xfrm>
        </p:grpSpPr>
        <p:sp>
          <p:nvSpPr>
            <p:cNvPr id="20" name="Abgerundetes Rechteck 19"/>
            <p:cNvSpPr/>
            <p:nvPr/>
          </p:nvSpPr>
          <p:spPr>
            <a:xfrm>
              <a:off x="9572625" y="2145030"/>
              <a:ext cx="1800225" cy="4003489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2000" dirty="0" smtClean="0"/>
                <a:t>formlos</a:t>
              </a:r>
              <a:endParaRPr lang="de-DE" sz="2000" dirty="0"/>
            </a:p>
          </p:txBody>
        </p:sp>
        <p:sp>
          <p:nvSpPr>
            <p:cNvPr id="12" name="Abgerundetes Rechteck 11"/>
            <p:cNvSpPr/>
            <p:nvPr/>
          </p:nvSpPr>
          <p:spPr>
            <a:xfrm>
              <a:off x="6968265" y="1885950"/>
              <a:ext cx="2604360" cy="4262569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sz="2000" dirty="0" smtClean="0"/>
                <a:t>§ 15 II </a:t>
              </a:r>
              <a:r>
                <a:rPr lang="de-DE" sz="2000" dirty="0" err="1" smtClean="0"/>
                <a:t>FamFG</a:t>
              </a:r>
              <a:r>
                <a:rPr lang="de-DE" sz="2000" dirty="0" smtClean="0"/>
                <a:t>=</a:t>
              </a:r>
            </a:p>
            <a:p>
              <a:pPr algn="ctr"/>
              <a:r>
                <a:rPr lang="de-DE" sz="2000" dirty="0" smtClean="0"/>
                <a:t>Zustellung nach den Vorschriften der ZPO, oder Aufgabe zur Post</a:t>
              </a:r>
              <a:endParaRPr lang="de-DE" sz="2000" dirty="0"/>
            </a:p>
          </p:txBody>
        </p:sp>
        <p:sp>
          <p:nvSpPr>
            <p:cNvPr id="18" name="Pfeil nach unten 17"/>
            <p:cNvSpPr/>
            <p:nvPr/>
          </p:nvSpPr>
          <p:spPr>
            <a:xfrm>
              <a:off x="7789951" y="2221624"/>
              <a:ext cx="329158" cy="534649"/>
            </a:xfrm>
            <a:prstGeom prst="downArrow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9" name="Pfeil nach unten 18"/>
            <p:cNvSpPr/>
            <p:nvPr/>
          </p:nvSpPr>
          <p:spPr>
            <a:xfrm>
              <a:off x="10308158" y="2265674"/>
              <a:ext cx="329158" cy="534649"/>
            </a:xfrm>
            <a:prstGeom prst="downArrow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3" name="Abgerundetes Rechteck 12"/>
            <p:cNvSpPr/>
            <p:nvPr/>
          </p:nvSpPr>
          <p:spPr>
            <a:xfrm>
              <a:off x="6940508" y="1597104"/>
              <a:ext cx="4534928" cy="757064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2400" b="1" dirty="0" smtClean="0"/>
                <a:t>Angelegenheiten der freiwilligen Gerichtsbarkeit</a:t>
              </a:r>
              <a:endParaRPr lang="de-DE" sz="2400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35347224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Abgerundetes Rechteck 15"/>
          <p:cNvSpPr/>
          <p:nvPr/>
        </p:nvSpPr>
        <p:spPr>
          <a:xfrm>
            <a:off x="5651564" y="4098239"/>
            <a:ext cx="5543550" cy="91440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/>
              <a:t>es gelten die Vorschriften der ZPO </a:t>
            </a:r>
          </a:p>
        </p:txBody>
      </p:sp>
      <p:sp>
        <p:nvSpPr>
          <p:cNvPr id="2" name="Abgerundetes Rechteck 1"/>
          <p:cNvSpPr/>
          <p:nvPr/>
        </p:nvSpPr>
        <p:spPr>
          <a:xfrm>
            <a:off x="2988912" y="69375"/>
            <a:ext cx="6472988" cy="67753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Familiensachen</a:t>
            </a:r>
            <a:endParaRPr kumimoji="0" lang="de-DE" sz="3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 smtClean="0">
                <a:solidFill>
                  <a:prstClr val="black"/>
                </a:solidFill>
                <a:latin typeface="Calibri" panose="020F0502020204030204"/>
              </a:rPr>
              <a:t>55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KG-Ref.AF Carus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Abgerundetes Rechteck 7"/>
          <p:cNvSpPr/>
          <p:nvPr/>
        </p:nvSpPr>
        <p:spPr>
          <a:xfrm>
            <a:off x="1757363" y="738730"/>
            <a:ext cx="8815387" cy="599867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marR="0" lvl="1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800" b="1" i="0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</a:endParaRPr>
          </a:p>
          <a:p>
            <a:pPr algn="ctr"/>
            <a:r>
              <a:rPr lang="de-DE" sz="2800" b="1" dirty="0"/>
              <a:t>Bekanntgabe von Schriftstücken und Entscheidungen </a:t>
            </a:r>
          </a:p>
          <a:p>
            <a:pPr marL="457200" marR="0" lvl="1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800" b="1" i="0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</a:rPr>
              <a:t>	</a:t>
            </a:r>
          </a:p>
        </p:txBody>
      </p:sp>
      <p:sp>
        <p:nvSpPr>
          <p:cNvPr id="4" name="Abgerundetes Rechteck 3"/>
          <p:cNvSpPr/>
          <p:nvPr/>
        </p:nvSpPr>
        <p:spPr>
          <a:xfrm>
            <a:off x="1993106" y="1523436"/>
            <a:ext cx="8343900" cy="1614487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de-DE" sz="2000" b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UdG</a:t>
            </a:r>
            <a:r>
              <a:rPr lang="de-DE" sz="2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hat die Schriftsätze der Beteiligten sowie Verfügungen und Entscheidungen des Gerichts in eigener Verantwortung bekannt zu machen bzw. zu übersenden</a:t>
            </a:r>
            <a:endParaRPr lang="de-DE" sz="2000" b="1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Abgerundetes Rechteck 10"/>
          <p:cNvSpPr/>
          <p:nvPr/>
        </p:nvSpPr>
        <p:spPr>
          <a:xfrm>
            <a:off x="1221581" y="3639351"/>
            <a:ext cx="6507956" cy="714375"/>
          </a:xfrm>
          <a:prstGeom prst="roundRect">
            <a:avLst/>
          </a:prstGeom>
          <a:solidFill>
            <a:schemeClr val="accent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/>
              <a:t>Bekanntgabe in Ehe- und Familienstreitsachen </a:t>
            </a:r>
            <a:endParaRPr lang="de-DE" sz="2400"/>
          </a:p>
        </p:txBody>
      </p:sp>
    </p:spTree>
    <p:extLst>
      <p:ext uri="{BB962C8B-B14F-4D97-AF65-F5344CB8AC3E}">
        <p14:creationId xmlns:p14="http://schemas.microsoft.com/office/powerpoint/2010/main" val="3490301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Abgerundetes Rechteck 15"/>
          <p:cNvSpPr/>
          <p:nvPr/>
        </p:nvSpPr>
        <p:spPr>
          <a:xfrm>
            <a:off x="2343150" y="2187463"/>
            <a:ext cx="8851964" cy="4364273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e-DE" sz="2000" dirty="0"/>
              <a:t>Antragsschrift ./. förmliche Zustellung (§ 271 ZPO)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e-DE" sz="2000" dirty="0"/>
              <a:t>Anordnungen nach § 273 ZPO (§ 273 I, II ZPO, entsprechende wechselseitige Mitteilung (§ 273 IV ZPO); die Art der Bekanntmachung richtet sich nach </a:t>
            </a:r>
            <a:endParaRPr lang="de-DE" sz="2000" dirty="0" smtClean="0"/>
          </a:p>
          <a:p>
            <a:pPr lvl="0"/>
            <a:r>
              <a:rPr lang="de-DE" sz="2000" dirty="0"/>
              <a:t>	</a:t>
            </a:r>
            <a:r>
              <a:rPr lang="de-DE" sz="2000" dirty="0" smtClean="0"/>
              <a:t>§ </a:t>
            </a:r>
            <a:r>
              <a:rPr lang="de-DE" sz="2000" dirty="0"/>
              <a:t>329 ZPO)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e-DE" sz="2000" dirty="0"/>
              <a:t>Ladungen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sz="2000" dirty="0"/>
              <a:t>Beteiligten: Verkündung (§ 218 ZPO) / förmliche Übersendung (§ 329 II ZPO)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sz="2000" dirty="0"/>
              <a:t>SV/Zeugen formlos (§§ 402, 377 ZPO)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e-DE" sz="2000" dirty="0"/>
              <a:t>Beteiligtenschriftsätze, je nach Inhalt per förmliche Zustellung o. formlos </a:t>
            </a:r>
            <a:endParaRPr lang="de-DE" sz="2000" dirty="0" smtClean="0"/>
          </a:p>
          <a:p>
            <a:pPr lvl="0"/>
            <a:r>
              <a:rPr lang="de-DE" sz="2000" dirty="0"/>
              <a:t>	</a:t>
            </a:r>
            <a:r>
              <a:rPr lang="de-DE" sz="2000" dirty="0" smtClean="0"/>
              <a:t>(§ </a:t>
            </a:r>
            <a:r>
              <a:rPr lang="de-DE" sz="2000" dirty="0"/>
              <a:t>270 ZPO)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e-DE" sz="2000" dirty="0"/>
              <a:t>Antragsrücknahme (§ 269 ZPO)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e-DE" sz="2000" dirty="0"/>
              <a:t>Beschlüsse (nebst Rechtsmittelbelehrung)</a:t>
            </a:r>
          </a:p>
        </p:txBody>
      </p:sp>
      <p:sp>
        <p:nvSpPr>
          <p:cNvPr id="2" name="Abgerundetes Rechteck 1"/>
          <p:cNvSpPr/>
          <p:nvPr/>
        </p:nvSpPr>
        <p:spPr>
          <a:xfrm>
            <a:off x="2988912" y="69375"/>
            <a:ext cx="6472988" cy="67753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Familiensachen</a:t>
            </a:r>
            <a:endParaRPr kumimoji="0" lang="de-DE" sz="3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 smtClean="0">
                <a:solidFill>
                  <a:prstClr val="black"/>
                </a:solidFill>
                <a:latin typeface="Calibri" panose="020F0502020204030204"/>
              </a:rPr>
              <a:t>56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KG-Ref.AF Carus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Abgerundetes Rechteck 7"/>
          <p:cNvSpPr/>
          <p:nvPr/>
        </p:nvSpPr>
        <p:spPr>
          <a:xfrm>
            <a:off x="1757363" y="738730"/>
            <a:ext cx="8815387" cy="599867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marR="0" lvl="1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800" b="1" i="0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</a:endParaRPr>
          </a:p>
          <a:p>
            <a:pPr algn="ctr"/>
            <a:r>
              <a:rPr lang="de-DE" sz="2800" b="1" dirty="0"/>
              <a:t>Bekanntgabe von Schriftstücken und Entscheidungen </a:t>
            </a:r>
          </a:p>
          <a:p>
            <a:pPr marL="457200" marR="0" lvl="1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800" b="1" i="0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</a:rPr>
              <a:t>	</a:t>
            </a:r>
          </a:p>
        </p:txBody>
      </p:sp>
      <p:sp>
        <p:nvSpPr>
          <p:cNvPr id="11" name="Abgerundetes Rechteck 10"/>
          <p:cNvSpPr/>
          <p:nvPr/>
        </p:nvSpPr>
        <p:spPr>
          <a:xfrm>
            <a:off x="657224" y="1750958"/>
            <a:ext cx="5507832" cy="714375"/>
          </a:xfrm>
          <a:prstGeom prst="roundRect">
            <a:avLst/>
          </a:prstGeom>
          <a:solidFill>
            <a:schemeClr val="accent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/>
              <a:t>Bekanntmachung von Amts wegen</a:t>
            </a:r>
          </a:p>
        </p:txBody>
      </p:sp>
    </p:spTree>
    <p:extLst>
      <p:ext uri="{BB962C8B-B14F-4D97-AF65-F5344CB8AC3E}">
        <p14:creationId xmlns:p14="http://schemas.microsoft.com/office/powerpoint/2010/main" val="2807280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Abgerundetes Rechteck 15"/>
          <p:cNvSpPr/>
          <p:nvPr/>
        </p:nvSpPr>
        <p:spPr>
          <a:xfrm>
            <a:off x="2028825" y="2007952"/>
            <a:ext cx="8851964" cy="2241662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dirty="0"/>
              <a:t>Art der Bekanntmachung regelt der § 15 II </a:t>
            </a:r>
            <a:r>
              <a:rPr lang="de-DE" sz="2000" dirty="0" err="1" smtClean="0"/>
              <a:t>FamFG</a:t>
            </a:r>
            <a:endParaRPr lang="de-DE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dirty="0"/>
              <a:t>Zustellung nach den ZPO-Vorschriften (§§ 166 ff. ZPO) oder durch Aufgabe zur </a:t>
            </a:r>
            <a:r>
              <a:rPr lang="de-DE" sz="2000" dirty="0" smtClean="0"/>
              <a:t>Post</a:t>
            </a:r>
            <a:r>
              <a:rPr lang="de-DE" sz="2000" dirty="0"/>
              <a:t> 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dirty="0"/>
              <a:t>Dokumente, deren Inhalt eine Termins- oder Fristbestimmung enthält oder den Lauf einer Frist auslöst, sind den Beteiligten bekannt zu geben </a:t>
            </a:r>
            <a:endParaRPr lang="de-DE" sz="2000" dirty="0" smtClean="0"/>
          </a:p>
          <a:p>
            <a:r>
              <a:rPr lang="de-DE" sz="2000"/>
              <a:t> </a:t>
            </a:r>
            <a:r>
              <a:rPr lang="de-DE" sz="2000" smtClean="0"/>
              <a:t>     </a:t>
            </a:r>
            <a:r>
              <a:rPr lang="de-DE" sz="2000" smtClean="0"/>
              <a:t>(§ </a:t>
            </a:r>
            <a:r>
              <a:rPr lang="de-DE" sz="2000" dirty="0"/>
              <a:t>15 I </a:t>
            </a:r>
            <a:r>
              <a:rPr lang="de-DE" sz="2000" dirty="0" err="1"/>
              <a:t>FamFG</a:t>
            </a:r>
            <a:r>
              <a:rPr lang="de-DE" sz="2000" dirty="0"/>
              <a:t>)</a:t>
            </a:r>
          </a:p>
        </p:txBody>
      </p:sp>
      <p:sp>
        <p:nvSpPr>
          <p:cNvPr id="2" name="Abgerundetes Rechteck 1"/>
          <p:cNvSpPr/>
          <p:nvPr/>
        </p:nvSpPr>
        <p:spPr>
          <a:xfrm>
            <a:off x="2988912" y="69375"/>
            <a:ext cx="6472988" cy="67753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Familiensachen</a:t>
            </a:r>
            <a:endParaRPr kumimoji="0" lang="de-DE" sz="3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 smtClean="0">
                <a:solidFill>
                  <a:prstClr val="black"/>
                </a:solidFill>
                <a:latin typeface="Calibri" panose="020F0502020204030204"/>
              </a:rPr>
              <a:t>57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KG-Ref.AF Carus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Abgerundetes Rechteck 7"/>
          <p:cNvSpPr/>
          <p:nvPr/>
        </p:nvSpPr>
        <p:spPr>
          <a:xfrm>
            <a:off x="1757363" y="738730"/>
            <a:ext cx="8815387" cy="599867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marR="0" lvl="1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800" b="1" i="0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</a:endParaRPr>
          </a:p>
          <a:p>
            <a:pPr algn="ctr"/>
            <a:r>
              <a:rPr lang="de-DE" sz="2800" b="1" dirty="0"/>
              <a:t>Bekanntgabe von Schriftstücken und Entscheidungen </a:t>
            </a:r>
          </a:p>
          <a:p>
            <a:pPr marL="457200" marR="0" lvl="1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800" b="1" i="0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</a:rPr>
              <a:t>	</a:t>
            </a:r>
          </a:p>
        </p:txBody>
      </p:sp>
      <p:sp>
        <p:nvSpPr>
          <p:cNvPr id="11" name="Abgerundetes Rechteck 10"/>
          <p:cNvSpPr/>
          <p:nvPr/>
        </p:nvSpPr>
        <p:spPr>
          <a:xfrm>
            <a:off x="600074" y="1455983"/>
            <a:ext cx="6886576" cy="714375"/>
          </a:xfrm>
          <a:prstGeom prst="roundRect">
            <a:avLst/>
          </a:prstGeom>
          <a:solidFill>
            <a:schemeClr val="accent6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/>
              <a:t>Bekanntmachungen in sonstigen Familiensachen </a:t>
            </a:r>
          </a:p>
        </p:txBody>
      </p:sp>
      <p:sp>
        <p:nvSpPr>
          <p:cNvPr id="3" name="Abgerundetes Rechteck 2"/>
          <p:cNvSpPr/>
          <p:nvPr/>
        </p:nvSpPr>
        <p:spPr>
          <a:xfrm>
            <a:off x="1050989" y="4380685"/>
            <a:ext cx="9829800" cy="2039979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u="sng" dirty="0"/>
              <a:t>Aufgabe zur Post: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e-DE" dirty="0"/>
              <a:t>Inland: Schriftstück gilt 3 Tage nach Aufgabe zur Post als bekannt gegeben </a:t>
            </a:r>
          </a:p>
          <a:p>
            <a:pPr lvl="1"/>
            <a:r>
              <a:rPr lang="de-DE" dirty="0" smtClean="0"/>
              <a:t>	es </a:t>
            </a:r>
            <a:r>
              <a:rPr lang="de-DE" dirty="0"/>
              <a:t>sei denn der Beteiligte macht glaubhaft, dass ihm das Schriftstück nicht oder erst zu </a:t>
            </a:r>
            <a:r>
              <a:rPr lang="de-DE" dirty="0" smtClean="0"/>
              <a:t>	einem </a:t>
            </a:r>
            <a:r>
              <a:rPr lang="de-DE" dirty="0"/>
              <a:t>späteren Zeitpunkt zugegangen ist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wie die Bekanntgabe auszuführen ist, steht im pflichtgemäßen Ermessen des </a:t>
            </a:r>
            <a:r>
              <a:rPr lang="de-DE" dirty="0" smtClean="0"/>
              <a:t>Gerichts</a:t>
            </a:r>
            <a:endParaRPr lang="de-DE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ist Bekanntgabe nicht geboten, können Dokumente den Beteiligten formlos mitgeteilt werden </a:t>
            </a:r>
            <a:endParaRPr lang="de-DE" dirty="0" smtClean="0"/>
          </a:p>
          <a:p>
            <a:r>
              <a:rPr lang="de-DE" dirty="0" smtClean="0"/>
              <a:t>      (§ </a:t>
            </a:r>
            <a:r>
              <a:rPr lang="de-DE" dirty="0"/>
              <a:t>15 III </a:t>
            </a:r>
            <a:r>
              <a:rPr lang="de-DE" dirty="0" err="1"/>
              <a:t>FamFG</a:t>
            </a:r>
            <a:r>
              <a:rPr lang="de-DE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789435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Abgerundetes Rechteck 15"/>
          <p:cNvSpPr/>
          <p:nvPr/>
        </p:nvSpPr>
        <p:spPr>
          <a:xfrm>
            <a:off x="2028825" y="2007952"/>
            <a:ext cx="8851964" cy="454378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den </a:t>
            </a:r>
            <a:r>
              <a:rPr lang="de-DE" dirty="0"/>
              <a:t>Beteiligten bekannt zu geben (§ 41 I S. 1 </a:t>
            </a:r>
            <a:r>
              <a:rPr lang="de-DE" dirty="0" err="1"/>
              <a:t>FamFG</a:t>
            </a:r>
            <a:r>
              <a:rPr lang="de-DE" dirty="0"/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anfechtbarer Beschluss: demjenigen zustellen, dessen erklärtem Willen er nicht entspricht </a:t>
            </a:r>
            <a:br>
              <a:rPr lang="de-DE" dirty="0"/>
            </a:br>
            <a:r>
              <a:rPr lang="de-DE" dirty="0"/>
              <a:t>(§ 41 I S. 2 </a:t>
            </a:r>
            <a:r>
              <a:rPr lang="de-DE" dirty="0" err="1"/>
              <a:t>FamFG</a:t>
            </a:r>
            <a:r>
              <a:rPr lang="de-DE" dirty="0"/>
              <a:t>) </a:t>
            </a:r>
            <a:endParaRPr lang="de-DE" sz="2000" dirty="0" smtClean="0">
              <a:effectLst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Anwesenden kann der Beschluss durch Verlesen der Beschlussformel bekannt gegeben werden (§ 41 II S. 1 </a:t>
            </a:r>
            <a:r>
              <a:rPr lang="de-DE" dirty="0" err="1"/>
              <a:t>FamFG</a:t>
            </a:r>
            <a:r>
              <a:rPr lang="de-DE" dirty="0"/>
              <a:t>) – Vermerk in Akten </a:t>
            </a:r>
            <a:r>
              <a:rPr lang="de-DE" dirty="0" smtClean="0"/>
              <a:t>machen</a:t>
            </a:r>
          </a:p>
          <a:p>
            <a:endParaRPr lang="de-DE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die Begründung des Beschlusses ist unverzüglich nachzuholen</a:t>
            </a:r>
          </a:p>
          <a:p>
            <a:endParaRPr lang="de-DE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Beschluss nun auch schriftlich bekannt zu geben (§ 41 II S. 2 – 4 </a:t>
            </a:r>
            <a:r>
              <a:rPr lang="de-DE" dirty="0" err="1"/>
              <a:t>FamFG</a:t>
            </a:r>
            <a:r>
              <a:rPr lang="de-DE" dirty="0"/>
              <a:t>)</a:t>
            </a:r>
          </a:p>
          <a:p>
            <a:endParaRPr lang="de-DE" sz="2000" dirty="0" smtClean="0">
              <a:effectLst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ein Beschluss, der die Genehmigung eines Rechtsgeschäfts zum Gegenstand hat, ist auch demjenigen, für den das Rechtsgeschäft genehmigt wird, bekannt zu geben </a:t>
            </a:r>
            <a:endParaRPr lang="de-DE" dirty="0" smtClean="0"/>
          </a:p>
          <a:p>
            <a:r>
              <a:rPr lang="de-DE" dirty="0"/>
              <a:t>	</a:t>
            </a:r>
            <a:r>
              <a:rPr lang="de-DE" dirty="0" smtClean="0"/>
              <a:t>(§ </a:t>
            </a:r>
            <a:r>
              <a:rPr lang="de-DE" dirty="0"/>
              <a:t>41 III </a:t>
            </a:r>
            <a:r>
              <a:rPr lang="de-DE" dirty="0" err="1"/>
              <a:t>FamFG</a:t>
            </a:r>
            <a:r>
              <a:rPr lang="de-DE" dirty="0"/>
              <a:t>)</a:t>
            </a:r>
          </a:p>
        </p:txBody>
      </p:sp>
      <p:sp>
        <p:nvSpPr>
          <p:cNvPr id="2" name="Abgerundetes Rechteck 1"/>
          <p:cNvSpPr/>
          <p:nvPr/>
        </p:nvSpPr>
        <p:spPr>
          <a:xfrm>
            <a:off x="2988912" y="69375"/>
            <a:ext cx="6472988" cy="67753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Familiensachen</a:t>
            </a:r>
            <a:endParaRPr kumimoji="0" lang="de-DE" sz="3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 smtClean="0">
                <a:solidFill>
                  <a:prstClr val="black"/>
                </a:solidFill>
                <a:latin typeface="Calibri" panose="020F0502020204030204"/>
              </a:rPr>
              <a:t>58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KG-Ref.AF Carus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Abgerundetes Rechteck 7"/>
          <p:cNvSpPr/>
          <p:nvPr/>
        </p:nvSpPr>
        <p:spPr>
          <a:xfrm>
            <a:off x="1757363" y="738730"/>
            <a:ext cx="8815387" cy="599867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marR="0" lvl="1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800" b="1" i="0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</a:endParaRPr>
          </a:p>
          <a:p>
            <a:pPr algn="ctr"/>
            <a:r>
              <a:rPr lang="de-DE" sz="2800" b="1" dirty="0"/>
              <a:t>Bekanntgabe von Schriftstücken und Entscheidungen </a:t>
            </a:r>
          </a:p>
          <a:p>
            <a:pPr marL="457200" marR="0" lvl="1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800" b="1" i="0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</a:rPr>
              <a:t>	</a:t>
            </a:r>
          </a:p>
        </p:txBody>
      </p:sp>
      <p:sp>
        <p:nvSpPr>
          <p:cNvPr id="11" name="Abgerundetes Rechteck 10"/>
          <p:cNvSpPr/>
          <p:nvPr/>
        </p:nvSpPr>
        <p:spPr>
          <a:xfrm>
            <a:off x="691863" y="1516273"/>
            <a:ext cx="2243139" cy="714375"/>
          </a:xfrm>
          <a:prstGeom prst="roundRect">
            <a:avLst/>
          </a:prstGeom>
          <a:solidFill>
            <a:schemeClr val="accent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/>
              <a:t>Beschlüsse</a:t>
            </a:r>
            <a:endParaRPr lang="de-DE" sz="2800" b="1" dirty="0" smtClean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648235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467</Words>
  <Application>Microsoft Office PowerPoint</Application>
  <PresentationFormat>Breitbild</PresentationFormat>
  <Paragraphs>89</Paragraphs>
  <Slides>6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13" baseType="lpstr">
      <vt:lpstr>Arial</vt:lpstr>
      <vt:lpstr>Bradley Hand ITC</vt:lpstr>
      <vt:lpstr>Calibri</vt:lpstr>
      <vt:lpstr>Calibri Light</vt:lpstr>
      <vt:lpstr>MV Boli</vt:lpstr>
      <vt:lpstr>Times New Roman</vt:lpstr>
      <vt:lpstr>Office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ITDZ-Berlin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Carus, Natascha</dc:creator>
  <cp:lastModifiedBy>Carus, Natascha</cp:lastModifiedBy>
  <cp:revision>12</cp:revision>
  <dcterms:created xsi:type="dcterms:W3CDTF">2023-06-27T09:36:11Z</dcterms:created>
  <dcterms:modified xsi:type="dcterms:W3CDTF">2023-08-15T07:50:17Z</dcterms:modified>
</cp:coreProperties>
</file>