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7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5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48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77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1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67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92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06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79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2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48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4BDEF-3E56-44AD-9303-A13D22D25173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3041D-ACDE-4954-B2DC-EE328E494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00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0070C0"/>
                </a:solidFill>
              </a:rPr>
              <a:t>Prozesskosten / Gerichtskosten</a:t>
            </a:r>
            <a:endParaRPr lang="de-DE" b="1" u="sng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Unter Prozesskosten versteht man Aufwendungen und Auslagen die durch die Führung eines Prozesses verursacht werden.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Sie setzen sich aus:</a:t>
            </a:r>
          </a:p>
          <a:p>
            <a:r>
              <a:rPr lang="de-DE" b="1" dirty="0" smtClean="0"/>
              <a:t>Gerichtskosten</a:t>
            </a:r>
            <a:r>
              <a:rPr lang="de-DE" dirty="0" smtClean="0"/>
              <a:t> (Gebühren und Auslagen) und </a:t>
            </a:r>
            <a:endParaRPr lang="de-DE" dirty="0"/>
          </a:p>
          <a:p>
            <a:r>
              <a:rPr lang="de-DE" b="1" dirty="0" smtClean="0"/>
              <a:t>Außergerichtliche Kosten </a:t>
            </a:r>
            <a:r>
              <a:rPr lang="de-DE" dirty="0" smtClean="0"/>
              <a:t>(Gebühren und Auslagen des RA, sowie Parteiauslagen) </a:t>
            </a:r>
            <a:br>
              <a:rPr lang="de-DE" dirty="0" smtClean="0"/>
            </a:br>
            <a:r>
              <a:rPr lang="de-DE" dirty="0" smtClean="0"/>
              <a:t>zusammen.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747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7447"/>
            <a:ext cx="10515600" cy="5819516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err="1" smtClean="0"/>
              <a:t>Gerichtskostenstempler</a:t>
            </a:r>
            <a:r>
              <a:rPr lang="de-DE" u="sng" dirty="0" smtClean="0"/>
              <a:t/>
            </a:r>
            <a:br>
              <a:rPr lang="de-DE" u="sng" dirty="0" smtClean="0"/>
            </a:br>
            <a:endParaRPr lang="de-DE" u="sng" dirty="0" smtClean="0"/>
          </a:p>
          <a:p>
            <a:pPr>
              <a:buFontTx/>
              <a:buChar char="-"/>
            </a:pPr>
            <a:r>
              <a:rPr lang="de-DE" dirty="0" smtClean="0"/>
              <a:t>Betrag ist in der Zahlstelle bereits gezahlt</a:t>
            </a:r>
            <a:br>
              <a:rPr lang="de-DE" dirty="0" smtClean="0"/>
            </a:b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Stempelabdruck in Höhe des entsprechenden Betrages befindet sich auf der ersten Seite der Klageschrift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- Vorlage </a:t>
            </a:r>
            <a:r>
              <a:rPr lang="de-DE" i="1" dirty="0" err="1" smtClean="0"/>
              <a:t>Ri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52876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82633"/>
            <a:ext cx="10515600" cy="5894330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SEPA- verfahren / Lastschrift</a:t>
            </a:r>
          </a:p>
          <a:p>
            <a:pPr marL="0" indent="0">
              <a:buNone/>
            </a:pPr>
            <a:endParaRPr lang="de-DE" u="sng" dirty="0" smtClean="0"/>
          </a:p>
          <a:p>
            <a:pPr marL="0" indent="0">
              <a:buNone/>
            </a:pPr>
            <a:r>
              <a:rPr lang="de-DE" dirty="0" smtClean="0"/>
              <a:t>= die Erlaubnis der Einziehung der Gebühr beim RA 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- </a:t>
            </a:r>
            <a:r>
              <a:rPr lang="de-DE" dirty="0"/>
              <a:t>s</a:t>
            </a:r>
            <a:r>
              <a:rPr lang="de-DE" dirty="0" smtClean="0"/>
              <a:t>ehr </a:t>
            </a:r>
            <a:r>
              <a:rPr lang="de-DE" dirty="0" err="1" smtClean="0"/>
              <a:t>sehr</a:t>
            </a:r>
            <a:r>
              <a:rPr lang="de-DE" dirty="0" smtClean="0"/>
              <a:t> selten 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81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50378"/>
            <a:ext cx="10515600" cy="5826585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Was ist wenn der Streitwert nicht in der Klage beziffert ist?</a:t>
            </a:r>
            <a:b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Es ist kein Streitwert angegeben.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Unbezifferter Streitwert </a:t>
            </a:r>
            <a:r>
              <a:rPr lang="de-DE" dirty="0"/>
              <a:t> </a:t>
            </a:r>
            <a:r>
              <a:rPr lang="de-DE" dirty="0" smtClean="0"/>
              <a:t>Bsp. Feststellungsklage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§§ 61- 65 </a:t>
            </a:r>
            <a:r>
              <a:rPr lang="de-DE" dirty="0" smtClean="0"/>
              <a:t>GKG </a:t>
            </a:r>
            <a:r>
              <a:rPr lang="de-DE" sz="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lesen </a:t>
            </a:r>
            <a:r>
              <a:rPr lang="de-DE" sz="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ingdings" panose="05000000000000000000" pitchFamily="2" charset="2"/>
              </a:rPr>
              <a:t>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ist ein Streitwert in der Klage nicht angegeben, wird er vom Gericht </a:t>
            </a:r>
            <a:r>
              <a:rPr lang="de-DE" dirty="0" smtClean="0"/>
              <a:t>(</a:t>
            </a:r>
            <a:r>
              <a:rPr lang="de-DE" dirty="0" err="1" smtClean="0"/>
              <a:t>Ri</a:t>
            </a:r>
            <a:r>
              <a:rPr lang="de-DE" dirty="0" smtClean="0"/>
              <a:t>) festgesetzt</a:t>
            </a:r>
            <a:r>
              <a:rPr lang="de-DE" dirty="0"/>
              <a:t>. – </a:t>
            </a:r>
            <a:r>
              <a:rPr lang="de-DE" i="1" dirty="0"/>
              <a:t>durch Beschluss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357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21733"/>
            <a:ext cx="10515600" cy="5855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i="1" dirty="0" smtClean="0"/>
              <a:t>Bei der Kostenregelung im ZP unterscheidet man zwischen folgenden Fragen: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In welcher Höhe kann der Staat (Justizkasse) für die Durchführung des Prozesses die Gerichtskosten einfordern?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Von wem können die Gerichtskosten eingefordert werden?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Welche von beiden Parteien hat im </a:t>
            </a:r>
            <a:r>
              <a:rPr lang="de-DE" b="1" i="1" dirty="0" smtClean="0"/>
              <a:t>Innenverhältnis</a:t>
            </a:r>
            <a:r>
              <a:rPr lang="de-DE" dirty="0" smtClean="0"/>
              <a:t> die Kosten zu tragen?</a:t>
            </a:r>
            <a:br>
              <a:rPr lang="de-DE" dirty="0" smtClean="0"/>
            </a:b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Welche Voraussetzungen müssen gegeben sein, damit eine Partei ihre Kosten vom Gegner beanspruchen kann?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225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90945"/>
            <a:ext cx="10515600" cy="588601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Anspruch des Staates (</a:t>
            </a:r>
            <a:r>
              <a:rPr lang="de-DE" b="1" dirty="0" smtClean="0"/>
              <a:t>öffentlich-rechtlicher</a:t>
            </a:r>
            <a:r>
              <a:rPr lang="de-DE" dirty="0" smtClean="0"/>
              <a:t> Anspruch gegen die </a:t>
            </a:r>
            <a:br>
              <a:rPr lang="de-DE" dirty="0" smtClean="0"/>
            </a:br>
            <a:r>
              <a:rPr lang="de-DE" dirty="0" smtClean="0"/>
              <a:t>Partei) ist im </a:t>
            </a:r>
            <a:r>
              <a:rPr lang="de-DE" b="1" dirty="0" smtClean="0"/>
              <a:t>Gerichtskostengesetz</a:t>
            </a:r>
            <a:r>
              <a:rPr lang="de-DE" dirty="0" smtClean="0"/>
              <a:t> (GKG) geregelt.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</a:t>
            </a:r>
            <a:r>
              <a:rPr lang="de-DE" b="1" dirty="0" smtClean="0"/>
              <a:t>privat-rechtliche</a:t>
            </a:r>
            <a:r>
              <a:rPr lang="de-DE" dirty="0" smtClean="0"/>
              <a:t> Anspruch im Innenverhältnis zwischen den Parteien wird durch die </a:t>
            </a:r>
            <a:r>
              <a:rPr lang="de-DE" b="1" dirty="0" smtClean="0"/>
              <a:t>ZPO</a:t>
            </a:r>
            <a:r>
              <a:rPr lang="de-DE" dirty="0" smtClean="0"/>
              <a:t> geregelt.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51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7818"/>
            <a:ext cx="10515600" cy="59691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Kostenschuldner im Zivilprozessverfahren ist </a:t>
            </a:r>
            <a:r>
              <a:rPr lang="de-DE" b="1" dirty="0" smtClean="0"/>
              <a:t>grundsätzlich</a:t>
            </a:r>
            <a:r>
              <a:rPr lang="de-DE" dirty="0" smtClean="0"/>
              <a:t> der </a:t>
            </a:r>
            <a:r>
              <a:rPr lang="de-DE" u="sng" dirty="0" smtClean="0"/>
              <a:t>Antragsteller</a:t>
            </a:r>
            <a:r>
              <a:rPr lang="de-DE" dirty="0" smtClean="0"/>
              <a:t> (Kläger) der Instanz (§ 22 GKG)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Jedoch kann daneben auch jemand anderer als Kostenschuldner in Betracht kommen,</a:t>
            </a:r>
            <a:br>
              <a:rPr lang="de-DE" dirty="0" smtClean="0"/>
            </a:br>
            <a:r>
              <a:rPr lang="de-DE" dirty="0" smtClean="0"/>
              <a:t>nämlich nach § 29 Nr. 1 u. 2 GKG: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</a:t>
            </a:r>
            <a:r>
              <a:rPr lang="de-DE" u="sng" dirty="0" smtClean="0"/>
              <a:t>Entscheidungsschuldner</a:t>
            </a:r>
            <a:r>
              <a:rPr lang="de-DE" dirty="0" smtClean="0"/>
              <a:t> und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der </a:t>
            </a:r>
            <a:r>
              <a:rPr lang="de-DE" u="sng" dirty="0" smtClean="0"/>
              <a:t>Übernahmeschuldner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i="1" dirty="0" smtClean="0">
                <a:latin typeface="Bradley Hand ITC" panose="03070402050302030203" pitchFamily="66" charset="0"/>
              </a:rPr>
              <a:t>§§ lesen </a:t>
            </a:r>
            <a:r>
              <a:rPr lang="de-DE" sz="2000" i="1" dirty="0" smtClean="0">
                <a:latin typeface="Bradley Hand ITC" panose="03070402050302030203" pitchFamily="66" charset="0"/>
                <a:sym typeface="Wingdings" panose="05000000000000000000" pitchFamily="2" charset="2"/>
              </a:rPr>
              <a:t>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499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8000" i="1" dirty="0" smtClean="0">
                <a:solidFill>
                  <a:schemeClr val="accent6">
                    <a:lumMod val="75000"/>
                  </a:schemeClr>
                </a:solidFill>
              </a:rPr>
              <a:t>Merke: </a:t>
            </a:r>
            <a:r>
              <a:rPr lang="de-DE" sz="8000" dirty="0" smtClean="0"/>
              <a:t>Die Bestimmungen über die Vorauszahlung- und Vorschusspflichten sind in §§ 10 ff GKG enthalten.</a:t>
            </a:r>
          </a:p>
          <a:p>
            <a:pPr marL="0" indent="0">
              <a:buNone/>
            </a:pPr>
            <a:endParaRPr lang="de-DE" sz="8000" dirty="0" smtClean="0"/>
          </a:p>
          <a:p>
            <a:pPr marL="0" indent="0">
              <a:buNone/>
            </a:pPr>
            <a:r>
              <a:rPr lang="de-DE" sz="8000" i="1" dirty="0" smtClean="0">
                <a:solidFill>
                  <a:schemeClr val="accent6">
                    <a:lumMod val="75000"/>
                  </a:schemeClr>
                </a:solidFill>
              </a:rPr>
              <a:t>Merke: </a:t>
            </a:r>
            <a:r>
              <a:rPr lang="de-DE" sz="8000" dirty="0" smtClean="0"/>
              <a:t>Mehrere Kostenschuldner haften gegenüber der Gerichtskasse als Gesamtschuldner ( § 31 I GKG)</a:t>
            </a:r>
            <a:br>
              <a:rPr lang="de-DE" sz="8000" dirty="0" smtClean="0"/>
            </a:br>
            <a:r>
              <a:rPr lang="de-DE" sz="8000" dirty="0" smtClean="0"/>
              <a:t/>
            </a:r>
            <a:br>
              <a:rPr lang="de-DE" sz="8000" dirty="0" smtClean="0"/>
            </a:br>
            <a:endParaRPr lang="de-DE" sz="8000" dirty="0" smtClean="0"/>
          </a:p>
          <a:p>
            <a:pPr marL="0" indent="0">
              <a:buNone/>
            </a:pPr>
            <a:r>
              <a:rPr lang="de-DE" sz="8000" i="1" dirty="0" smtClean="0">
                <a:solidFill>
                  <a:schemeClr val="accent6">
                    <a:lumMod val="75000"/>
                  </a:schemeClr>
                </a:solidFill>
              </a:rPr>
              <a:t>Merke: </a:t>
            </a:r>
            <a:r>
              <a:rPr lang="de-DE" sz="8000" dirty="0" smtClean="0"/>
              <a:t>Das Gericht entscheidet nach Durchführung des Prozesses in der Regel darüber, </a:t>
            </a:r>
            <a:r>
              <a:rPr lang="de-DE" sz="8000" b="1" dirty="0" smtClean="0"/>
              <a:t>wer</a:t>
            </a:r>
            <a:r>
              <a:rPr lang="de-DE" sz="8000" dirty="0" smtClean="0"/>
              <a:t> denn nun die Kosten zu tragen hat (Kostengrundentscheidung). Über die Höhe der Kosten wird hier noch nicht entschieden.</a:t>
            </a:r>
          </a:p>
          <a:p>
            <a:pPr marL="0" indent="0">
              <a:buNone/>
            </a:pPr>
            <a:r>
              <a:rPr lang="de-DE" sz="8000" dirty="0" smtClean="0"/>
              <a:t/>
            </a:r>
            <a:br>
              <a:rPr lang="de-DE" sz="8000" dirty="0" smtClean="0"/>
            </a:br>
            <a:r>
              <a:rPr lang="de-DE" sz="8000" b="1" dirty="0" smtClean="0">
                <a:latin typeface="Bradley Hand ITC" panose="03070402050302030203" pitchFamily="66" charset="0"/>
              </a:rPr>
              <a:t>- es ist also entschieden wer die Kosten zu tragen hat und nun</a:t>
            </a:r>
            <a:r>
              <a:rPr lang="de-DE" sz="8000" dirty="0" smtClean="0"/>
              <a:t/>
            </a:r>
            <a:br>
              <a:rPr lang="de-DE" sz="8000" dirty="0" smtClean="0"/>
            </a:br>
            <a:endParaRPr lang="de-DE" sz="8000" dirty="0" smtClean="0"/>
          </a:p>
          <a:p>
            <a:pPr marL="0" indent="0">
              <a:buNone/>
            </a:pPr>
            <a:r>
              <a:rPr lang="de-DE" sz="8000" dirty="0" smtClean="0"/>
              <a:t/>
            </a:r>
            <a:br>
              <a:rPr lang="de-DE" sz="8000" dirty="0" smtClean="0"/>
            </a:br>
            <a:r>
              <a:rPr lang="de-DE" sz="8000" i="1" dirty="0" smtClean="0">
                <a:solidFill>
                  <a:schemeClr val="accent6">
                    <a:lumMod val="75000"/>
                  </a:schemeClr>
                </a:solidFill>
              </a:rPr>
              <a:t>Merke: </a:t>
            </a:r>
            <a:r>
              <a:rPr lang="de-DE" sz="8000" dirty="0" smtClean="0"/>
              <a:t>wird im Kostenfestsetzungsverfahren, welches in den §§ 103-107 ZPO geregelt ist die </a:t>
            </a:r>
            <a:r>
              <a:rPr lang="de-DE" sz="8000" b="1" dirty="0" smtClean="0"/>
              <a:t>Höhe</a:t>
            </a:r>
            <a:r>
              <a:rPr lang="de-DE" sz="8000" dirty="0" smtClean="0"/>
              <a:t> der Kosten festgesetzt.</a:t>
            </a:r>
          </a:p>
          <a:p>
            <a:pPr marL="0" indent="0">
              <a:buNone/>
            </a:pPr>
            <a:endParaRPr lang="de-DE" sz="8000" dirty="0" smtClean="0"/>
          </a:p>
          <a:p>
            <a:pPr marL="0" indent="0">
              <a:buNone/>
            </a:pPr>
            <a:r>
              <a:rPr lang="de-DE" sz="8000" dirty="0" smtClean="0"/>
              <a:t>Das Kostenfestsetzungsverfahren gehört nicht mehr zum eigentlichen Erkenntnisverfahren, sondern bildet ein </a:t>
            </a:r>
            <a:r>
              <a:rPr lang="de-DE" sz="8000" b="1" dirty="0" smtClean="0"/>
              <a:t>selbständiges</a:t>
            </a:r>
            <a:r>
              <a:rPr lang="de-DE" sz="8000" dirty="0" smtClean="0"/>
              <a:t> Verfahren.</a:t>
            </a:r>
            <a:br>
              <a:rPr lang="de-DE" sz="8000" dirty="0" smtClean="0"/>
            </a:br>
            <a:r>
              <a:rPr lang="de-DE" sz="8000" dirty="0" smtClean="0"/>
              <a:t>Es wird durch den Rechtspfleger der 1. Instanz durchgeführt (§§ 103 II S. 1 ZPO, 21 I Nr. 1 </a:t>
            </a:r>
            <a:r>
              <a:rPr lang="de-DE" sz="8000" dirty="0" err="1" smtClean="0"/>
              <a:t>RpflG</a:t>
            </a:r>
            <a:r>
              <a:rPr lang="de-DE" sz="8000" dirty="0" smtClean="0"/>
              <a:t>)</a:t>
            </a:r>
            <a:br>
              <a:rPr lang="de-DE" sz="8000" dirty="0" smtClean="0"/>
            </a:br>
            <a:r>
              <a:rPr lang="de-DE" sz="8000" dirty="0" smtClean="0"/>
              <a:t>Die Höhe der zu erstattenden Kosten wird in einem Beschluss- dem Kostenfestsetzungsbeschluss, § 104 ZPO festgelegt.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914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23949"/>
            <a:ext cx="10515600" cy="5753014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Möglichkeiten des Zahlungseingangs (Vorschuss)</a:t>
            </a:r>
          </a:p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/>
            </a:r>
            <a:br>
              <a:rPr lang="de-DE" b="1" u="sng" dirty="0" smtClean="0">
                <a:solidFill>
                  <a:srgbClr val="0070C0"/>
                </a:solidFill>
              </a:rPr>
            </a:br>
            <a:r>
              <a:rPr lang="de-DE" dirty="0" smtClean="0"/>
              <a:t>Erst nach Eingang des gesamten Vorschusses (3-fache Gebühr) wird das Gericht tätig.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Ist der Vorschuss gedeckt – Vorlage beim Richter.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Geht eine Klage nebst Antrag auf PKH (Prozesskostenhilfe) ein wird dieser dem Richter </a:t>
            </a:r>
            <a:r>
              <a:rPr lang="de-DE" i="1" dirty="0" smtClean="0"/>
              <a:t>(ohne Vorschuss) </a:t>
            </a:r>
            <a:r>
              <a:rPr lang="de-DE" dirty="0" smtClean="0"/>
              <a:t>vorgelegt. Der Richter prüft den Anspruch auf PKH.</a:t>
            </a:r>
            <a:endParaRPr lang="de-DE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4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07571"/>
            <a:ext cx="10515600" cy="58693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Ist mit Klageerhebung </a:t>
            </a:r>
            <a:r>
              <a:rPr lang="de-DE" u="sng" dirty="0" smtClean="0"/>
              <a:t>kein Vorschuss eingegangen</a:t>
            </a:r>
            <a:r>
              <a:rPr lang="de-DE" dirty="0" smtClean="0"/>
              <a:t>, wird vom </a:t>
            </a:r>
            <a:r>
              <a:rPr lang="de-DE" dirty="0" err="1" smtClean="0"/>
              <a:t>UdG</a:t>
            </a:r>
            <a:r>
              <a:rPr lang="de-DE" dirty="0" smtClean="0"/>
              <a:t> eine </a:t>
            </a:r>
            <a:r>
              <a:rPr lang="de-DE" u="sng" dirty="0" smtClean="0"/>
              <a:t>VKR (Kost 40) </a:t>
            </a:r>
            <a:r>
              <a:rPr lang="de-DE" dirty="0" smtClean="0"/>
              <a:t>erstellt.</a:t>
            </a:r>
            <a:br>
              <a:rPr lang="de-DE" dirty="0" smtClean="0"/>
            </a:br>
            <a:r>
              <a:rPr lang="de-DE" dirty="0" smtClean="0"/>
              <a:t>Diese wird im Fachverfahren  </a:t>
            </a:r>
            <a:r>
              <a:rPr lang="de-DE" dirty="0" err="1"/>
              <a:t>f</a:t>
            </a:r>
            <a:r>
              <a:rPr lang="de-DE" dirty="0" err="1" smtClean="0"/>
              <a:t>orumStar</a:t>
            </a:r>
            <a:r>
              <a:rPr lang="de-DE" dirty="0" smtClean="0"/>
              <a:t> erstellt und – über eine Schnittstelle an die KEJ –  und dann an den Kostenschuldner gesandt.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Es wird eine Frist gesetzt zur Begleichung der Rechnung von 6 Monaten.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/>
              <a:t>6 Monate hat der Kostenschuldner Zeit um den Vorschuss zu leisten</a:t>
            </a:r>
            <a:r>
              <a:rPr lang="de-DE" dirty="0" smtClean="0"/>
              <a:t>. </a:t>
            </a:r>
            <a:br>
              <a:rPr lang="de-DE" dirty="0" smtClean="0"/>
            </a:b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ist die Zahlung erfolgt, sendet die KEJ eine Zahlungsanzeige (ZA)</a:t>
            </a:r>
          </a:p>
          <a:p>
            <a:pPr marL="0" indent="0">
              <a:buNone/>
            </a:pPr>
            <a:r>
              <a:rPr lang="de-DE" dirty="0" smtClean="0"/>
              <a:t>- diese wird in die erste Heftung der Akte geheftet und</a:t>
            </a:r>
            <a:br>
              <a:rPr lang="de-DE" dirty="0" smtClean="0"/>
            </a:br>
            <a:r>
              <a:rPr lang="de-DE" smtClean="0"/>
              <a:t>  römisch </a:t>
            </a:r>
            <a:r>
              <a:rPr lang="de-DE" dirty="0" smtClean="0"/>
              <a:t>foliiert (I, II ,III …  ;-) 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574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40822"/>
            <a:ext cx="10515600" cy="5836141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Geht mit Klageeinreichung ein Scheck ein: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-	Vom Wachtmeister entnommen</a:t>
            </a:r>
            <a:br>
              <a:rPr lang="de-DE" dirty="0" smtClean="0"/>
            </a:br>
            <a:r>
              <a:rPr lang="de-DE" dirty="0" smtClean="0"/>
              <a:t>-	Vermerk auf Klageschrift</a:t>
            </a:r>
            <a:br>
              <a:rPr lang="de-DE" dirty="0" smtClean="0"/>
            </a:br>
            <a:r>
              <a:rPr lang="de-DE" dirty="0" smtClean="0"/>
              <a:t>-	AZ auf dem Scheck notiert</a:t>
            </a:r>
            <a:br>
              <a:rPr lang="de-DE" dirty="0" smtClean="0"/>
            </a:br>
            <a:r>
              <a:rPr lang="de-DE" dirty="0" smtClean="0"/>
              <a:t>-	der Scheck geht zur Zahlstelle (im Hause) </a:t>
            </a:r>
            <a:r>
              <a:rPr lang="de-DE" i="1" dirty="0" smtClean="0"/>
              <a:t>und wird bei der Bank </a:t>
            </a:r>
            <a:br>
              <a:rPr lang="de-DE" i="1" dirty="0" smtClean="0"/>
            </a:br>
            <a:r>
              <a:rPr lang="de-DE" i="1" dirty="0" smtClean="0"/>
              <a:t> 	eingereicht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	</a:t>
            </a:r>
            <a:r>
              <a:rPr lang="de-DE" dirty="0" err="1" smtClean="0"/>
              <a:t>UdG</a:t>
            </a:r>
            <a:r>
              <a:rPr lang="de-DE" dirty="0" smtClean="0"/>
              <a:t> setzt eine Frist von 2 Wochen zur Überwachung bzgl. </a:t>
            </a:r>
            <a:br>
              <a:rPr lang="de-DE" dirty="0" smtClean="0"/>
            </a:br>
            <a:r>
              <a:rPr lang="de-DE" dirty="0" smtClean="0"/>
              <a:t> 	Rücklastschrift/Nichteinlösung</a:t>
            </a:r>
            <a:br>
              <a:rPr lang="de-DE" dirty="0" smtClean="0"/>
            </a:br>
            <a:r>
              <a:rPr lang="de-DE" dirty="0" smtClean="0"/>
              <a:t>-	Geschäftsstelle (</a:t>
            </a:r>
            <a:r>
              <a:rPr lang="de-DE" dirty="0" err="1" smtClean="0"/>
              <a:t>Gst</a:t>
            </a:r>
            <a:r>
              <a:rPr lang="de-DE" dirty="0" smtClean="0"/>
              <a:t>.) erhält eine große ZA DIN A4 -bei Zahlung </a:t>
            </a:r>
            <a:br>
              <a:rPr lang="de-DE" dirty="0" smtClean="0"/>
            </a:br>
            <a:r>
              <a:rPr lang="de-DE" dirty="0" smtClean="0"/>
              <a:t> 	d.d. Bank v. d. Zahlstelle i.H. </a:t>
            </a:r>
            <a:r>
              <a:rPr lang="de-DE" i="1" dirty="0" smtClean="0"/>
              <a:t>– dann </a:t>
            </a:r>
            <a:r>
              <a:rPr lang="de-DE" i="1" dirty="0" err="1" smtClean="0"/>
              <a:t>Ri</a:t>
            </a:r>
            <a:r>
              <a:rPr lang="de-DE" i="1" dirty="0" smtClean="0"/>
              <a:t> Vorlage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57531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99011"/>
            <a:ext cx="10515600" cy="5777952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Barzahlung in der Zahlstelle des Hauses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 smtClean="0"/>
              <a:t>der Einzahler erhält einen Einzahlungsbeleg unter</a:t>
            </a:r>
            <a:br>
              <a:rPr lang="de-DE" dirty="0" smtClean="0"/>
            </a:br>
            <a:r>
              <a:rPr lang="de-DE" dirty="0" smtClean="0"/>
              <a:t>Angabe des AZ und den Betrag,</a:t>
            </a:r>
          </a:p>
          <a:p>
            <a:pPr marL="0" indent="0"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/>
              <a:t>e</a:t>
            </a:r>
            <a:r>
              <a:rPr lang="de-DE" dirty="0" smtClean="0"/>
              <a:t>ine gesonderte Mitteilung gelangt als Nachweis in die </a:t>
            </a:r>
            <a:r>
              <a:rPr lang="de-DE" dirty="0" err="1" smtClean="0"/>
              <a:t>Gst</a:t>
            </a:r>
            <a:r>
              <a:rPr lang="de-DE" dirty="0" smtClean="0"/>
              <a:t>. und dann in die entsprechende Akte, </a:t>
            </a:r>
            <a:r>
              <a:rPr lang="de-DE" i="1" dirty="0" smtClean="0"/>
              <a:t>- dann </a:t>
            </a:r>
            <a:r>
              <a:rPr lang="de-DE" i="1" dirty="0" err="1" smtClean="0"/>
              <a:t>Ri</a:t>
            </a:r>
            <a:r>
              <a:rPr lang="de-DE" i="1" dirty="0" smtClean="0"/>
              <a:t> Vorlage</a:t>
            </a:r>
            <a:endParaRPr lang="de-DE" i="1" dirty="0"/>
          </a:p>
          <a:p>
            <a:pPr>
              <a:buFontTx/>
              <a:buChar char="-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155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Microsoft Office PowerPoint</Application>
  <PresentationFormat>Breitbild</PresentationFormat>
  <Paragraphs>52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Wingdings</vt:lpstr>
      <vt:lpstr>Office</vt:lpstr>
      <vt:lpstr>Prozesskosten / Gerichtskosten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Prozesskosten / Gerichtskosten</dc:title>
  <dc:creator>Simmerl-Hübner, Susanne</dc:creator>
  <cp:lastModifiedBy>Simmerl-Hübner, Susanne</cp:lastModifiedBy>
  <cp:revision>16</cp:revision>
  <dcterms:created xsi:type="dcterms:W3CDTF">2024-10-08T15:22:59Z</dcterms:created>
  <dcterms:modified xsi:type="dcterms:W3CDTF">2024-10-10T14:49:02Z</dcterms:modified>
</cp:coreProperties>
</file>