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123" d="100"/>
          <a:sy n="123" d="100"/>
        </p:scale>
        <p:origin x="114" y="28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299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651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307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71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870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1701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8798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854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545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9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994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186C-AA6F-4DBF-80D4-91E784413AAC}" type="datetimeFigureOut">
              <a:rPr lang="de-DE" smtClean="0"/>
              <a:t>30.08.2023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026D0-011B-4E9C-854D-FCCB71B0D3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6193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0" y="6551736"/>
            <a:ext cx="871538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5" name="Gefaltete Ecke 24"/>
          <p:cNvSpPr/>
          <p:nvPr/>
        </p:nvSpPr>
        <p:spPr>
          <a:xfrm rot="21399046">
            <a:off x="1594033" y="963783"/>
            <a:ext cx="2258130" cy="2171737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8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Wir starten mit…</a:t>
            </a:r>
            <a:endParaRPr lang="de-DE" sz="28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Wolkenförmige Legende 10"/>
          <p:cNvSpPr/>
          <p:nvPr/>
        </p:nvSpPr>
        <p:spPr>
          <a:xfrm>
            <a:off x="8007275" y="4258401"/>
            <a:ext cx="2417556" cy="1013608"/>
          </a:xfrm>
          <a:prstGeom prst="cloudCallout">
            <a:avLst>
              <a:gd name="adj1" fmla="val -59247"/>
              <a:gd name="adj2" fmla="val -34760"/>
            </a:avLst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rPr>
              <a:t>die schnellen 7</a:t>
            </a:r>
            <a:endParaRPr lang="de-DE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adley Hand ITC" panose="03070402050302030203" pitchFamily="66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2632451" y="3514482"/>
            <a:ext cx="6472988" cy="563230"/>
            <a:chOff x="2632451" y="3514482"/>
            <a:chExt cx="6472988" cy="563230"/>
          </a:xfrm>
        </p:grpSpPr>
        <p:sp>
          <p:nvSpPr>
            <p:cNvPr id="2" name="Abgerundetes Rechteck 1"/>
            <p:cNvSpPr/>
            <p:nvPr/>
          </p:nvSpPr>
          <p:spPr>
            <a:xfrm>
              <a:off x="2632451" y="3514482"/>
              <a:ext cx="6472988" cy="563230"/>
            </a:xfrm>
            <a:prstGeom prst="round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Familiensachen - </a:t>
              </a:r>
              <a:r>
                <a:rPr lang="de-DE" sz="36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adley Hand ITC" panose="03070402050302030203" pitchFamily="66" charset="0"/>
                </a:rPr>
                <a:t>Quiz</a:t>
              </a:r>
              <a:endParaRPr lang="de-DE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anose="03070402050302030203" pitchFamily="66" charset="0"/>
              </a:endParaRPr>
            </a:p>
          </p:txBody>
        </p:sp>
        <p:sp>
          <p:nvSpPr>
            <p:cNvPr id="5" name="Flussdiagramm: Verbinder 4"/>
            <p:cNvSpPr/>
            <p:nvPr/>
          </p:nvSpPr>
          <p:spPr>
            <a:xfrm>
              <a:off x="8361336" y="3567497"/>
              <a:ext cx="457200" cy="457200"/>
            </a:xfrm>
            <a:prstGeom prst="flowChartConnector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  <a:endPara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135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904156" y="4547136"/>
            <a:ext cx="8968133" cy="113009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Frist: </a:t>
            </a:r>
            <a:r>
              <a:rPr lang="de-DE" dirty="0"/>
              <a:t>1 Monat (§ 63 I </a:t>
            </a:r>
            <a:r>
              <a:rPr lang="de-DE" dirty="0" err="1"/>
              <a:t>FamFG</a:t>
            </a:r>
            <a:r>
              <a:rPr lang="de-DE" dirty="0"/>
              <a:t>) ab Zustellung an die Beteiligten (§ 63 III </a:t>
            </a:r>
            <a:r>
              <a:rPr lang="de-DE" dirty="0" err="1"/>
              <a:t>FamFG</a:t>
            </a:r>
            <a:r>
              <a:rPr lang="de-DE" dirty="0"/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Wiedereinsetzung </a:t>
            </a:r>
            <a:r>
              <a:rPr lang="de-DE" dirty="0"/>
              <a:t>ist möglich (§§ 17 – 19 </a:t>
            </a:r>
            <a:r>
              <a:rPr lang="de-DE" dirty="0" err="1" smtClean="0"/>
              <a:t>FamFG</a:t>
            </a:r>
            <a:r>
              <a:rPr lang="de-DE" dirty="0" smtClean="0"/>
              <a:t>)</a:t>
            </a:r>
            <a:endParaRPr lang="de-DE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für </a:t>
            </a:r>
            <a:r>
              <a:rPr lang="de-DE" dirty="0"/>
              <a:t>einstweilige Anordnung: 2 Wochen (§ 63 II Nr.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272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904156" y="1467056"/>
            <a:ext cx="3940912" cy="89588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/>
              <a:t>Beschwerde (§ 58 I FamFG) </a:t>
            </a:r>
            <a:endParaRPr lang="de-DE" sz="2000" dirty="0"/>
          </a:p>
        </p:txBody>
      </p:sp>
      <p:sp>
        <p:nvSpPr>
          <p:cNvPr id="10" name="Abgerundetes Rechteck 9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19" name="Gefaltete Ecke 18"/>
          <p:cNvSpPr/>
          <p:nvPr/>
        </p:nvSpPr>
        <p:spPr>
          <a:xfrm rot="163141">
            <a:off x="4701956" y="1260479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58 I 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904154" y="2441976"/>
            <a:ext cx="8968133" cy="93085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Beschwerdeberechtigt</a:t>
            </a:r>
            <a:r>
              <a:rPr lang="de-DE" dirty="0"/>
              <a:t> sind alle Beteiligten, die durch die Entscheidung beeinträchtigt sind (auch der Verfahrenspfleger und zuständige Behörden (§§ 59 I, 335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538163" y="1114598"/>
            <a:ext cx="3162300" cy="3882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/>
              <a:t>Rechtsmittelverfahren</a:t>
            </a:r>
            <a:endParaRPr lang="de-DE" sz="2400" b="1" dirty="0"/>
          </a:p>
        </p:txBody>
      </p:sp>
      <p:sp>
        <p:nvSpPr>
          <p:cNvPr id="15" name="Abgerundetes Rechteck 14"/>
          <p:cNvSpPr/>
          <p:nvPr/>
        </p:nvSpPr>
        <p:spPr>
          <a:xfrm>
            <a:off x="904155" y="3501024"/>
            <a:ext cx="8968133" cy="930853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Beschwerdeschrift</a:t>
            </a:r>
            <a:r>
              <a:rPr lang="de-DE" dirty="0"/>
              <a:t> schriftlich oder zu Protokoll der Geschäftsstelle beim AG einlegen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smtClean="0"/>
              <a:t>der </a:t>
            </a:r>
            <a:r>
              <a:rPr lang="de-DE" dirty="0"/>
              <a:t>Betroffene kann die Beschwerde auch bei dem AG einlegen, in dessen Bezirk er untergebracht ist (§ 336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2" name="Gefaltete Ecke 11"/>
          <p:cNvSpPr/>
          <p:nvPr/>
        </p:nvSpPr>
        <p:spPr>
          <a:xfrm rot="21077351">
            <a:off x="9449509" y="1933481"/>
            <a:ext cx="1227324" cy="135421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59 I,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335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4" name="Gefaltete Ecke 13"/>
          <p:cNvSpPr/>
          <p:nvPr/>
        </p:nvSpPr>
        <p:spPr>
          <a:xfrm rot="761772">
            <a:off x="9512762" y="3474209"/>
            <a:ext cx="1100818" cy="117078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336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163141">
            <a:off x="8624720" y="4923020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63 II, III 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1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19" grpId="0" animBg="1"/>
      <p:bldP spid="11" grpId="0" animBg="1"/>
      <p:bldP spid="13" grpId="0" animBg="1"/>
      <p:bldP spid="15" grpId="0" animBg="1"/>
      <p:bldP spid="12" grpId="0" animBg="1"/>
      <p:bldP spid="14" grpId="0" animBg="1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273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53959" y="1349925"/>
            <a:ext cx="9068519" cy="303928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000" dirty="0"/>
              <a:t>Beschwerdegericht </a:t>
            </a:r>
            <a:r>
              <a:rPr lang="de-DE" sz="2000"/>
              <a:t>= </a:t>
            </a:r>
            <a:r>
              <a:rPr lang="de-DE" sz="2000" smtClean="0"/>
              <a:t>LG</a:t>
            </a: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Anhörung </a:t>
            </a:r>
            <a:r>
              <a:rPr lang="de-DE" sz="2000" dirty="0"/>
              <a:t>der Hauptbeteiligten (§ 319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es entscheidet i. d. R. in der Sache selbst </a:t>
            </a:r>
            <a:r>
              <a:rPr lang="de-DE" sz="2000" dirty="0" smtClean="0"/>
              <a:t>(§ 69 </a:t>
            </a:r>
            <a:r>
              <a:rPr lang="de-DE" sz="2000" dirty="0"/>
              <a:t>I S. 1 </a:t>
            </a:r>
            <a:r>
              <a:rPr lang="de-DE" sz="2000" dirty="0" err="1"/>
              <a:t>FamFG</a:t>
            </a:r>
            <a:r>
              <a:rPr lang="de-DE" sz="2000" dirty="0"/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selten </a:t>
            </a:r>
            <a:r>
              <a:rPr lang="de-DE" sz="2000" dirty="0"/>
              <a:t>erfolgt eine Zurückverweisung an die erste Instanz (§ 69 I S. 2 </a:t>
            </a:r>
            <a:r>
              <a:rPr lang="de-DE" sz="2000" dirty="0" err="1"/>
              <a:t>FamFG</a:t>
            </a:r>
            <a:r>
              <a:rPr lang="de-DE" sz="2000" dirty="0"/>
              <a:t>)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/>
              <a:t>bei negativer Entscheidung für den Betroffenen – erfolgt eine Rechtsmittelbelehrung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19" name="Gefaltete Ecke 18"/>
          <p:cNvSpPr/>
          <p:nvPr/>
        </p:nvSpPr>
        <p:spPr>
          <a:xfrm rot="163141">
            <a:off x="9311694" y="1400653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319 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828674" y="4721255"/>
            <a:ext cx="8968133" cy="1893857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statthaft ist die Rechtsbeschwerde zum BGH (§§ 70 </a:t>
            </a:r>
            <a:r>
              <a:rPr lang="de-DE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FamFG</a:t>
            </a:r>
            <a:r>
              <a:rPr lang="de-DE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eine </a:t>
            </a:r>
            <a:r>
              <a:rPr lang="de-DE" dirty="0">
                <a:solidFill>
                  <a:schemeClr val="bg1"/>
                </a:solidFill>
              </a:rPr>
              <a:t>Zulassung ist in Unterbringungs- und Freiheitsentziehungssachen entbehrlich </a:t>
            </a:r>
          </a:p>
          <a:p>
            <a:pPr lvl="0"/>
            <a:r>
              <a:rPr lang="de-DE" dirty="0" smtClean="0">
                <a:solidFill>
                  <a:schemeClr val="bg1"/>
                </a:solidFill>
              </a:rPr>
              <a:t>	(§ </a:t>
            </a:r>
            <a:r>
              <a:rPr lang="de-DE" dirty="0">
                <a:solidFill>
                  <a:schemeClr val="bg1"/>
                </a:solidFill>
              </a:rPr>
              <a:t>70 III Nr. 1, 2 </a:t>
            </a:r>
            <a:r>
              <a:rPr lang="de-DE" dirty="0" err="1">
                <a:solidFill>
                  <a:schemeClr val="bg1"/>
                </a:solidFill>
              </a:rPr>
              <a:t>FamFG</a:t>
            </a:r>
            <a:r>
              <a:rPr lang="de-DE" dirty="0">
                <a:solidFill>
                  <a:schemeClr val="bg1"/>
                </a:solidFill>
              </a:rPr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Einlegung </a:t>
            </a:r>
            <a:r>
              <a:rPr lang="de-DE" dirty="0">
                <a:solidFill>
                  <a:schemeClr val="bg1"/>
                </a:solidFill>
              </a:rPr>
              <a:t>durch beim BGH zugelassenen RA (§ 10 IV </a:t>
            </a:r>
            <a:r>
              <a:rPr lang="de-DE" dirty="0" err="1">
                <a:solidFill>
                  <a:schemeClr val="bg1"/>
                </a:solidFill>
              </a:rPr>
              <a:t>FamFG</a:t>
            </a:r>
            <a:r>
              <a:rPr lang="de-DE" dirty="0">
                <a:solidFill>
                  <a:schemeClr val="bg1"/>
                </a:solidFill>
              </a:rPr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Frist</a:t>
            </a:r>
            <a:r>
              <a:rPr lang="de-DE" dirty="0">
                <a:solidFill>
                  <a:schemeClr val="bg1"/>
                </a:solidFill>
              </a:rPr>
              <a:t>: 1 Monat nach schriftlicher Bekanntgabe der Beschwerdeentscheidung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>
                <a:solidFill>
                  <a:schemeClr val="bg1"/>
                </a:solidFill>
              </a:rPr>
              <a:t>sie </a:t>
            </a:r>
            <a:r>
              <a:rPr lang="de-DE" dirty="0">
                <a:solidFill>
                  <a:schemeClr val="bg1"/>
                </a:solidFill>
              </a:rPr>
              <a:t>ist zu begründen (§ 71 </a:t>
            </a:r>
            <a:r>
              <a:rPr lang="de-DE" dirty="0" err="1">
                <a:solidFill>
                  <a:schemeClr val="bg1"/>
                </a:solidFill>
              </a:rPr>
              <a:t>FamFG</a:t>
            </a:r>
            <a:r>
              <a:rPr lang="de-DE" dirty="0">
                <a:solidFill>
                  <a:schemeClr val="bg1"/>
                </a:solidFill>
              </a:rPr>
              <a:t>)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538163" y="1114598"/>
            <a:ext cx="3162300" cy="3882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/>
              <a:t>Rechtsmittelverfahren</a:t>
            </a:r>
            <a:endParaRPr lang="de-DE" sz="2400" b="1" dirty="0"/>
          </a:p>
        </p:txBody>
      </p:sp>
      <p:sp>
        <p:nvSpPr>
          <p:cNvPr id="14" name="Gefaltete Ecke 13"/>
          <p:cNvSpPr/>
          <p:nvPr/>
        </p:nvSpPr>
        <p:spPr>
          <a:xfrm rot="21253091">
            <a:off x="9343245" y="3004125"/>
            <a:ext cx="1100818" cy="117078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69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7" name="Gefaltete Ecke 16"/>
          <p:cNvSpPr/>
          <p:nvPr/>
        </p:nvSpPr>
        <p:spPr>
          <a:xfrm rot="163141">
            <a:off x="9386733" y="4744239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70, 71 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8" name="Gefaltete Ecke 17"/>
          <p:cNvSpPr/>
          <p:nvPr/>
        </p:nvSpPr>
        <p:spPr>
          <a:xfrm rot="163141">
            <a:off x="10468181" y="5232753"/>
            <a:ext cx="1221570" cy="112508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 b="1" dirty="0" smtClean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10 IV 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29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1" grpId="0" animBg="1"/>
      <p:bldP spid="13" grpId="0" animBg="1"/>
      <p:bldP spid="14" grpId="0" animBg="1"/>
      <p:bldP spid="17" grpId="0" animBg="1"/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90844" y="1325711"/>
            <a:ext cx="5282417" cy="2726591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Unterbringung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Bestimmung des Aufenthalts einer Person unter Entziehung ihrer Freiheit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6548512" y="1325711"/>
            <a:ext cx="5106572" cy="2726591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unterbringungsähnliche Maßnahmen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= in der Bewegungsfreiheit gehindert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365759" y="4754879"/>
            <a:ext cx="11465169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Voraussetzungen: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Kindeswohl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Abwendung einer erheblichen Selbst- oder Fremdgefährdung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wenn der Gefahr nicht auf andere Weise begegnet werden kann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bgerundetes Rechteck 8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265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8857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1119556" y="3749506"/>
            <a:ext cx="9952888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Fristen: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Hauptsacheverfahren: 6 Monate – längsten 1 Jahr</a:t>
            </a:r>
          </a:p>
          <a:p>
            <a:pPr algn="ctr"/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e. A: 6 Wochen, verlängerbar auf 3 Monate 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146514" y="5291085"/>
            <a:ext cx="9931790" cy="919401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Hauptsacheverfahren: Beschwerde 1 Monat (§§ 58 I, 63 I FamFG) </a:t>
            </a:r>
          </a:p>
          <a:p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e. A.: Beschwerde, 2 Wochen (§§ 57 S. 2, 63 II Nr. 1 FamFG)</a:t>
            </a:r>
            <a:endParaRPr 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266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828675" y="1126953"/>
            <a:ext cx="10701338" cy="6356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Verweis auf die Vorschriften für die Unterbringung in Betreuungssachen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Abgerundetes Rechteck 11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828675" y="1883292"/>
            <a:ext cx="10701338" cy="85725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Unterbringung eines Minderjährigen - Genehmigung des Familiengerichts zwingend notwendig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1146514" y="2842137"/>
            <a:ext cx="2743200" cy="63169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de-DE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Gutachten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bgerundetes Rechteck 14"/>
          <p:cNvSpPr/>
          <p:nvPr/>
        </p:nvSpPr>
        <p:spPr>
          <a:xfrm>
            <a:off x="4879515" y="2837108"/>
            <a:ext cx="5921835" cy="63672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Bestellung eines VB zwingend notwendig </a:t>
            </a:r>
            <a:endParaRPr lang="de-DE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4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267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474051" y="2765192"/>
            <a:ext cx="8968133" cy="352278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u="sng" dirty="0"/>
              <a:t>Begriff</a:t>
            </a:r>
            <a:endParaRPr lang="de-DE" sz="2400" dirty="0"/>
          </a:p>
          <a:p>
            <a:r>
              <a:rPr lang="de-DE" dirty="0"/>
              <a:t>Unterbringung = die Bestimmung des Aufenthalts einer Person unter Entziehung ihrer Freiheit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z. B. Einweisung in eine geschlossene Einrichtung ohne oder gegen ihren Willen </a:t>
            </a:r>
          </a:p>
          <a:p>
            <a:r>
              <a:rPr lang="de-DE" dirty="0"/>
              <a:t> </a:t>
            </a:r>
          </a:p>
          <a:p>
            <a:r>
              <a:rPr lang="de-DE" dirty="0"/>
              <a:t>unterbringungsähnliche Maßnahmen = der Betroffene ist in seiner Bewegungsfreiheit erheblich gehindert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/>
              <a:t>z. B. durch Bettgitter, Fixierung, dauerhafte Gabe von Beruhigungsmitteln zur Verhinderung Bewegung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828675" y="1466803"/>
            <a:ext cx="10472738" cy="103463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smtClean="0"/>
              <a:t>die Freiheit einer Person ist unverletzlich (Art. 2 II 2 GG) – deshalb bedürfen Eingriffe in die Freiheit einer gesetzlichen Grundlage </a:t>
            </a:r>
            <a:endParaRPr lang="de-DE" sz="2400" b="1" dirty="0"/>
          </a:p>
        </p:txBody>
      </p:sp>
      <p:sp>
        <p:nvSpPr>
          <p:cNvPr id="19" name="Gefaltete Ecke 18"/>
          <p:cNvSpPr/>
          <p:nvPr/>
        </p:nvSpPr>
        <p:spPr>
          <a:xfrm rot="163141">
            <a:off x="9937740" y="2857973"/>
            <a:ext cx="1555767" cy="163263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1631b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46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268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02576" y="1619390"/>
            <a:ext cx="8968133" cy="204969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zum Wohl des Kindes</a:t>
            </a:r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Abwendung einer erheblichen Selbst- oder </a:t>
            </a:r>
            <a:r>
              <a:rPr lang="de-DE" sz="2000" dirty="0" smtClean="0"/>
              <a:t>Fremdgefährdung</a:t>
            </a:r>
            <a:endParaRPr lang="de-DE" sz="2000" dirty="0"/>
          </a:p>
          <a:p>
            <a:endParaRPr lang="de-DE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wenn der Gefahr nicht auf andere Weise (auch nicht durch öffentliche Hilfen) begegnet werden kann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642937" y="1165972"/>
            <a:ext cx="5267325" cy="590597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Voraussetzungen </a:t>
            </a:r>
            <a:r>
              <a:rPr lang="de-DE" sz="2400" b="1" dirty="0" smtClean="0"/>
              <a:t>§ </a:t>
            </a:r>
            <a:r>
              <a:rPr lang="de-DE" sz="2400" b="1" dirty="0"/>
              <a:t>1631b I S. 2 BGB: </a:t>
            </a:r>
            <a:endParaRPr lang="de-DE" sz="2400" dirty="0"/>
          </a:p>
        </p:txBody>
      </p:sp>
      <p:sp>
        <p:nvSpPr>
          <p:cNvPr id="19" name="Gefaltete Ecke 18"/>
          <p:cNvSpPr/>
          <p:nvPr/>
        </p:nvSpPr>
        <p:spPr>
          <a:xfrm rot="163141">
            <a:off x="9794865" y="1972500"/>
            <a:ext cx="1555767" cy="163263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1631b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S.2</a:t>
            </a:r>
          </a:p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BGB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230096" y="3986213"/>
            <a:ext cx="8968133" cy="268236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dotte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sachlich: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dirty="0"/>
              <a:t>AG als Familiengericht (§§ 23a I S. 1 Nr. 1, 23b I GVG) </a:t>
            </a:r>
          </a:p>
          <a:p>
            <a:r>
              <a:rPr lang="de-DE" dirty="0"/>
              <a:t> </a:t>
            </a:r>
          </a:p>
          <a:p>
            <a:r>
              <a:rPr lang="de-DE" b="1" u="dotte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örtlich:</a:t>
            </a:r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lvl="0"/>
            <a:r>
              <a:rPr lang="de-DE" dirty="0"/>
              <a:t>i. d. R. beim Gericht, wo die Familiensache anhängig ist,</a:t>
            </a:r>
          </a:p>
          <a:p>
            <a:pPr lvl="0"/>
            <a:r>
              <a:rPr lang="de-DE" dirty="0"/>
              <a:t>bei isolierten Verfahren: Ort an dem sich der Minderjährige aufhält oder</a:t>
            </a:r>
          </a:p>
          <a:p>
            <a:pPr lvl="0"/>
            <a:r>
              <a:rPr lang="de-DE" dirty="0"/>
              <a:t>an dem das Fürsorgebedürfnis besteht (§ 313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r>
              <a:rPr lang="de-DE" dirty="0"/>
              <a:t> </a:t>
            </a:r>
          </a:p>
          <a:p>
            <a:r>
              <a:rPr lang="de-DE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funktionelle Zuständigkeit </a:t>
            </a:r>
            <a:r>
              <a:rPr lang="de-DE" dirty="0"/>
              <a:t>= Richter, Art. 104 II GG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871538" y="3753085"/>
            <a:ext cx="2179018" cy="3882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/>
              <a:t>Zuständigkeit </a:t>
            </a:r>
            <a:endParaRPr lang="de-DE" sz="2400"/>
          </a:p>
        </p:txBody>
      </p:sp>
    </p:spTree>
    <p:extLst>
      <p:ext uri="{BB962C8B-B14F-4D97-AF65-F5344CB8AC3E}">
        <p14:creationId xmlns:p14="http://schemas.microsoft.com/office/powerpoint/2010/main" val="28318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19" grpId="0" animBg="1"/>
      <p:bldP spid="11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02576" y="1225838"/>
            <a:ext cx="8968133" cy="244324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/>
              <a:t>bei der Unterbringung Minderjähriger wird auf die Vorschriften für die Unterbringung in Betreuungssachen zurückgegriffen (§§ 167 I S. 1, 312 – 339 FamFG)</a:t>
            </a:r>
          </a:p>
          <a:p>
            <a:r>
              <a:rPr lang="de-DE"/>
              <a:t> </a:t>
            </a:r>
          </a:p>
          <a:p>
            <a:r>
              <a:rPr lang="de-DE"/>
              <a:t>die Unterbringung des Kindes, die mit Freiheitsentziehung verbunden ist, bedarf der Genehmigung des Familiengerichts (§ 1795 I S. 3 BGB) </a:t>
            </a:r>
          </a:p>
          <a:p>
            <a:r>
              <a:rPr lang="de-DE"/>
              <a:t> </a:t>
            </a:r>
          </a:p>
          <a:p>
            <a:r>
              <a:rPr lang="de-DE"/>
              <a:t>i. d. R. Verfahren von Amts wegen – Anregung durch Eltern/Vormund/Pfleger bzw. Gerichte </a:t>
            </a:r>
          </a:p>
          <a:p>
            <a:pPr lvl="0"/>
            <a:r>
              <a:rPr lang="de-DE"/>
              <a:t>Unterbringungsmaßnahmen nach Landesrecht (§ 151 Nr. 7 FamFG) = Antragsverfahren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19" name="Gefaltete Ecke 18"/>
          <p:cNvSpPr/>
          <p:nvPr/>
        </p:nvSpPr>
        <p:spPr>
          <a:xfrm rot="163141">
            <a:off x="9894877" y="1150581"/>
            <a:ext cx="1555767" cy="163263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§§ 167  I S.1, 312-339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163141">
            <a:off x="10001718" y="2612685"/>
            <a:ext cx="1555767" cy="163263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1795 I S.3 BGB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22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269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02576" y="1225838"/>
            <a:ext cx="8968133" cy="2443248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vor </a:t>
            </a:r>
            <a:r>
              <a:rPr lang="de-DE" sz="2000" dirty="0"/>
              <a:t>der Unterbringung ist ein Gutachten einzuholen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SV soll ein Arzt für Kinder- und Jugendpsychiatrie und -psychotherapie sein </a:t>
            </a:r>
            <a:endParaRPr lang="de-DE" sz="2000" dirty="0" smtClean="0"/>
          </a:p>
          <a:p>
            <a:pPr lvl="0"/>
            <a:r>
              <a:rPr lang="de-DE" sz="2000" dirty="0"/>
              <a:t>	</a:t>
            </a:r>
            <a:r>
              <a:rPr lang="de-DE" sz="2000" dirty="0" smtClean="0"/>
              <a:t>(§ </a:t>
            </a:r>
            <a:r>
              <a:rPr lang="de-DE" sz="2000" dirty="0"/>
              <a:t>167 VI S. 1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für unterbringungsähnliche Maßnahmen (§ 312 Nr. 2 und Nr. 4 </a:t>
            </a:r>
            <a:r>
              <a:rPr lang="de-DE" sz="2000" dirty="0" err="1"/>
              <a:t>FamFG</a:t>
            </a:r>
            <a:r>
              <a:rPr lang="de-DE" sz="2000" dirty="0"/>
              <a:t>) genügt ein ärztliches Zeugnis 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19" name="Gefaltete Ecke 18"/>
          <p:cNvSpPr/>
          <p:nvPr/>
        </p:nvSpPr>
        <p:spPr>
          <a:xfrm rot="163141">
            <a:off x="9889233" y="1262086"/>
            <a:ext cx="1408552" cy="13911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167 VI S.1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230096" y="3986213"/>
            <a:ext cx="8968133" cy="14859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ab 14 Jahre ist der Betroffene ohne Rücksicht auf seine Geschäftsfähigkeit, verfahrensfähig (§ 167 III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/>
              <a:t>ab 14 Jahre kann er Anträge oder Rechtsbehelfe selbständig einlegen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871537" y="3753085"/>
            <a:ext cx="4429125" cy="3882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/>
              <a:t>Rechtsstellung des Betroffenen: </a:t>
            </a:r>
            <a:endParaRPr lang="de-DE" sz="2400"/>
          </a:p>
        </p:txBody>
      </p:sp>
      <p:sp>
        <p:nvSpPr>
          <p:cNvPr id="12" name="Gefaltete Ecke 11"/>
          <p:cNvSpPr/>
          <p:nvPr/>
        </p:nvSpPr>
        <p:spPr>
          <a:xfrm rot="21077351">
            <a:off x="10012036" y="2385146"/>
            <a:ext cx="1397373" cy="150844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312 Nr.2 und Nr.4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38163" y="1114598"/>
            <a:ext cx="7105650" cy="3882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/>
              <a:t>Sachverständigengutachten / ärztliches Zeugnis </a:t>
            </a:r>
          </a:p>
        </p:txBody>
      </p:sp>
      <p:sp>
        <p:nvSpPr>
          <p:cNvPr id="14" name="Gefaltete Ecke 13"/>
          <p:cNvSpPr/>
          <p:nvPr/>
        </p:nvSpPr>
        <p:spPr>
          <a:xfrm rot="21077351">
            <a:off x="10019341" y="4008848"/>
            <a:ext cx="1311327" cy="141853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167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III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2704009" y="5720758"/>
            <a:ext cx="8968133" cy="76249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/>
              <a:t>die Bestellung eines Verfahrensbeistandes ist stets erforderlich (§ 167 I S. 3</a:t>
            </a:r>
            <a:r>
              <a:rPr lang="de-DE" sz="2000" dirty="0" smtClean="0"/>
              <a:t> </a:t>
            </a:r>
            <a:r>
              <a:rPr lang="de-DE" sz="2000" dirty="0" err="1"/>
              <a:t>FamFG</a:t>
            </a:r>
            <a:r>
              <a:rPr lang="de-DE" sz="2000" dirty="0"/>
              <a:t>) </a:t>
            </a:r>
          </a:p>
        </p:txBody>
      </p:sp>
      <p:sp>
        <p:nvSpPr>
          <p:cNvPr id="15" name="Gefaltete Ecke 14"/>
          <p:cNvSpPr/>
          <p:nvPr/>
        </p:nvSpPr>
        <p:spPr>
          <a:xfrm>
            <a:off x="1392165" y="5409063"/>
            <a:ext cx="1371829" cy="1385886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167</a:t>
            </a:r>
          </a:p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S.3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54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1" grpId="0" animBg="1"/>
      <p:bldP spid="9" grpId="0" animBg="1"/>
      <p:bldP spid="12" grpId="0" animBg="1"/>
      <p:bldP spid="13" grpId="0" animBg="1"/>
      <p:bldP spid="14" grpId="0" animBg="1"/>
      <p:bldP spid="2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270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02576" y="1225838"/>
            <a:ext cx="8968133" cy="3012456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die </a:t>
            </a:r>
            <a:r>
              <a:rPr lang="de-DE" sz="2000" dirty="0"/>
              <a:t>Unterbringungsmaßnahme muss genau bezeichnet sein und eine Ablauffrist muss festgelegt werden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Hauptsacheverfahren</a:t>
            </a:r>
            <a:r>
              <a:rPr lang="de-DE" sz="2000" dirty="0"/>
              <a:t>: höchstens 6 Monate, bei offensichtlich langer </a:t>
            </a:r>
            <a:r>
              <a:rPr lang="de-DE" sz="2000" dirty="0" smtClean="0"/>
              <a:t>Sicherungsbedürftigkeit </a:t>
            </a:r>
            <a:r>
              <a:rPr lang="de-DE" sz="2000" dirty="0"/>
              <a:t>spätestens mit Ablauf von einem Jahr, wenn sie nicht vorher verlängert werden (§ 167 VII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im </a:t>
            </a:r>
            <a:r>
              <a:rPr lang="de-DE" sz="2000" dirty="0"/>
              <a:t>Wege der einstweiligen Anordnung: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höchstens </a:t>
            </a:r>
            <a:r>
              <a:rPr lang="de-DE" sz="2000" dirty="0"/>
              <a:t>6 Wochen, maximal verlängerbar auf 3 Monate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Beschwerde</a:t>
            </a:r>
            <a:r>
              <a:rPr lang="de-DE" sz="2000" dirty="0"/>
              <a:t>: 2 Wochen (§ 63 II Nr. 1 </a:t>
            </a:r>
            <a:r>
              <a:rPr lang="de-DE" sz="2000" dirty="0" err="1"/>
              <a:t>FamFG</a:t>
            </a:r>
            <a:r>
              <a:rPr lang="de-DE" sz="2000" dirty="0"/>
              <a:t>)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19" name="Gefaltete Ecke 18"/>
          <p:cNvSpPr/>
          <p:nvPr/>
        </p:nvSpPr>
        <p:spPr>
          <a:xfrm rot="163141">
            <a:off x="9889233" y="1262086"/>
            <a:ext cx="1408552" cy="13911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167 VII 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230096" y="4713022"/>
            <a:ext cx="8968133" cy="148590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dirty="0"/>
              <a:t>= Ausnahme von § 40 I </a:t>
            </a:r>
            <a:r>
              <a:rPr lang="de-DE" dirty="0" err="1"/>
              <a:t>FamFG</a:t>
            </a:r>
            <a:r>
              <a:rPr lang="de-DE" dirty="0"/>
              <a:t> – Wirksamkeit mit Rechtskraft (§ 324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lvl="1"/>
            <a:r>
              <a:rPr lang="de-DE" dirty="0"/>
              <a:t>nach Ablauf der Monatsfrist für die Beschwerde (§ 63 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lvl="0"/>
            <a:r>
              <a:rPr lang="de-DE" dirty="0"/>
              <a:t>Anordnung der sofortigen Wirksamkeit möglich (§ 324 II S. 1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lvl="1"/>
            <a:r>
              <a:rPr lang="de-DE" dirty="0"/>
              <a:t>Erlassvermerk mit Uhrzeit (§ 324 </a:t>
            </a:r>
            <a:r>
              <a:rPr lang="de-DE" dirty="0" smtClean="0"/>
              <a:t>II S. 3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538163" y="4349534"/>
            <a:ext cx="2336449" cy="3882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dirty="0" smtClean="0"/>
              <a:t>Wirksamkeit:</a:t>
            </a:r>
            <a:endParaRPr lang="de-DE" sz="2400" dirty="0"/>
          </a:p>
        </p:txBody>
      </p:sp>
      <p:sp>
        <p:nvSpPr>
          <p:cNvPr id="12" name="Gefaltete Ecke 11"/>
          <p:cNvSpPr/>
          <p:nvPr/>
        </p:nvSpPr>
        <p:spPr>
          <a:xfrm rot="21077351">
            <a:off x="10012036" y="2385146"/>
            <a:ext cx="1397373" cy="1508440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63 II Nr. 1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3" name="Abgerundetes Rechteck 12"/>
          <p:cNvSpPr/>
          <p:nvPr/>
        </p:nvSpPr>
        <p:spPr>
          <a:xfrm>
            <a:off x="538163" y="1114598"/>
            <a:ext cx="4348162" cy="388241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/>
              <a:t>Entscheidung durch Beschluss: </a:t>
            </a:r>
            <a:endParaRPr lang="de-DE" sz="2400" b="1" dirty="0"/>
          </a:p>
        </p:txBody>
      </p:sp>
      <p:sp>
        <p:nvSpPr>
          <p:cNvPr id="14" name="Gefaltete Ecke 13"/>
          <p:cNvSpPr/>
          <p:nvPr/>
        </p:nvSpPr>
        <p:spPr>
          <a:xfrm rot="761772">
            <a:off x="9006862" y="4746703"/>
            <a:ext cx="1311327" cy="141853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324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42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1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bgerundetes Rechteck 5"/>
          <p:cNvSpPr/>
          <p:nvPr/>
        </p:nvSpPr>
        <p:spPr>
          <a:xfrm>
            <a:off x="2874612" y="69375"/>
            <a:ext cx="6472988" cy="422276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Familiensachen</a:t>
            </a:r>
            <a:endParaRPr kumimoji="0" lang="de-DE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0" y="6615112"/>
            <a:ext cx="828675" cy="2428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271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KG-Ref.AF Carus</a:t>
            </a: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1102576" y="1225838"/>
            <a:ext cx="8968133" cy="1771389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gemäß § 167 </a:t>
            </a:r>
            <a:r>
              <a:rPr lang="de-DE" sz="2000" dirty="0" err="1"/>
              <a:t>FamFG</a:t>
            </a:r>
            <a:r>
              <a:rPr lang="de-DE" sz="2000" dirty="0"/>
              <a:t> Anhörung von: Minderjährigen, gesetzlichen Vertreter bzw. ggf. Pflegeeltern, VB, JA, Kindeseltern </a:t>
            </a:r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über die Anhörung wird an Anhörungsvermerk geführt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2078080" y="491651"/>
            <a:ext cx="8364104" cy="571500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2400" b="1" smtClean="0"/>
              <a:t>Unterbringung Minderjähriger §§ 1631b BGB, §§ 312 ff. FamFG</a:t>
            </a:r>
            <a:endParaRPr lang="de-DE" sz="2400">
              <a:effectLst/>
            </a:endParaRPr>
          </a:p>
        </p:txBody>
      </p:sp>
      <p:sp>
        <p:nvSpPr>
          <p:cNvPr id="19" name="Gefaltete Ecke 18"/>
          <p:cNvSpPr/>
          <p:nvPr/>
        </p:nvSpPr>
        <p:spPr>
          <a:xfrm rot="163141">
            <a:off x="9889233" y="1262086"/>
            <a:ext cx="1408552" cy="1391153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167 </a:t>
            </a:r>
          </a:p>
          <a:p>
            <a:pPr algn="ctr"/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Abgerundetes Rechteck 10"/>
          <p:cNvSpPr/>
          <p:nvPr/>
        </p:nvSpPr>
        <p:spPr>
          <a:xfrm>
            <a:off x="1077574" y="3461362"/>
            <a:ext cx="8968133" cy="1107798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Verlängerung von Unterbringungsmaßnahmen: </a:t>
            </a:r>
          </a:p>
          <a:p>
            <a:pPr lvl="0"/>
            <a:r>
              <a:rPr lang="de-DE" dirty="0"/>
              <a:t>	</a:t>
            </a:r>
            <a:r>
              <a:rPr lang="de-DE" dirty="0" smtClean="0"/>
              <a:t>es </a:t>
            </a:r>
            <a:r>
              <a:rPr lang="de-DE" dirty="0"/>
              <a:t>gelten dieselben strengen Voraussetzungen wie für die erstmalige Maßnahme </a:t>
            </a:r>
          </a:p>
          <a:p>
            <a:pPr lvl="0"/>
            <a:r>
              <a:rPr lang="de-DE" dirty="0" smtClean="0"/>
              <a:t>	(§ </a:t>
            </a:r>
            <a:r>
              <a:rPr lang="de-DE" dirty="0"/>
              <a:t>329 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1077575" y="4880521"/>
            <a:ext cx="8968133" cy="117007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de-DE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Aufhebung von Unterbringungsmaßnahmen: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wenn </a:t>
            </a:r>
            <a:r>
              <a:rPr lang="de-DE" dirty="0"/>
              <a:t>ihre Voraussetzungen wegfallen (§ 330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dirty="0" smtClean="0"/>
              <a:t>Mitteilung </a:t>
            </a:r>
            <a:r>
              <a:rPr lang="de-DE" dirty="0"/>
              <a:t>kann durch Aufgabe zur Post erfolgen (§§ 41 I S. 1, 15 II </a:t>
            </a:r>
            <a:r>
              <a:rPr lang="de-DE" dirty="0" err="1"/>
              <a:t>FamFG</a:t>
            </a:r>
            <a:r>
              <a:rPr lang="de-DE" dirty="0"/>
              <a:t>) </a:t>
            </a:r>
          </a:p>
        </p:txBody>
      </p:sp>
      <p:sp>
        <p:nvSpPr>
          <p:cNvPr id="14" name="Gefaltete Ecke 13"/>
          <p:cNvSpPr/>
          <p:nvPr/>
        </p:nvSpPr>
        <p:spPr>
          <a:xfrm>
            <a:off x="9743935" y="3197540"/>
            <a:ext cx="1311327" cy="1418537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§ 329 II </a:t>
            </a:r>
            <a:r>
              <a:rPr lang="de-DE" sz="2000" b="1" dirty="0" err="1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FamFG</a:t>
            </a:r>
            <a:endParaRPr lang="de-DE" sz="20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1" grpId="0" animBg="1"/>
      <p:bldP spid="15" grpId="0" animBg="1"/>
      <p:bldP spid="1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1161</Words>
  <Application>Microsoft Office PowerPoint</Application>
  <PresentationFormat>Breitbild</PresentationFormat>
  <Paragraphs>183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7" baseType="lpstr">
      <vt:lpstr>Arial</vt:lpstr>
      <vt:lpstr>Bradley Hand ITC</vt:lpstr>
      <vt:lpstr>Calibri</vt:lpstr>
      <vt:lpstr>Calibri Light</vt:lpstr>
      <vt:lpstr>MV Boli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17</cp:revision>
  <dcterms:created xsi:type="dcterms:W3CDTF">2023-08-24T15:28:16Z</dcterms:created>
  <dcterms:modified xsi:type="dcterms:W3CDTF">2023-08-30T10:38:50Z</dcterms:modified>
</cp:coreProperties>
</file>