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A4C6"/>
    <a:srgbClr val="E9E6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showGuides="1">
      <p:cViewPr varScale="1">
        <p:scale>
          <a:sx n="108" d="100"/>
          <a:sy n="108" d="100"/>
        </p:scale>
        <p:origin x="7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269EB991-3601-48EF-835B-4C69CFFD5960}" type="datetimeFigureOut">
              <a:rPr lang="de-DE" smtClean="0"/>
              <a:t>20.11.2025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1818023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269EB991-3601-48EF-835B-4C69CFFD5960}" type="datetimeFigureOut">
              <a:rPr lang="de-DE" smtClean="0"/>
              <a:t>20.11.2025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3528625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269EB991-3601-48EF-835B-4C69CFFD5960}" type="datetimeFigureOut">
              <a:rPr lang="de-DE" smtClean="0"/>
              <a:t>20.11.2025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1182804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269EB991-3601-48EF-835B-4C69CFFD5960}" type="datetimeFigureOut">
              <a:rPr lang="de-DE" smtClean="0"/>
              <a:t>20.11.2025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1638935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269EB991-3601-48EF-835B-4C69CFFD5960}" type="datetimeFigureOut">
              <a:rPr lang="de-DE" smtClean="0"/>
              <a:t>20.11.2025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1015691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269EB991-3601-48EF-835B-4C69CFFD5960}" type="datetimeFigureOut">
              <a:rPr lang="de-DE" smtClean="0"/>
              <a:t>20.11.2025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246088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269EB991-3601-48EF-835B-4C69CFFD5960}" type="datetimeFigureOut">
              <a:rPr lang="de-DE" smtClean="0"/>
              <a:t>20.11.2025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1351354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269EB991-3601-48EF-835B-4C69CFFD5960}" type="datetimeFigureOut">
              <a:rPr lang="de-DE" smtClean="0"/>
              <a:t>20.11.2025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479532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269EB991-3601-48EF-835B-4C69CFFD5960}" type="datetimeFigureOut">
              <a:rPr lang="de-DE" smtClean="0"/>
              <a:t>20.11.2025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228044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269EB991-3601-48EF-835B-4C69CFFD5960}" type="datetimeFigureOut">
              <a:rPr lang="de-DE" smtClean="0"/>
              <a:t>20.11.2025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558368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269EB991-3601-48EF-835B-4C69CFFD5960}" type="datetimeFigureOut">
              <a:rPr lang="de-DE" smtClean="0"/>
              <a:t>20.11.2025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3675011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9EB991-3601-48EF-835B-4C69CFFD5960}" type="datetimeFigureOut">
              <a:rPr lang="de-DE" smtClean="0"/>
              <a:t>20.11.2025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F797B5-BB8F-4946-A156-E39F2332DA5F}" type="slidenum">
              <a:rPr lang="de-DE" smtClean="0"/>
              <a:t>‹Nr.›</a:t>
            </a:fld>
            <a:endParaRPr lang="de-DE"/>
          </a:p>
        </p:txBody>
      </p:sp>
    </p:spTree>
    <p:extLst>
      <p:ext uri="{BB962C8B-B14F-4D97-AF65-F5344CB8AC3E}">
        <p14:creationId xmlns:p14="http://schemas.microsoft.com/office/powerpoint/2010/main" val="3785944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131</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1101013" y="1964650"/>
            <a:ext cx="9305289" cy="195751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Ist vereinfachtes Zivilverfahren, das dem Gläubiger einer Geldforderung schnell und einfach ohne mündliche Verhandlung einen Vollstreckungstitel verschaffen soll, wenn der Schuldner die Forderung nicht ernstlich bestreitet, sie aber nicht erfüllen will oder kann.</a:t>
            </a:r>
          </a:p>
        </p:txBody>
      </p:sp>
      <p:sp>
        <p:nvSpPr>
          <p:cNvPr id="4" name="Abgerundetes Rechteck 3"/>
          <p:cNvSpPr/>
          <p:nvPr/>
        </p:nvSpPr>
        <p:spPr>
          <a:xfrm>
            <a:off x="1101013" y="4040435"/>
            <a:ext cx="9305289" cy="221525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r>
              <a:rPr lang="de-DE" sz="2400" b="1" dirty="0">
                <a:solidFill>
                  <a:schemeClr val="bg1"/>
                </a:solidFill>
                <a:effectLst>
                  <a:outerShdw blurRad="38100" dist="38100" dir="2700000" algn="tl">
                    <a:srgbClr val="000000">
                      <a:alpha val="43137"/>
                    </a:srgbClr>
                  </a:outerShdw>
                </a:effectLst>
              </a:rPr>
              <a:t>Wird die Forderung wider Erwarten doch bestritten, folgt nach Widerspruch (gegen den Mahnbescheid) – auf Streitantrag (Antrag auf Durchführung des streitigen Verfahrens)– sowie nach Einspruch (gegen den Vollstreckungsbescheid) der Übergang in das streitige Verfahren, also in den „normalen“ Zivilprozess/das reguläre Klageverfahren.</a:t>
            </a:r>
          </a:p>
        </p:txBody>
      </p:sp>
      <p:sp>
        <p:nvSpPr>
          <p:cNvPr id="24" name="Gefaltete Ecke 23"/>
          <p:cNvSpPr/>
          <p:nvPr/>
        </p:nvSpPr>
        <p:spPr>
          <a:xfrm rot="21133365">
            <a:off x="9905266" y="1375775"/>
            <a:ext cx="1441836" cy="1431201"/>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latin typeface="MV Boli" panose="02000500030200090000" pitchFamily="2" charset="0"/>
                <a:cs typeface="MV Boli" panose="02000500030200090000" pitchFamily="2" charset="0"/>
              </a:rPr>
              <a:t>Maschinelle Bearbeitung</a:t>
            </a:r>
          </a:p>
        </p:txBody>
      </p:sp>
      <p:sp>
        <p:nvSpPr>
          <p:cNvPr id="9" name="Gefaltete Ecke 8"/>
          <p:cNvSpPr/>
          <p:nvPr/>
        </p:nvSpPr>
        <p:spPr>
          <a:xfrm rot="691529">
            <a:off x="10060086" y="2697745"/>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latin typeface="MV Boli" panose="02000500030200090000" pitchFamily="2" charset="0"/>
                <a:cs typeface="MV Boli" panose="02000500030200090000" pitchFamily="2" charset="0"/>
              </a:rPr>
              <a:t>beim Mahn-gericht</a:t>
            </a:r>
          </a:p>
        </p:txBody>
      </p:sp>
      <p:sp>
        <p:nvSpPr>
          <p:cNvPr id="25" name="Gefaltete Ecke 24"/>
          <p:cNvSpPr/>
          <p:nvPr/>
        </p:nvSpPr>
        <p:spPr>
          <a:xfrm>
            <a:off x="10406302" y="3734528"/>
            <a:ext cx="1359418" cy="1251632"/>
          </a:xfrm>
          <a:prstGeom prst="foldedCorner">
            <a:avLst/>
          </a:prstGeom>
          <a:solidFill>
            <a:srgbClr val="E8ACB6"/>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latin typeface="MV Boli" panose="02000500030200090000" pitchFamily="2" charset="0"/>
                <a:cs typeface="MV Boli" panose="02000500030200090000" pitchFamily="2" charset="0"/>
              </a:rPr>
              <a:t>in Berlin AG Wedding</a:t>
            </a:r>
          </a:p>
        </p:txBody>
      </p:sp>
    </p:spTree>
    <p:extLst>
      <p:ext uri="{BB962C8B-B14F-4D97-AF65-F5344CB8AC3E}">
        <p14:creationId xmlns:p14="http://schemas.microsoft.com/office/powerpoint/2010/main" val="1809691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1000" fill="hold"/>
                                        <p:tgtEl>
                                          <p:spTgt spid="24"/>
                                        </p:tgtEl>
                                        <p:attrNameLst>
                                          <p:attrName>ppt_w</p:attrName>
                                        </p:attrNameLst>
                                      </p:cBhvr>
                                      <p:tavLst>
                                        <p:tav tm="0">
                                          <p:val>
                                            <p:fltVal val="0"/>
                                          </p:val>
                                        </p:tav>
                                        <p:tav tm="100000">
                                          <p:val>
                                            <p:strVal val="#ppt_w"/>
                                          </p:val>
                                        </p:tav>
                                      </p:tavLst>
                                    </p:anim>
                                    <p:anim calcmode="lin" valueType="num">
                                      <p:cBhvr>
                                        <p:cTn id="20" dur="1000" fill="hold"/>
                                        <p:tgtEl>
                                          <p:spTgt spid="24"/>
                                        </p:tgtEl>
                                        <p:attrNameLst>
                                          <p:attrName>ppt_h</p:attrName>
                                        </p:attrNameLst>
                                      </p:cBhvr>
                                      <p:tavLst>
                                        <p:tav tm="0">
                                          <p:val>
                                            <p:fltVal val="0"/>
                                          </p:val>
                                        </p:tav>
                                        <p:tav tm="100000">
                                          <p:val>
                                            <p:strVal val="#ppt_h"/>
                                          </p:val>
                                        </p:tav>
                                      </p:tavLst>
                                    </p:anim>
                                    <p:anim calcmode="lin" valueType="num">
                                      <p:cBhvr>
                                        <p:cTn id="21" dur="1000" fill="hold"/>
                                        <p:tgtEl>
                                          <p:spTgt spid="24"/>
                                        </p:tgtEl>
                                        <p:attrNameLst>
                                          <p:attrName>style.rotation</p:attrName>
                                        </p:attrNameLst>
                                      </p:cBhvr>
                                      <p:tavLst>
                                        <p:tav tm="0">
                                          <p:val>
                                            <p:fltVal val="90"/>
                                          </p:val>
                                        </p:tav>
                                        <p:tav tm="100000">
                                          <p:val>
                                            <p:fltVal val="0"/>
                                          </p:val>
                                        </p:tav>
                                      </p:tavLst>
                                    </p:anim>
                                    <p:animEffect transition="in" filter="fade">
                                      <p:cBhvr>
                                        <p:cTn id="22" dur="10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grpId="0" nodeType="click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wipe(down)">
                                      <p:cBhvr>
                                        <p:cTn id="34" dur="580">
                                          <p:stCondLst>
                                            <p:cond delay="0"/>
                                          </p:stCondLst>
                                        </p:cTn>
                                        <p:tgtEl>
                                          <p:spTgt spid="25"/>
                                        </p:tgtEl>
                                      </p:cBhvr>
                                    </p:animEffect>
                                    <p:anim calcmode="lin" valueType="num">
                                      <p:cBhvr>
                                        <p:cTn id="35"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40" dur="26">
                                          <p:stCondLst>
                                            <p:cond delay="650"/>
                                          </p:stCondLst>
                                        </p:cTn>
                                        <p:tgtEl>
                                          <p:spTgt spid="25"/>
                                        </p:tgtEl>
                                      </p:cBhvr>
                                      <p:to x="100000" y="60000"/>
                                    </p:animScale>
                                    <p:animScale>
                                      <p:cBhvr>
                                        <p:cTn id="41" dur="166" decel="50000">
                                          <p:stCondLst>
                                            <p:cond delay="676"/>
                                          </p:stCondLst>
                                        </p:cTn>
                                        <p:tgtEl>
                                          <p:spTgt spid="25"/>
                                        </p:tgtEl>
                                      </p:cBhvr>
                                      <p:to x="100000" y="100000"/>
                                    </p:animScale>
                                    <p:animScale>
                                      <p:cBhvr>
                                        <p:cTn id="42" dur="26">
                                          <p:stCondLst>
                                            <p:cond delay="1312"/>
                                          </p:stCondLst>
                                        </p:cTn>
                                        <p:tgtEl>
                                          <p:spTgt spid="25"/>
                                        </p:tgtEl>
                                      </p:cBhvr>
                                      <p:to x="100000" y="80000"/>
                                    </p:animScale>
                                    <p:animScale>
                                      <p:cBhvr>
                                        <p:cTn id="43" dur="166" decel="50000">
                                          <p:stCondLst>
                                            <p:cond delay="1338"/>
                                          </p:stCondLst>
                                        </p:cTn>
                                        <p:tgtEl>
                                          <p:spTgt spid="25"/>
                                        </p:tgtEl>
                                      </p:cBhvr>
                                      <p:to x="100000" y="100000"/>
                                    </p:animScale>
                                    <p:animScale>
                                      <p:cBhvr>
                                        <p:cTn id="44" dur="26">
                                          <p:stCondLst>
                                            <p:cond delay="1642"/>
                                          </p:stCondLst>
                                        </p:cTn>
                                        <p:tgtEl>
                                          <p:spTgt spid="25"/>
                                        </p:tgtEl>
                                      </p:cBhvr>
                                      <p:to x="100000" y="90000"/>
                                    </p:animScale>
                                    <p:animScale>
                                      <p:cBhvr>
                                        <p:cTn id="45" dur="166" decel="50000">
                                          <p:stCondLst>
                                            <p:cond delay="1668"/>
                                          </p:stCondLst>
                                        </p:cTn>
                                        <p:tgtEl>
                                          <p:spTgt spid="25"/>
                                        </p:tgtEl>
                                      </p:cBhvr>
                                      <p:to x="100000" y="100000"/>
                                    </p:animScale>
                                    <p:animScale>
                                      <p:cBhvr>
                                        <p:cTn id="46" dur="26">
                                          <p:stCondLst>
                                            <p:cond delay="1808"/>
                                          </p:stCondLst>
                                        </p:cTn>
                                        <p:tgtEl>
                                          <p:spTgt spid="25"/>
                                        </p:tgtEl>
                                      </p:cBhvr>
                                      <p:to x="100000" y="95000"/>
                                    </p:animScale>
                                    <p:animScale>
                                      <p:cBhvr>
                                        <p:cTn id="47" dur="166" decel="50000">
                                          <p:stCondLst>
                                            <p:cond delay="1834"/>
                                          </p:stCondLst>
                                        </p:cTn>
                                        <p:tgtEl>
                                          <p:spTgt spid="2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4" grpId="0" animBg="1"/>
      <p:bldP spid="9" grpId="0" animBg="1"/>
      <p:bldP spid="2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140</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4864583" y="1930551"/>
            <a:ext cx="246283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Kosten</a:t>
            </a:r>
          </a:p>
        </p:txBody>
      </p:sp>
      <p:grpSp>
        <p:nvGrpSpPr>
          <p:cNvPr id="2" name="Gruppieren 1"/>
          <p:cNvGrpSpPr/>
          <p:nvPr/>
        </p:nvGrpSpPr>
        <p:grpSpPr>
          <a:xfrm>
            <a:off x="871538" y="2668829"/>
            <a:ext cx="10795479" cy="2149908"/>
            <a:chOff x="862609" y="2668829"/>
            <a:chExt cx="11215498" cy="2149908"/>
          </a:xfrm>
        </p:grpSpPr>
        <p:sp>
          <p:nvSpPr>
            <p:cNvPr id="4" name="Abgerundetes Rechteck 3"/>
            <p:cNvSpPr/>
            <p:nvPr/>
          </p:nvSpPr>
          <p:spPr>
            <a:xfrm>
              <a:off x="862609" y="2897702"/>
              <a:ext cx="11215498" cy="192103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314325" indent="-314325" algn="ctr">
                <a:tabLst>
                  <a:tab pos="3149600" algn="l"/>
                </a:tabLst>
              </a:pPr>
              <a:r>
                <a:rPr lang="de-DE" sz="2400" b="1" dirty="0">
                  <a:effectLst>
                    <a:outerShdw blurRad="38100" dist="38100" dir="2700000" algn="tl">
                      <a:srgbClr val="000000">
                        <a:alpha val="43137"/>
                      </a:srgbClr>
                    </a:outerShdw>
                  </a:effectLst>
                </a:rPr>
                <a:t>0,5-fache Gebühr nach dem Wert des Streitgegenstandes                                               (§§ 3, 34 I GKG), mindestens 38,00 EUR (=Mindestgebühr im</a:t>
              </a:r>
            </a:p>
            <a:p>
              <a:pPr algn="ctr">
                <a:tabLst>
                  <a:tab pos="3149600" algn="l"/>
                </a:tabLst>
              </a:pPr>
              <a:r>
                <a:rPr lang="de-DE" sz="2400" b="1" dirty="0">
                  <a:effectLst>
                    <a:outerShdw blurRad="38100" dist="38100" dir="2700000" algn="tl">
                      <a:srgbClr val="000000">
                        <a:alpha val="43137"/>
                      </a:srgbClr>
                    </a:outerShdw>
                  </a:effectLst>
                </a:rPr>
                <a:t>     Mahnverfahren, nicht zu verwechseln mit der generellen Mindestgebühr von 15,- EUR) </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29"/>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 KV-Nr. 1100</a:t>
              </a:r>
            </a:p>
          </p:txBody>
        </p:sp>
      </p:grpSp>
      <p:sp>
        <p:nvSpPr>
          <p:cNvPr id="24" name="Gefaltete Ecke 23"/>
          <p:cNvSpPr/>
          <p:nvPr/>
        </p:nvSpPr>
        <p:spPr>
          <a:xfrm rot="21373224">
            <a:off x="10541195" y="2663960"/>
            <a:ext cx="1307835" cy="1284176"/>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Mindest-gebühr 38,00 €</a:t>
            </a:r>
          </a:p>
        </p:txBody>
      </p:sp>
      <p:sp>
        <p:nvSpPr>
          <p:cNvPr id="13" name="Abgerundetes Rechteck 12"/>
          <p:cNvSpPr/>
          <p:nvPr/>
        </p:nvSpPr>
        <p:spPr>
          <a:xfrm>
            <a:off x="871538" y="4842897"/>
            <a:ext cx="10915157" cy="137262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tabLst>
                <a:tab pos="3149600" algn="l"/>
              </a:tabLst>
            </a:pPr>
            <a:r>
              <a:rPr lang="de-DE" sz="2400" b="1" dirty="0">
                <a:effectLst>
                  <a:outerShdw blurRad="38100" dist="38100" dir="2700000" algn="tl">
                    <a:srgbClr val="000000">
                      <a:alpha val="43137"/>
                    </a:srgbClr>
                  </a:outerShdw>
                </a:effectLst>
              </a:rPr>
              <a:t>Die 0,5-fache Gebühr fällt nicht mehr weg, auch wenn der Antrag auf Erlass eines Mahnbescheides zurückgenommen wird oder das Verfahren nicht weiterbetrieben wird.</a:t>
            </a:r>
          </a:p>
        </p:txBody>
      </p:sp>
      <p:sp>
        <p:nvSpPr>
          <p:cNvPr id="19" name="Gefaltete Ecke 18"/>
          <p:cNvSpPr/>
          <p:nvPr/>
        </p:nvSpPr>
        <p:spPr>
          <a:xfrm rot="21377786">
            <a:off x="10689595" y="3778946"/>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0,5-fache</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a:t>
            </a:r>
          </a:p>
        </p:txBody>
      </p:sp>
    </p:spTree>
    <p:extLst>
      <p:ext uri="{BB962C8B-B14F-4D97-AF65-F5344CB8AC3E}">
        <p14:creationId xmlns:p14="http://schemas.microsoft.com/office/powerpoint/2010/main" val="3224544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p:cTn id="25" dur="1000" fill="hold"/>
                                        <p:tgtEl>
                                          <p:spTgt spid="24"/>
                                        </p:tgtEl>
                                        <p:attrNameLst>
                                          <p:attrName>ppt_w</p:attrName>
                                        </p:attrNameLst>
                                      </p:cBhvr>
                                      <p:tavLst>
                                        <p:tav tm="0">
                                          <p:val>
                                            <p:fltVal val="0"/>
                                          </p:val>
                                        </p:tav>
                                        <p:tav tm="100000">
                                          <p:val>
                                            <p:strVal val="#ppt_w"/>
                                          </p:val>
                                        </p:tav>
                                      </p:tavLst>
                                    </p:anim>
                                    <p:anim calcmode="lin" valueType="num">
                                      <p:cBhvr>
                                        <p:cTn id="26" dur="1000" fill="hold"/>
                                        <p:tgtEl>
                                          <p:spTgt spid="24"/>
                                        </p:tgtEl>
                                        <p:attrNameLst>
                                          <p:attrName>ppt_h</p:attrName>
                                        </p:attrNameLst>
                                      </p:cBhvr>
                                      <p:tavLst>
                                        <p:tav tm="0">
                                          <p:val>
                                            <p:fltVal val="0"/>
                                          </p:val>
                                        </p:tav>
                                        <p:tav tm="100000">
                                          <p:val>
                                            <p:strVal val="#ppt_h"/>
                                          </p:val>
                                        </p:tav>
                                      </p:tavLst>
                                    </p:anim>
                                    <p:anim calcmode="lin" valueType="num">
                                      <p:cBhvr>
                                        <p:cTn id="27" dur="1000" fill="hold"/>
                                        <p:tgtEl>
                                          <p:spTgt spid="24"/>
                                        </p:tgtEl>
                                        <p:attrNameLst>
                                          <p:attrName>style.rotation</p:attrName>
                                        </p:attrNameLst>
                                      </p:cBhvr>
                                      <p:tavLst>
                                        <p:tav tm="0">
                                          <p:val>
                                            <p:fltVal val="90"/>
                                          </p:val>
                                        </p:tav>
                                        <p:tav tm="100000">
                                          <p:val>
                                            <p:fltVal val="0"/>
                                          </p:val>
                                        </p:tav>
                                      </p:tavLst>
                                    </p:anim>
                                    <p:animEffect transition="in" filter="fade">
                                      <p:cBhvr>
                                        <p:cTn id="28" dur="10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4" grpId="0" animBg="1"/>
      <p:bldP spid="13"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141</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4864583" y="1930551"/>
            <a:ext cx="246283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Kosten</a:t>
            </a:r>
          </a:p>
        </p:txBody>
      </p:sp>
      <p:grpSp>
        <p:nvGrpSpPr>
          <p:cNvPr id="2" name="Gruppieren 1"/>
          <p:cNvGrpSpPr/>
          <p:nvPr/>
        </p:nvGrpSpPr>
        <p:grpSpPr>
          <a:xfrm>
            <a:off x="871538" y="2271985"/>
            <a:ext cx="10745839" cy="1618359"/>
            <a:chOff x="862609" y="2668829"/>
            <a:chExt cx="11061197" cy="1558170"/>
          </a:xfrm>
        </p:grpSpPr>
        <p:sp>
          <p:nvSpPr>
            <p:cNvPr id="4" name="Abgerundetes Rechteck 3"/>
            <p:cNvSpPr/>
            <p:nvPr/>
          </p:nvSpPr>
          <p:spPr>
            <a:xfrm>
              <a:off x="862609" y="2897702"/>
              <a:ext cx="11061197" cy="132929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algn="ctr"/>
              <a:r>
                <a:rPr lang="de-DE" sz="2400" b="1" dirty="0">
                  <a:effectLst>
                    <a:outerShdw blurRad="38100" dist="38100" dir="2700000" algn="tl">
                      <a:srgbClr val="000000">
                        <a:alpha val="43137"/>
                      </a:srgbClr>
                    </a:outerShdw>
                  </a:effectLst>
                </a:rPr>
                <a:t>Gebühr entsteht nur einmal pro Antrag, unabhängig von der Zahl der Antragsgegner/ Antragsteller (und der ggf. folgenden streitigen Verfahren)</a:t>
              </a:r>
            </a:p>
            <a:p>
              <a:pPr marL="709613" indent="-342900" algn="ctr">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29"/>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 </a:t>
              </a:r>
              <a:r>
                <a:rPr lang="de-DE" sz="2400" b="1" dirty="0">
                  <a:effectLst>
                    <a:outerShdw blurRad="38100" dist="38100" dir="2700000" algn="tl">
                      <a:srgbClr val="000000">
                        <a:alpha val="43137"/>
                      </a:srgbClr>
                    </a:outerShdw>
                  </a:effectLst>
                </a:rPr>
                <a:t>KV-Nr. 1100</a:t>
              </a:r>
            </a:p>
          </p:txBody>
        </p:sp>
      </p:grpSp>
      <p:grpSp>
        <p:nvGrpSpPr>
          <p:cNvPr id="14" name="Gruppieren 13"/>
          <p:cNvGrpSpPr/>
          <p:nvPr/>
        </p:nvGrpSpPr>
        <p:grpSpPr>
          <a:xfrm>
            <a:off x="871537" y="3996120"/>
            <a:ext cx="10745840" cy="2197198"/>
            <a:chOff x="944140" y="2807351"/>
            <a:chExt cx="11061198" cy="2115482"/>
          </a:xfrm>
        </p:grpSpPr>
        <p:sp>
          <p:nvSpPr>
            <p:cNvPr id="15" name="Abgerundetes Rechteck 14"/>
            <p:cNvSpPr/>
            <p:nvPr/>
          </p:nvSpPr>
          <p:spPr>
            <a:xfrm>
              <a:off x="944140" y="3056769"/>
              <a:ext cx="11061198" cy="18660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algn="ctr"/>
              <a:r>
                <a:rPr lang="de-DE" sz="2400" b="1" dirty="0">
                  <a:effectLst>
                    <a:outerShdw blurRad="38100" dist="38100" dir="2700000" algn="tl">
                      <a:srgbClr val="000000">
                        <a:alpha val="43137"/>
                      </a:srgbClr>
                    </a:outerShdw>
                  </a:effectLst>
                </a:rPr>
                <a:t>Kommt es nach Widerspruch gegen den MB und Antrag auf Durchführung des streitigen Verfahrens oder Einspruch gegen den VB zum Übergang ins Streitverfahren, entsteht neben der Gebühr der KV-Nr. 1100 die Verfahrensgebühr der KV-Nr. 1210.</a:t>
              </a:r>
              <a:endParaRPr lang="de-DE" sz="2400" b="1" dirty="0">
                <a:solidFill>
                  <a:schemeClr val="bg1"/>
                </a:solidFill>
                <a:effectLst>
                  <a:outerShdw blurRad="38100" dist="38100" dir="2700000" algn="tl">
                    <a:srgbClr val="000000">
                      <a:alpha val="43137"/>
                    </a:srgbClr>
                  </a:outerShdw>
                </a:effectLst>
              </a:endParaRPr>
            </a:p>
          </p:txBody>
        </p:sp>
        <p:sp>
          <p:nvSpPr>
            <p:cNvPr id="16" name="Abgerundetes Rechteck 15"/>
            <p:cNvSpPr/>
            <p:nvPr/>
          </p:nvSpPr>
          <p:spPr>
            <a:xfrm>
              <a:off x="1131446" y="2807351"/>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 </a:t>
              </a:r>
              <a:r>
                <a:rPr lang="de-DE" sz="2400" b="1" dirty="0">
                  <a:effectLst>
                    <a:outerShdw blurRad="38100" dist="38100" dir="2700000" algn="tl">
                      <a:srgbClr val="000000">
                        <a:alpha val="43137"/>
                      </a:srgbClr>
                    </a:outerShdw>
                  </a:effectLst>
                </a:rPr>
                <a:t>KV-Nr. 1100</a:t>
              </a:r>
            </a:p>
          </p:txBody>
        </p:sp>
      </p:grpSp>
      <p:sp>
        <p:nvSpPr>
          <p:cNvPr id="17" name="Gefaltete Ecke 16"/>
          <p:cNvSpPr/>
          <p:nvPr/>
        </p:nvSpPr>
        <p:spPr>
          <a:xfrm rot="21377786">
            <a:off x="10622726" y="2307201"/>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eriod"/>
            </a:pP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Erste</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Gebühren-</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hälfte</a:t>
            </a:r>
          </a:p>
        </p:txBody>
      </p:sp>
      <p:sp>
        <p:nvSpPr>
          <p:cNvPr id="19" name="Gefaltete Ecke 18"/>
          <p:cNvSpPr/>
          <p:nvPr/>
        </p:nvSpPr>
        <p:spPr>
          <a:xfrm rot="737745">
            <a:off x="10541196" y="4719834"/>
            <a:ext cx="1307835" cy="1268565"/>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Zweite </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Gebühren-</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hälfte</a:t>
            </a:r>
          </a:p>
        </p:txBody>
      </p:sp>
    </p:spTree>
    <p:extLst>
      <p:ext uri="{BB962C8B-B14F-4D97-AF65-F5344CB8AC3E}">
        <p14:creationId xmlns:p14="http://schemas.microsoft.com/office/powerpoint/2010/main" val="1035195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p:cTn id="25" dur="1000" fill="hold"/>
                                        <p:tgtEl>
                                          <p:spTgt spid="17"/>
                                        </p:tgtEl>
                                        <p:attrNameLst>
                                          <p:attrName>ppt_w</p:attrName>
                                        </p:attrNameLst>
                                      </p:cBhvr>
                                      <p:tavLst>
                                        <p:tav tm="0">
                                          <p:val>
                                            <p:fltVal val="0"/>
                                          </p:val>
                                        </p:tav>
                                        <p:tav tm="100000">
                                          <p:val>
                                            <p:strVal val="#ppt_w"/>
                                          </p:val>
                                        </p:tav>
                                      </p:tavLst>
                                    </p:anim>
                                    <p:anim calcmode="lin" valueType="num">
                                      <p:cBhvr>
                                        <p:cTn id="26" dur="1000" fill="hold"/>
                                        <p:tgtEl>
                                          <p:spTgt spid="17"/>
                                        </p:tgtEl>
                                        <p:attrNameLst>
                                          <p:attrName>ppt_h</p:attrName>
                                        </p:attrNameLst>
                                      </p:cBhvr>
                                      <p:tavLst>
                                        <p:tav tm="0">
                                          <p:val>
                                            <p:fltVal val="0"/>
                                          </p:val>
                                        </p:tav>
                                        <p:tav tm="100000">
                                          <p:val>
                                            <p:strVal val="#ppt_h"/>
                                          </p:val>
                                        </p:tav>
                                      </p:tavLst>
                                    </p:anim>
                                    <p:anim calcmode="lin" valueType="num">
                                      <p:cBhvr>
                                        <p:cTn id="27" dur="1000" fill="hold"/>
                                        <p:tgtEl>
                                          <p:spTgt spid="17"/>
                                        </p:tgtEl>
                                        <p:attrNameLst>
                                          <p:attrName>style.rotation</p:attrName>
                                        </p:attrNameLst>
                                      </p:cBhvr>
                                      <p:tavLst>
                                        <p:tav tm="0">
                                          <p:val>
                                            <p:fltVal val="90"/>
                                          </p:val>
                                        </p:tav>
                                        <p:tav tm="100000">
                                          <p:val>
                                            <p:fltVal val="0"/>
                                          </p:val>
                                        </p:tav>
                                      </p:tavLst>
                                    </p:anim>
                                    <p:animEffect transition="in" filter="fade">
                                      <p:cBhvr>
                                        <p:cTn id="28" dur="1000"/>
                                        <p:tgtEl>
                                          <p:spTgt spid="17"/>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7" grpId="0" animBg="1"/>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142</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4864583" y="1930551"/>
            <a:ext cx="246283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Kosten</a:t>
            </a:r>
          </a:p>
        </p:txBody>
      </p:sp>
      <p:grpSp>
        <p:nvGrpSpPr>
          <p:cNvPr id="2" name="Gruppieren 1"/>
          <p:cNvGrpSpPr/>
          <p:nvPr/>
        </p:nvGrpSpPr>
        <p:grpSpPr>
          <a:xfrm>
            <a:off x="871538" y="2285475"/>
            <a:ext cx="10700869" cy="3850934"/>
            <a:chOff x="862609" y="2668829"/>
            <a:chExt cx="11014907" cy="3707712"/>
          </a:xfrm>
        </p:grpSpPr>
        <p:sp>
          <p:nvSpPr>
            <p:cNvPr id="4" name="Abgerundetes Rechteck 3"/>
            <p:cNvSpPr/>
            <p:nvPr/>
          </p:nvSpPr>
          <p:spPr>
            <a:xfrm>
              <a:off x="862609" y="3177152"/>
              <a:ext cx="11014907" cy="319938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a:t>Die bereits im Mahnverfahren wegen desselben Streitgegenstandes entstandene Mahnverfahrensgebühr der KV-Nr. 1100 wird auf die Gebühr der KV-Nr. 1210 angerechnet</a:t>
              </a:r>
              <a:r>
                <a:rPr lang="de-DE" sz="2800" dirty="0"/>
                <a:t>, sodass das Mahnverfahren </a:t>
              </a:r>
              <a:r>
                <a:rPr lang="de-DE" sz="2800" u="sng" dirty="0"/>
                <a:t>niemals eine Verteuerung </a:t>
              </a:r>
              <a:r>
                <a:rPr lang="de-DE" sz="2800" dirty="0"/>
                <a:t>des Rechtsstreits gegenüber der Prozesseinleitung unmittelbar durch Klage verursacht </a:t>
              </a:r>
              <a:r>
                <a:rPr lang="de-DE" sz="2800" b="1" dirty="0"/>
                <a:t>(=insgesamt 3-fache Gebühr).</a:t>
              </a:r>
            </a:p>
            <a:p>
              <a:pPr marL="709613" indent="-342900" algn="ctr">
                <a:buFont typeface="Arial" panose="020B0604020202020204" pitchFamily="34" charset="0"/>
                <a:buChar char="•"/>
              </a:pPr>
              <a:endParaRPr lang="de-DE" sz="28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29"/>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 </a:t>
              </a:r>
              <a:r>
                <a:rPr lang="de-DE" sz="2800" b="1" dirty="0">
                  <a:effectLst>
                    <a:outerShdw blurRad="38100" dist="38100" dir="2700000" algn="tl">
                      <a:srgbClr val="000000">
                        <a:alpha val="43137"/>
                      </a:srgbClr>
                    </a:outerShdw>
                  </a:effectLst>
                </a:rPr>
                <a:t>Achtung!!</a:t>
              </a:r>
            </a:p>
          </p:txBody>
        </p:sp>
      </p:grpSp>
      <p:sp>
        <p:nvSpPr>
          <p:cNvPr id="19" name="Gefaltete Ecke 18"/>
          <p:cNvSpPr/>
          <p:nvPr/>
        </p:nvSpPr>
        <p:spPr>
          <a:xfrm rot="21420614">
            <a:off x="5568054" y="5232427"/>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3-fache</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a:t>
            </a:r>
          </a:p>
        </p:txBody>
      </p:sp>
      <p:sp>
        <p:nvSpPr>
          <p:cNvPr id="17" name="Gefaltete Ecke 16"/>
          <p:cNvSpPr/>
          <p:nvPr/>
        </p:nvSpPr>
        <p:spPr>
          <a:xfrm rot="321747">
            <a:off x="7105314" y="5257570"/>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abzüglich</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0,5-fache</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a:t>
            </a:r>
          </a:p>
        </p:txBody>
      </p:sp>
    </p:spTree>
    <p:extLst>
      <p:ext uri="{BB962C8B-B14F-4D97-AF65-F5344CB8AC3E}">
        <p14:creationId xmlns:p14="http://schemas.microsoft.com/office/powerpoint/2010/main" val="2059000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1000" fill="hold"/>
                                        <p:tgtEl>
                                          <p:spTgt spid="19"/>
                                        </p:tgtEl>
                                        <p:attrNameLst>
                                          <p:attrName>ppt_w</p:attrName>
                                        </p:attrNameLst>
                                      </p:cBhvr>
                                      <p:tavLst>
                                        <p:tav tm="0">
                                          <p:val>
                                            <p:fltVal val="0"/>
                                          </p:val>
                                        </p:tav>
                                        <p:tav tm="100000">
                                          <p:val>
                                            <p:strVal val="#ppt_w"/>
                                          </p:val>
                                        </p:tav>
                                      </p:tavLst>
                                    </p:anim>
                                    <p:anim calcmode="lin" valueType="num">
                                      <p:cBhvr>
                                        <p:cTn id="20" dur="1000" fill="hold"/>
                                        <p:tgtEl>
                                          <p:spTgt spid="19"/>
                                        </p:tgtEl>
                                        <p:attrNameLst>
                                          <p:attrName>ppt_h</p:attrName>
                                        </p:attrNameLst>
                                      </p:cBhvr>
                                      <p:tavLst>
                                        <p:tav tm="0">
                                          <p:val>
                                            <p:fltVal val="0"/>
                                          </p:val>
                                        </p:tav>
                                        <p:tav tm="100000">
                                          <p:val>
                                            <p:strVal val="#ppt_h"/>
                                          </p:val>
                                        </p:tav>
                                      </p:tavLst>
                                    </p:anim>
                                    <p:anim calcmode="lin" valueType="num">
                                      <p:cBhvr>
                                        <p:cTn id="21" dur="1000" fill="hold"/>
                                        <p:tgtEl>
                                          <p:spTgt spid="19"/>
                                        </p:tgtEl>
                                        <p:attrNameLst>
                                          <p:attrName>style.rotation</p:attrName>
                                        </p:attrNameLst>
                                      </p:cBhvr>
                                      <p:tavLst>
                                        <p:tav tm="0">
                                          <p:val>
                                            <p:fltVal val="90"/>
                                          </p:val>
                                        </p:tav>
                                        <p:tav tm="100000">
                                          <p:val>
                                            <p:fltVal val="0"/>
                                          </p:val>
                                        </p:tav>
                                      </p:tavLst>
                                    </p:anim>
                                    <p:animEffect transition="in" filter="fade">
                                      <p:cBhvr>
                                        <p:cTn id="22" dur="10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p:cTn id="27" dur="1000" fill="hold"/>
                                        <p:tgtEl>
                                          <p:spTgt spid="17"/>
                                        </p:tgtEl>
                                        <p:attrNameLst>
                                          <p:attrName>ppt_w</p:attrName>
                                        </p:attrNameLst>
                                      </p:cBhvr>
                                      <p:tavLst>
                                        <p:tav tm="0">
                                          <p:val>
                                            <p:fltVal val="0"/>
                                          </p:val>
                                        </p:tav>
                                        <p:tav tm="100000">
                                          <p:val>
                                            <p:strVal val="#ppt_w"/>
                                          </p:val>
                                        </p:tav>
                                      </p:tavLst>
                                    </p:anim>
                                    <p:anim calcmode="lin" valueType="num">
                                      <p:cBhvr>
                                        <p:cTn id="28" dur="1000" fill="hold"/>
                                        <p:tgtEl>
                                          <p:spTgt spid="17"/>
                                        </p:tgtEl>
                                        <p:attrNameLst>
                                          <p:attrName>ppt_h</p:attrName>
                                        </p:attrNameLst>
                                      </p:cBhvr>
                                      <p:tavLst>
                                        <p:tav tm="0">
                                          <p:val>
                                            <p:fltVal val="0"/>
                                          </p:val>
                                        </p:tav>
                                        <p:tav tm="100000">
                                          <p:val>
                                            <p:strVal val="#ppt_h"/>
                                          </p:val>
                                        </p:tav>
                                      </p:tavLst>
                                    </p:anim>
                                    <p:anim calcmode="lin" valueType="num">
                                      <p:cBhvr>
                                        <p:cTn id="29" dur="1000" fill="hold"/>
                                        <p:tgtEl>
                                          <p:spTgt spid="17"/>
                                        </p:tgtEl>
                                        <p:attrNameLst>
                                          <p:attrName>style.rotation</p:attrName>
                                        </p:attrNameLst>
                                      </p:cBhvr>
                                      <p:tavLst>
                                        <p:tav tm="0">
                                          <p:val>
                                            <p:fltVal val="90"/>
                                          </p:val>
                                        </p:tav>
                                        <p:tav tm="100000">
                                          <p:val>
                                            <p:fltVal val="0"/>
                                          </p:val>
                                        </p:tav>
                                      </p:tavLst>
                                    </p:anim>
                                    <p:animEffect transition="in" filter="fade">
                                      <p:cBhvr>
                                        <p:cTn id="30"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9"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143</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3643203" y="1927057"/>
            <a:ext cx="5103876"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Vorauszahlungspflicht</a:t>
            </a:r>
          </a:p>
        </p:txBody>
      </p:sp>
      <p:sp>
        <p:nvSpPr>
          <p:cNvPr id="4" name="Abgerundetes Rechteck 3"/>
          <p:cNvSpPr/>
          <p:nvPr/>
        </p:nvSpPr>
        <p:spPr>
          <a:xfrm>
            <a:off x="1723869" y="2645785"/>
            <a:ext cx="8769246" cy="290057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a:p>
          <a:p>
            <a:pPr algn="ctr"/>
            <a:r>
              <a:rPr lang="de-DE" sz="2800" b="1" dirty="0"/>
              <a:t>im Zivilprozess, mithin auch im Mahnverfahren, werden die Gebühren mit Antragseingang fällig (§ 6 I S. 1 Nr. 1 GKG) und es besteht </a:t>
            </a:r>
          </a:p>
          <a:p>
            <a:pPr algn="ctr"/>
            <a:r>
              <a:rPr lang="de-DE" sz="2800" b="1" dirty="0"/>
              <a:t>Vorauszahlungspflicht gem. § 12 III GKG</a:t>
            </a:r>
          </a:p>
          <a:p>
            <a:pPr marL="709613" indent="-342900" algn="ctr">
              <a:buFont typeface="Arial" panose="020B0604020202020204" pitchFamily="34" charset="0"/>
              <a:buChar char="•"/>
            </a:pPr>
            <a:endParaRPr lang="de-DE" sz="2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15469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144</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3643203" y="1927057"/>
            <a:ext cx="5103876"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Vorauszahlungspflicht</a:t>
            </a:r>
          </a:p>
        </p:txBody>
      </p:sp>
      <p:sp>
        <p:nvSpPr>
          <p:cNvPr id="12" name="Abgerundetes Rechteck 11"/>
          <p:cNvSpPr/>
          <p:nvPr/>
        </p:nvSpPr>
        <p:spPr>
          <a:xfrm>
            <a:off x="683763" y="2498302"/>
            <a:ext cx="11022755" cy="333209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lvl="1" indent="-457200">
              <a:buFont typeface="Arial" panose="020B0604020202020204" pitchFamily="34" charset="0"/>
              <a:buChar char="•"/>
            </a:pPr>
            <a:r>
              <a:rPr lang="de-DE" sz="2400" dirty="0"/>
              <a:t>in Berlin maschinelle Bearbeitung =&gt; daher keine Vorauszahlungspflicht für den Erlass des Mahnbescheids, § 12 III 2 GKG</a:t>
            </a:r>
          </a:p>
          <a:p>
            <a:pPr marL="914400" lvl="1" indent="-457200">
              <a:buFont typeface="Arial" panose="020B0604020202020204" pitchFamily="34" charset="0"/>
              <a:buChar char="•"/>
            </a:pPr>
            <a:r>
              <a:rPr lang="de-DE" sz="2400" dirty="0"/>
              <a:t>Erlass des Vollstreckungsbescheids hingegen erst, wenn Gebühr KV-Nr. 1100 GKG (=1. Gerichtskostenhälfte) gezahlt ist gem. § 12 III 2 GKG (=also eine etwas zeitverzögerte Vorauszahlungspflicht im masch. Mahnverfahren)</a:t>
            </a:r>
          </a:p>
          <a:p>
            <a:pPr marL="914400" lvl="1" indent="-457200">
              <a:buFont typeface="Arial" panose="020B0604020202020204" pitchFamily="34" charset="0"/>
              <a:buChar char="•"/>
            </a:pPr>
            <a:r>
              <a:rPr lang="de-DE" sz="2400" dirty="0"/>
              <a:t>nach Einlegung des Widerspruchs erfolgt die Abgabe ins Streitverfahren erst nach Zahlung der 2. Gerichtskostenhälfte gem. § 12 III 3 GKG, </a:t>
            </a:r>
          </a:p>
          <a:p>
            <a:pPr marL="914400" lvl="1" indent="-457200">
              <a:buFont typeface="Arial" panose="020B0604020202020204" pitchFamily="34" charset="0"/>
              <a:buChar char="•"/>
            </a:pPr>
            <a:r>
              <a:rPr lang="de-DE" sz="2400" dirty="0"/>
              <a:t>nach Einspruch gem. § 700 III 1 ZPO allerdings von Amts wegen</a:t>
            </a:r>
            <a:endParaRPr lang="de-DE" sz="2400" b="1" dirty="0"/>
          </a:p>
        </p:txBody>
      </p:sp>
      <p:sp>
        <p:nvSpPr>
          <p:cNvPr id="19" name="Gefaltete Ecke 18"/>
          <p:cNvSpPr/>
          <p:nvPr/>
        </p:nvSpPr>
        <p:spPr>
          <a:xfrm rot="21060462">
            <a:off x="10541197" y="4373651"/>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12 III 2,3</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GKG</a:t>
            </a:r>
          </a:p>
        </p:txBody>
      </p:sp>
      <p:sp>
        <p:nvSpPr>
          <p:cNvPr id="2" name="Abgerundetes Rechteck 1"/>
          <p:cNvSpPr/>
          <p:nvPr/>
        </p:nvSpPr>
        <p:spPr>
          <a:xfrm>
            <a:off x="1057717" y="5797051"/>
            <a:ext cx="10648801" cy="9144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2738" lvl="1" indent="0" algn="ctr">
              <a:buNone/>
            </a:pPr>
            <a:r>
              <a:rPr lang="de-DE" sz="2400" b="1" dirty="0"/>
              <a:t>Die Vorauszahlungspflicht des Antragstellers und späteren Klägers bleibt in jedem Fall bestehen. (Sollstellung beim Prozessgericht)</a:t>
            </a:r>
          </a:p>
        </p:txBody>
      </p:sp>
      <p:sp>
        <p:nvSpPr>
          <p:cNvPr id="14" name="Gefaltete Ecke 13"/>
          <p:cNvSpPr/>
          <p:nvPr/>
        </p:nvSpPr>
        <p:spPr>
          <a:xfrm rot="295837">
            <a:off x="289135" y="5487594"/>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Merke!</a:t>
            </a:r>
          </a:p>
        </p:txBody>
      </p:sp>
    </p:spTree>
    <p:extLst>
      <p:ext uri="{BB962C8B-B14F-4D97-AF65-F5344CB8AC3E}">
        <p14:creationId xmlns:p14="http://schemas.microsoft.com/office/powerpoint/2010/main" val="3574021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1000" fill="hold"/>
                                        <p:tgtEl>
                                          <p:spTgt spid="19"/>
                                        </p:tgtEl>
                                        <p:attrNameLst>
                                          <p:attrName>ppt_w</p:attrName>
                                        </p:attrNameLst>
                                      </p:cBhvr>
                                      <p:tavLst>
                                        <p:tav tm="0">
                                          <p:val>
                                            <p:fltVal val="0"/>
                                          </p:val>
                                        </p:tav>
                                        <p:tav tm="100000">
                                          <p:val>
                                            <p:strVal val="#ppt_w"/>
                                          </p:val>
                                        </p:tav>
                                      </p:tavLst>
                                    </p:anim>
                                    <p:anim calcmode="lin" valueType="num">
                                      <p:cBhvr>
                                        <p:cTn id="20" dur="1000" fill="hold"/>
                                        <p:tgtEl>
                                          <p:spTgt spid="19"/>
                                        </p:tgtEl>
                                        <p:attrNameLst>
                                          <p:attrName>ppt_h</p:attrName>
                                        </p:attrNameLst>
                                      </p:cBhvr>
                                      <p:tavLst>
                                        <p:tav tm="0">
                                          <p:val>
                                            <p:fltVal val="0"/>
                                          </p:val>
                                        </p:tav>
                                        <p:tav tm="100000">
                                          <p:val>
                                            <p:strVal val="#ppt_h"/>
                                          </p:val>
                                        </p:tav>
                                      </p:tavLst>
                                    </p:anim>
                                    <p:anim calcmode="lin" valueType="num">
                                      <p:cBhvr>
                                        <p:cTn id="21" dur="1000" fill="hold"/>
                                        <p:tgtEl>
                                          <p:spTgt spid="19"/>
                                        </p:tgtEl>
                                        <p:attrNameLst>
                                          <p:attrName>style.rotation</p:attrName>
                                        </p:attrNameLst>
                                      </p:cBhvr>
                                      <p:tavLst>
                                        <p:tav tm="0">
                                          <p:val>
                                            <p:fltVal val="90"/>
                                          </p:val>
                                        </p:tav>
                                        <p:tav tm="100000">
                                          <p:val>
                                            <p:fltVal val="0"/>
                                          </p:val>
                                        </p:tav>
                                      </p:tavLst>
                                    </p:anim>
                                    <p:animEffect transition="in" filter="fade">
                                      <p:cBhvr>
                                        <p:cTn id="22" dur="10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down)">
                                      <p:cBhvr>
                                        <p:cTn id="27" dur="580">
                                          <p:stCondLst>
                                            <p:cond delay="0"/>
                                          </p:stCondLst>
                                        </p:cTn>
                                        <p:tgtEl>
                                          <p:spTgt spid="14"/>
                                        </p:tgtEl>
                                      </p:cBhvr>
                                    </p:animEffect>
                                    <p:anim calcmode="lin" valueType="num">
                                      <p:cBhvr>
                                        <p:cTn id="2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33" dur="26">
                                          <p:stCondLst>
                                            <p:cond delay="650"/>
                                          </p:stCondLst>
                                        </p:cTn>
                                        <p:tgtEl>
                                          <p:spTgt spid="14"/>
                                        </p:tgtEl>
                                      </p:cBhvr>
                                      <p:to x="100000" y="60000"/>
                                    </p:animScale>
                                    <p:animScale>
                                      <p:cBhvr>
                                        <p:cTn id="34" dur="166" decel="50000">
                                          <p:stCondLst>
                                            <p:cond delay="676"/>
                                          </p:stCondLst>
                                        </p:cTn>
                                        <p:tgtEl>
                                          <p:spTgt spid="14"/>
                                        </p:tgtEl>
                                      </p:cBhvr>
                                      <p:to x="100000" y="100000"/>
                                    </p:animScale>
                                    <p:animScale>
                                      <p:cBhvr>
                                        <p:cTn id="35" dur="26">
                                          <p:stCondLst>
                                            <p:cond delay="1312"/>
                                          </p:stCondLst>
                                        </p:cTn>
                                        <p:tgtEl>
                                          <p:spTgt spid="14"/>
                                        </p:tgtEl>
                                      </p:cBhvr>
                                      <p:to x="100000" y="80000"/>
                                    </p:animScale>
                                    <p:animScale>
                                      <p:cBhvr>
                                        <p:cTn id="36" dur="166" decel="50000">
                                          <p:stCondLst>
                                            <p:cond delay="1338"/>
                                          </p:stCondLst>
                                        </p:cTn>
                                        <p:tgtEl>
                                          <p:spTgt spid="14"/>
                                        </p:tgtEl>
                                      </p:cBhvr>
                                      <p:to x="100000" y="100000"/>
                                    </p:animScale>
                                    <p:animScale>
                                      <p:cBhvr>
                                        <p:cTn id="37" dur="26">
                                          <p:stCondLst>
                                            <p:cond delay="1642"/>
                                          </p:stCondLst>
                                        </p:cTn>
                                        <p:tgtEl>
                                          <p:spTgt spid="14"/>
                                        </p:tgtEl>
                                      </p:cBhvr>
                                      <p:to x="100000" y="90000"/>
                                    </p:animScale>
                                    <p:animScale>
                                      <p:cBhvr>
                                        <p:cTn id="38" dur="166" decel="50000">
                                          <p:stCondLst>
                                            <p:cond delay="1668"/>
                                          </p:stCondLst>
                                        </p:cTn>
                                        <p:tgtEl>
                                          <p:spTgt spid="14"/>
                                        </p:tgtEl>
                                      </p:cBhvr>
                                      <p:to x="100000" y="100000"/>
                                    </p:animScale>
                                    <p:animScale>
                                      <p:cBhvr>
                                        <p:cTn id="39" dur="26">
                                          <p:stCondLst>
                                            <p:cond delay="1808"/>
                                          </p:stCondLst>
                                        </p:cTn>
                                        <p:tgtEl>
                                          <p:spTgt spid="14"/>
                                        </p:tgtEl>
                                      </p:cBhvr>
                                      <p:to x="100000" y="95000"/>
                                    </p:animScale>
                                    <p:animScale>
                                      <p:cBhvr>
                                        <p:cTn id="40" dur="166" decel="50000">
                                          <p:stCondLst>
                                            <p:cond delay="1834"/>
                                          </p:stCondLst>
                                        </p:cTn>
                                        <p:tgtEl>
                                          <p:spTgt spid="14"/>
                                        </p:tgtEl>
                                      </p:cBhvr>
                                      <p:to x="100000" y="100000"/>
                                    </p:animScale>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 calcmode="lin" valueType="num">
                                      <p:cBhvr additive="base">
                                        <p:cTn id="45" dur="500" fill="hold"/>
                                        <p:tgtEl>
                                          <p:spTgt spid="2"/>
                                        </p:tgtEl>
                                        <p:attrNameLst>
                                          <p:attrName>ppt_x</p:attrName>
                                        </p:attrNameLst>
                                      </p:cBhvr>
                                      <p:tavLst>
                                        <p:tav tm="0">
                                          <p:val>
                                            <p:strVal val="#ppt_x"/>
                                          </p:val>
                                        </p:tav>
                                        <p:tav tm="100000">
                                          <p:val>
                                            <p:strVal val="#ppt_x"/>
                                          </p:val>
                                        </p:tav>
                                      </p:tavLst>
                                    </p:anim>
                                    <p:anim calcmode="lin" valueType="num">
                                      <p:cBhvr additive="base">
                                        <p:cTn id="4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19" grpId="0" animBg="1"/>
      <p:bldP spid="2" grpId="0"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145</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3643203" y="1927057"/>
            <a:ext cx="5103876"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Vorauszahlungspflicht</a:t>
            </a:r>
          </a:p>
        </p:txBody>
      </p:sp>
      <p:sp>
        <p:nvSpPr>
          <p:cNvPr id="2" name="Abgerundetes Rechteck 1"/>
          <p:cNvSpPr/>
          <p:nvPr/>
        </p:nvSpPr>
        <p:spPr>
          <a:xfrm>
            <a:off x="871538" y="3326892"/>
            <a:ext cx="10648801" cy="223716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2738" lvl="1" indent="0">
              <a:buNone/>
            </a:pPr>
            <a:r>
              <a:rPr lang="de-DE" sz="2400" b="1" dirty="0">
                <a:effectLst>
                  <a:outerShdw blurRad="38100" dist="38100" dir="2700000" algn="tl">
                    <a:srgbClr val="000000">
                      <a:alpha val="43137"/>
                    </a:srgbClr>
                  </a:outerShdw>
                </a:effectLst>
              </a:rPr>
              <a:t>Bei Vorauszahlungspflicht wird mit Kostennachricht erfordert, im masch. Mahnverfahren dementsprechend mit maschineller Kostennachricht. Sie wird gem. §§ 4 Abs. 2, 15 Abs. 1 und 26 Abs. 1 + 6 </a:t>
            </a:r>
            <a:r>
              <a:rPr lang="de-DE" sz="2400" b="1" dirty="0" err="1">
                <a:effectLst>
                  <a:outerShdw blurRad="38100" dist="38100" dir="2700000" algn="tl">
                    <a:srgbClr val="000000">
                      <a:alpha val="43137"/>
                    </a:srgbClr>
                  </a:outerShdw>
                </a:effectLst>
              </a:rPr>
              <a:t>KostVfg</a:t>
            </a:r>
            <a:r>
              <a:rPr lang="de-DE" sz="2400" b="1" dirty="0">
                <a:effectLst>
                  <a:outerShdw blurRad="38100" dist="38100" dir="2700000" algn="tl">
                    <a:srgbClr val="000000">
                      <a:alpha val="43137"/>
                    </a:srgbClr>
                  </a:outerShdw>
                </a:effectLst>
              </a:rPr>
              <a:t> an den Prozessbevollmächtigten des Antragstellers (sofern anwaltlich vertreten) gerichtet.</a:t>
            </a:r>
          </a:p>
        </p:txBody>
      </p:sp>
      <p:sp>
        <p:nvSpPr>
          <p:cNvPr id="14" name="Gefaltete Ecke 13"/>
          <p:cNvSpPr/>
          <p:nvPr/>
        </p:nvSpPr>
        <p:spPr>
          <a:xfrm rot="20868744">
            <a:off x="551473" y="2252573"/>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Erinnere!</a:t>
            </a:r>
          </a:p>
        </p:txBody>
      </p:sp>
    </p:spTree>
    <p:extLst>
      <p:ext uri="{BB962C8B-B14F-4D97-AF65-F5344CB8AC3E}">
        <p14:creationId xmlns:p14="http://schemas.microsoft.com/office/powerpoint/2010/main" val="4127875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down)">
                                      <p:cBhvr>
                                        <p:cTn id="13" dur="580">
                                          <p:stCondLst>
                                            <p:cond delay="0"/>
                                          </p:stCondLst>
                                        </p:cTn>
                                        <p:tgtEl>
                                          <p:spTgt spid="14"/>
                                        </p:tgtEl>
                                      </p:cBhvr>
                                    </p:animEffect>
                                    <p:anim calcmode="lin" valueType="num">
                                      <p:cBhvr>
                                        <p:cTn id="1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9" dur="26">
                                          <p:stCondLst>
                                            <p:cond delay="650"/>
                                          </p:stCondLst>
                                        </p:cTn>
                                        <p:tgtEl>
                                          <p:spTgt spid="14"/>
                                        </p:tgtEl>
                                      </p:cBhvr>
                                      <p:to x="100000" y="60000"/>
                                    </p:animScale>
                                    <p:animScale>
                                      <p:cBhvr>
                                        <p:cTn id="20" dur="166" decel="50000">
                                          <p:stCondLst>
                                            <p:cond delay="676"/>
                                          </p:stCondLst>
                                        </p:cTn>
                                        <p:tgtEl>
                                          <p:spTgt spid="14"/>
                                        </p:tgtEl>
                                      </p:cBhvr>
                                      <p:to x="100000" y="100000"/>
                                    </p:animScale>
                                    <p:animScale>
                                      <p:cBhvr>
                                        <p:cTn id="21" dur="26">
                                          <p:stCondLst>
                                            <p:cond delay="1312"/>
                                          </p:stCondLst>
                                        </p:cTn>
                                        <p:tgtEl>
                                          <p:spTgt spid="14"/>
                                        </p:tgtEl>
                                      </p:cBhvr>
                                      <p:to x="100000" y="80000"/>
                                    </p:animScale>
                                    <p:animScale>
                                      <p:cBhvr>
                                        <p:cTn id="22" dur="166" decel="50000">
                                          <p:stCondLst>
                                            <p:cond delay="1338"/>
                                          </p:stCondLst>
                                        </p:cTn>
                                        <p:tgtEl>
                                          <p:spTgt spid="14"/>
                                        </p:tgtEl>
                                      </p:cBhvr>
                                      <p:to x="100000" y="100000"/>
                                    </p:animScale>
                                    <p:animScale>
                                      <p:cBhvr>
                                        <p:cTn id="23" dur="26">
                                          <p:stCondLst>
                                            <p:cond delay="1642"/>
                                          </p:stCondLst>
                                        </p:cTn>
                                        <p:tgtEl>
                                          <p:spTgt spid="14"/>
                                        </p:tgtEl>
                                      </p:cBhvr>
                                      <p:to x="100000" y="90000"/>
                                    </p:animScale>
                                    <p:animScale>
                                      <p:cBhvr>
                                        <p:cTn id="24" dur="166" decel="50000">
                                          <p:stCondLst>
                                            <p:cond delay="1668"/>
                                          </p:stCondLst>
                                        </p:cTn>
                                        <p:tgtEl>
                                          <p:spTgt spid="14"/>
                                        </p:tgtEl>
                                      </p:cBhvr>
                                      <p:to x="100000" y="100000"/>
                                    </p:animScale>
                                    <p:animScale>
                                      <p:cBhvr>
                                        <p:cTn id="25" dur="26">
                                          <p:stCondLst>
                                            <p:cond delay="1808"/>
                                          </p:stCondLst>
                                        </p:cTn>
                                        <p:tgtEl>
                                          <p:spTgt spid="14"/>
                                        </p:tgtEl>
                                      </p:cBhvr>
                                      <p:to x="100000" y="95000"/>
                                    </p:animScale>
                                    <p:animScale>
                                      <p:cBhvr>
                                        <p:cTn id="26" dur="166" decel="50000">
                                          <p:stCondLst>
                                            <p:cond delay="1834"/>
                                          </p:stCondLst>
                                        </p:cTn>
                                        <p:tgtEl>
                                          <p:spTgt spid="14"/>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146</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4125090" y="1949332"/>
            <a:ext cx="3941820"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Kostenschuldner</a:t>
            </a:r>
          </a:p>
        </p:txBody>
      </p:sp>
      <p:sp>
        <p:nvSpPr>
          <p:cNvPr id="2" name="Abgerundetes Rechteck 1"/>
          <p:cNvSpPr/>
          <p:nvPr/>
        </p:nvSpPr>
        <p:spPr>
          <a:xfrm>
            <a:off x="871539" y="3326892"/>
            <a:ext cx="10251164" cy="149184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zunächst der Antragsteller gem. § 22 I S. 1 GKG</a:t>
            </a:r>
          </a:p>
          <a:p>
            <a:pPr marL="312738" indent="0">
              <a:buNone/>
            </a:pPr>
            <a:r>
              <a:rPr lang="de-DE" sz="2400" b="1" dirty="0"/>
              <a:t>Mit Erlass des Vollstreckungsbescheids </a:t>
            </a:r>
            <a:r>
              <a:rPr lang="de-DE" sz="2400" b="1" dirty="0">
                <a:effectLst>
                  <a:outerShdw blurRad="38100" dist="38100" dir="2700000" algn="tl">
                    <a:srgbClr val="000000">
                      <a:alpha val="43137"/>
                    </a:srgbClr>
                  </a:outerShdw>
                </a:effectLst>
              </a:rPr>
              <a:t>haftet der Antragsgegner als Kostenschuldner gem. § 29 Nr. 1 GKG.</a:t>
            </a:r>
          </a:p>
        </p:txBody>
      </p:sp>
      <p:sp>
        <p:nvSpPr>
          <p:cNvPr id="14" name="Gefaltete Ecke 13"/>
          <p:cNvSpPr/>
          <p:nvPr/>
        </p:nvSpPr>
        <p:spPr>
          <a:xfrm rot="506242">
            <a:off x="7530713" y="4287848"/>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22 I S. 1 GKG</a:t>
            </a:r>
          </a:p>
        </p:txBody>
      </p:sp>
      <p:sp>
        <p:nvSpPr>
          <p:cNvPr id="12" name="Abgerundetes Rechteck 11"/>
          <p:cNvSpPr/>
          <p:nvPr/>
        </p:nvSpPr>
        <p:spPr>
          <a:xfrm>
            <a:off x="724821" y="2928648"/>
            <a:ext cx="7459809"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a:p>
          <a:p>
            <a:pPr algn="ctr"/>
            <a:r>
              <a:rPr lang="de-DE" sz="2400" b="1" dirty="0">
                <a:effectLst>
                  <a:outerShdw blurRad="38100" dist="38100" dir="2700000" algn="tl">
                    <a:srgbClr val="000000">
                      <a:alpha val="43137"/>
                    </a:srgbClr>
                  </a:outerShdw>
                </a:effectLst>
              </a:rPr>
              <a:t>Mahnverfahren (ohne Übergang ins Streitverfahren):</a:t>
            </a:r>
            <a:br>
              <a:rPr lang="de-DE" sz="2400" b="1" dirty="0">
                <a:effectLst>
                  <a:outerShdw blurRad="38100" dist="38100" dir="2700000" algn="tl">
                    <a:srgbClr val="000000">
                      <a:alpha val="43137"/>
                    </a:srgbClr>
                  </a:outerShdw>
                </a:effectLst>
              </a:rPr>
            </a:br>
            <a:endParaRPr lang="de-DE" sz="2400" b="1" dirty="0">
              <a:effectLst>
                <a:outerShdw blurRad="38100" dist="38100" dir="2700000" algn="tl">
                  <a:srgbClr val="000000">
                    <a:alpha val="43137"/>
                  </a:srgbClr>
                </a:outerShdw>
              </a:effectLst>
            </a:endParaRPr>
          </a:p>
        </p:txBody>
      </p:sp>
      <p:sp>
        <p:nvSpPr>
          <p:cNvPr id="13" name="Gefaltete Ecke 12"/>
          <p:cNvSpPr/>
          <p:nvPr/>
        </p:nvSpPr>
        <p:spPr>
          <a:xfrm>
            <a:off x="8971259" y="4449478"/>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29 Nr. 1 GKG</a:t>
            </a:r>
          </a:p>
        </p:txBody>
      </p:sp>
      <p:sp>
        <p:nvSpPr>
          <p:cNvPr id="4" name="Abgerundetes Rechteck 3"/>
          <p:cNvSpPr/>
          <p:nvPr/>
        </p:nvSpPr>
        <p:spPr>
          <a:xfrm>
            <a:off x="871538" y="5685236"/>
            <a:ext cx="7503508" cy="9144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Der Vollstreckungsbescheid hat keine explizite Kostenentscheidung, sie ist konkludent enthalten!</a:t>
            </a:r>
          </a:p>
        </p:txBody>
      </p:sp>
    </p:spTree>
    <p:extLst>
      <p:ext uri="{BB962C8B-B14F-4D97-AF65-F5344CB8AC3E}">
        <p14:creationId xmlns:p14="http://schemas.microsoft.com/office/powerpoint/2010/main" val="464267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1000" fill="hold"/>
                                        <p:tgtEl>
                                          <p:spTgt spid="14"/>
                                        </p:tgtEl>
                                        <p:attrNameLst>
                                          <p:attrName>ppt_w</p:attrName>
                                        </p:attrNameLst>
                                      </p:cBhvr>
                                      <p:tavLst>
                                        <p:tav tm="0">
                                          <p:val>
                                            <p:fltVal val="0"/>
                                          </p:val>
                                        </p:tav>
                                        <p:tav tm="100000">
                                          <p:val>
                                            <p:strVal val="#ppt_w"/>
                                          </p:val>
                                        </p:tav>
                                      </p:tavLst>
                                    </p:anim>
                                    <p:anim calcmode="lin" valueType="num">
                                      <p:cBhvr>
                                        <p:cTn id="26" dur="1000" fill="hold"/>
                                        <p:tgtEl>
                                          <p:spTgt spid="14"/>
                                        </p:tgtEl>
                                        <p:attrNameLst>
                                          <p:attrName>ppt_h</p:attrName>
                                        </p:attrNameLst>
                                      </p:cBhvr>
                                      <p:tavLst>
                                        <p:tav tm="0">
                                          <p:val>
                                            <p:fltVal val="0"/>
                                          </p:val>
                                        </p:tav>
                                        <p:tav tm="100000">
                                          <p:val>
                                            <p:strVal val="#ppt_h"/>
                                          </p:val>
                                        </p:tav>
                                      </p:tavLst>
                                    </p:anim>
                                    <p:anim calcmode="lin" valueType="num">
                                      <p:cBhvr>
                                        <p:cTn id="27" dur="1000" fill="hold"/>
                                        <p:tgtEl>
                                          <p:spTgt spid="14"/>
                                        </p:tgtEl>
                                        <p:attrNameLst>
                                          <p:attrName>style.rotation</p:attrName>
                                        </p:attrNameLst>
                                      </p:cBhvr>
                                      <p:tavLst>
                                        <p:tav tm="0">
                                          <p:val>
                                            <p:fltVal val="90"/>
                                          </p:val>
                                        </p:tav>
                                        <p:tav tm="100000">
                                          <p:val>
                                            <p:fltVal val="0"/>
                                          </p:val>
                                        </p:tav>
                                      </p:tavLst>
                                    </p:anim>
                                    <p:animEffect transition="in" filter="fade">
                                      <p:cBhvr>
                                        <p:cTn id="28" dur="10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1000"/>
                                        <p:tgtEl>
                                          <p:spTgt spid="13"/>
                                        </p:tgtEl>
                                      </p:cBhvr>
                                    </p:animEffect>
                                    <p:anim calcmode="lin" valueType="num">
                                      <p:cBhvr>
                                        <p:cTn id="34" dur="1000" fill="hold"/>
                                        <p:tgtEl>
                                          <p:spTgt spid="13"/>
                                        </p:tgtEl>
                                        <p:attrNameLst>
                                          <p:attrName>ppt_x</p:attrName>
                                        </p:attrNameLst>
                                      </p:cBhvr>
                                      <p:tavLst>
                                        <p:tav tm="0">
                                          <p:val>
                                            <p:strVal val="#ppt_x"/>
                                          </p:val>
                                        </p:tav>
                                        <p:tav tm="100000">
                                          <p:val>
                                            <p:strVal val="#ppt_x"/>
                                          </p:val>
                                        </p:tav>
                                      </p:tavLst>
                                    </p:anim>
                                    <p:anim calcmode="lin" valueType="num">
                                      <p:cBhvr>
                                        <p:cTn id="3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14" grpId="0" animBg="1"/>
      <p:bldP spid="12"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147</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4125090" y="1949332"/>
            <a:ext cx="3941820"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Kostenschuldner</a:t>
            </a:r>
          </a:p>
        </p:txBody>
      </p:sp>
      <p:grpSp>
        <p:nvGrpSpPr>
          <p:cNvPr id="8" name="Gruppieren 7"/>
          <p:cNvGrpSpPr/>
          <p:nvPr/>
        </p:nvGrpSpPr>
        <p:grpSpPr>
          <a:xfrm>
            <a:off x="661429" y="2669572"/>
            <a:ext cx="10566204" cy="2250854"/>
            <a:chOff x="661429" y="2669572"/>
            <a:chExt cx="10566204" cy="2250854"/>
          </a:xfrm>
        </p:grpSpPr>
        <p:grpSp>
          <p:nvGrpSpPr>
            <p:cNvPr id="4" name="Gruppieren 3"/>
            <p:cNvGrpSpPr/>
            <p:nvPr/>
          </p:nvGrpSpPr>
          <p:grpSpPr>
            <a:xfrm>
              <a:off x="724821" y="2669572"/>
              <a:ext cx="10502812" cy="2250854"/>
              <a:chOff x="724821" y="2928648"/>
              <a:chExt cx="10502812" cy="2250854"/>
            </a:xfrm>
          </p:grpSpPr>
          <p:sp>
            <p:nvSpPr>
              <p:cNvPr id="2" name="Abgerundetes Rechteck 1"/>
              <p:cNvSpPr/>
              <p:nvPr/>
            </p:nvSpPr>
            <p:spPr>
              <a:xfrm>
                <a:off x="871538" y="3246701"/>
                <a:ext cx="10356095" cy="19328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LcParenR"/>
                </a:pPr>
                <a:r>
                  <a:rPr lang="de-DE" sz="2400" b="1" dirty="0"/>
                  <a:t>Widerspruch gegen den MB mit Abgabeantrag (§ 696 I 1 ZPO) des:</a:t>
                </a:r>
              </a:p>
              <a:p>
                <a:pPr marL="1085850" lvl="1" indent="-457200">
                  <a:buAutoNum type="arabicPeriod"/>
                  <a:tabLst>
                    <a:tab pos="3367088" algn="l"/>
                  </a:tabLst>
                </a:pPr>
                <a:r>
                  <a:rPr lang="de-DE" sz="2400" b="1" dirty="0"/>
                  <a:t>Antragstellers =&gt; 	Antragsteller haftet für die 2. Prozesskostenhälfte </a:t>
                </a:r>
              </a:p>
              <a:p>
                <a:pPr marL="628650" lvl="1" indent="0">
                  <a:buNone/>
                  <a:tabLst>
                    <a:tab pos="3367088" algn="l"/>
                  </a:tabLst>
                </a:pPr>
                <a:r>
                  <a:rPr lang="de-DE" sz="2400" b="1" dirty="0"/>
                  <a:t>                              (§ 22 I 1 GKG) u. muss diese vorwegleisten (§ 12 III 3 GKG)</a:t>
                </a:r>
              </a:p>
              <a:p>
                <a:pPr marL="628650" lvl="1" indent="0">
                  <a:buNone/>
                  <a:tabLst>
                    <a:tab pos="3367088" algn="l"/>
                  </a:tabLst>
                </a:pPr>
                <a:r>
                  <a:rPr lang="de-DE" sz="2400" b="1" dirty="0"/>
                  <a:t>2.   Antragsgegners =&gt; Antragsteller haftet (→ siehe vorstehend zu 1.)</a:t>
                </a:r>
              </a:p>
            </p:txBody>
          </p:sp>
          <p:sp>
            <p:nvSpPr>
              <p:cNvPr id="12" name="Abgerundetes Rechteck 11"/>
              <p:cNvSpPr/>
              <p:nvPr/>
            </p:nvSpPr>
            <p:spPr>
              <a:xfrm>
                <a:off x="724821" y="2928648"/>
                <a:ext cx="862807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effectLst>
                      <a:outerShdw blurRad="38100" dist="38100" dir="2700000" algn="tl">
                        <a:srgbClr val="000000">
                          <a:alpha val="43137"/>
                        </a:srgbClr>
                      </a:outerShdw>
                    </a:effectLst>
                  </a:rPr>
                  <a:t>Streitverfahren - nach Mahnverfahren infolge Übergang durch: </a:t>
                </a:r>
              </a:p>
            </p:txBody>
          </p:sp>
        </p:grpSp>
        <p:sp>
          <p:nvSpPr>
            <p:cNvPr id="5" name="Ellipse 4"/>
            <p:cNvSpPr/>
            <p:nvPr/>
          </p:nvSpPr>
          <p:spPr>
            <a:xfrm>
              <a:off x="661429" y="3237566"/>
              <a:ext cx="775337" cy="69607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t>a)</a:t>
              </a:r>
            </a:p>
          </p:txBody>
        </p:sp>
      </p:grpSp>
      <p:grpSp>
        <p:nvGrpSpPr>
          <p:cNvPr id="9" name="Gruppieren 8"/>
          <p:cNvGrpSpPr/>
          <p:nvPr/>
        </p:nvGrpSpPr>
        <p:grpSpPr>
          <a:xfrm>
            <a:off x="661429" y="4972180"/>
            <a:ext cx="10566204" cy="1714933"/>
            <a:chOff x="661429" y="4972180"/>
            <a:chExt cx="10566204" cy="1714933"/>
          </a:xfrm>
        </p:grpSpPr>
        <p:sp>
          <p:nvSpPr>
            <p:cNvPr id="19" name="Abgerundetes Rechteck 18"/>
            <p:cNvSpPr/>
            <p:nvPr/>
          </p:nvSpPr>
          <p:spPr>
            <a:xfrm>
              <a:off x="871538" y="4972180"/>
              <a:ext cx="10356095" cy="171493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        Einspruch gegen den VB</a:t>
              </a:r>
            </a:p>
            <a:p>
              <a:pPr marL="630015" lvl="1" indent="0">
                <a:buNone/>
              </a:pPr>
              <a:r>
                <a:rPr lang="de-DE" sz="2400" b="1" dirty="0"/>
                <a:t>Antragsteller haftet für die Kosten (§ 22 I 2 GKG), denn „Antragsteller“ ist hier nur derjenige, der den VB beantragt hat, nicht der Rechtsbehelfsführer</a:t>
              </a:r>
            </a:p>
          </p:txBody>
        </p:sp>
        <p:sp>
          <p:nvSpPr>
            <p:cNvPr id="21" name="Ellipse 20"/>
            <p:cNvSpPr/>
            <p:nvPr/>
          </p:nvSpPr>
          <p:spPr>
            <a:xfrm>
              <a:off x="661429" y="5040003"/>
              <a:ext cx="775337" cy="69607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t>b)</a:t>
              </a:r>
            </a:p>
          </p:txBody>
        </p:sp>
      </p:grpSp>
      <p:sp>
        <p:nvSpPr>
          <p:cNvPr id="14" name="Gefaltete Ecke 13"/>
          <p:cNvSpPr/>
          <p:nvPr/>
        </p:nvSpPr>
        <p:spPr>
          <a:xfrm rot="506242">
            <a:off x="10370356" y="3476275"/>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Kosten-schuldner</a:t>
            </a:r>
          </a:p>
        </p:txBody>
      </p:sp>
      <p:sp>
        <p:nvSpPr>
          <p:cNvPr id="13" name="Gefaltete Ecke 12"/>
          <p:cNvSpPr/>
          <p:nvPr/>
        </p:nvSpPr>
        <p:spPr>
          <a:xfrm>
            <a:off x="10541196" y="4620600"/>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Antrag-steller</a:t>
            </a:r>
          </a:p>
        </p:txBody>
      </p:sp>
    </p:spTree>
    <p:extLst>
      <p:ext uri="{BB962C8B-B14F-4D97-AF65-F5344CB8AC3E}">
        <p14:creationId xmlns:p14="http://schemas.microsoft.com/office/powerpoint/2010/main" val="1125388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1000" fill="hold"/>
                                        <p:tgtEl>
                                          <p:spTgt spid="14"/>
                                        </p:tgtEl>
                                        <p:attrNameLst>
                                          <p:attrName>ppt_w</p:attrName>
                                        </p:attrNameLst>
                                      </p:cBhvr>
                                      <p:tavLst>
                                        <p:tav tm="0">
                                          <p:val>
                                            <p:fltVal val="0"/>
                                          </p:val>
                                        </p:tav>
                                        <p:tav tm="100000">
                                          <p:val>
                                            <p:strVal val="#ppt_w"/>
                                          </p:val>
                                        </p:tav>
                                      </p:tavLst>
                                    </p:anim>
                                    <p:anim calcmode="lin" valueType="num">
                                      <p:cBhvr>
                                        <p:cTn id="26" dur="1000" fill="hold"/>
                                        <p:tgtEl>
                                          <p:spTgt spid="14"/>
                                        </p:tgtEl>
                                        <p:attrNameLst>
                                          <p:attrName>ppt_h</p:attrName>
                                        </p:attrNameLst>
                                      </p:cBhvr>
                                      <p:tavLst>
                                        <p:tav tm="0">
                                          <p:val>
                                            <p:fltVal val="0"/>
                                          </p:val>
                                        </p:tav>
                                        <p:tav tm="100000">
                                          <p:val>
                                            <p:strVal val="#ppt_h"/>
                                          </p:val>
                                        </p:tav>
                                      </p:tavLst>
                                    </p:anim>
                                    <p:anim calcmode="lin" valueType="num">
                                      <p:cBhvr>
                                        <p:cTn id="27" dur="1000" fill="hold"/>
                                        <p:tgtEl>
                                          <p:spTgt spid="14"/>
                                        </p:tgtEl>
                                        <p:attrNameLst>
                                          <p:attrName>style.rotation</p:attrName>
                                        </p:attrNameLst>
                                      </p:cBhvr>
                                      <p:tavLst>
                                        <p:tav tm="0">
                                          <p:val>
                                            <p:fltVal val="90"/>
                                          </p:val>
                                        </p:tav>
                                        <p:tav tm="100000">
                                          <p:val>
                                            <p:fltVal val="0"/>
                                          </p:val>
                                        </p:tav>
                                      </p:tavLst>
                                    </p:anim>
                                    <p:animEffect transition="in" filter="fade">
                                      <p:cBhvr>
                                        <p:cTn id="28" dur="10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p:cTn id="33" dur="1000" fill="hold"/>
                                        <p:tgtEl>
                                          <p:spTgt spid="13"/>
                                        </p:tgtEl>
                                        <p:attrNameLst>
                                          <p:attrName>ppt_w</p:attrName>
                                        </p:attrNameLst>
                                      </p:cBhvr>
                                      <p:tavLst>
                                        <p:tav tm="0">
                                          <p:val>
                                            <p:fltVal val="0"/>
                                          </p:val>
                                        </p:tav>
                                        <p:tav tm="100000">
                                          <p:val>
                                            <p:strVal val="#ppt_w"/>
                                          </p:val>
                                        </p:tav>
                                      </p:tavLst>
                                    </p:anim>
                                    <p:anim calcmode="lin" valueType="num">
                                      <p:cBhvr>
                                        <p:cTn id="34" dur="1000" fill="hold"/>
                                        <p:tgtEl>
                                          <p:spTgt spid="13"/>
                                        </p:tgtEl>
                                        <p:attrNameLst>
                                          <p:attrName>ppt_h</p:attrName>
                                        </p:attrNameLst>
                                      </p:cBhvr>
                                      <p:tavLst>
                                        <p:tav tm="0">
                                          <p:val>
                                            <p:fltVal val="0"/>
                                          </p:val>
                                        </p:tav>
                                        <p:tav tm="100000">
                                          <p:val>
                                            <p:strVal val="#ppt_h"/>
                                          </p:val>
                                        </p:tav>
                                      </p:tavLst>
                                    </p:anim>
                                    <p:anim calcmode="lin" valueType="num">
                                      <p:cBhvr>
                                        <p:cTn id="35" dur="1000" fill="hold"/>
                                        <p:tgtEl>
                                          <p:spTgt spid="13"/>
                                        </p:tgtEl>
                                        <p:attrNameLst>
                                          <p:attrName>style.rotation</p:attrName>
                                        </p:attrNameLst>
                                      </p:cBhvr>
                                      <p:tavLst>
                                        <p:tav tm="0">
                                          <p:val>
                                            <p:fltVal val="90"/>
                                          </p:val>
                                        </p:tav>
                                        <p:tav tm="100000">
                                          <p:val>
                                            <p:fltVal val="0"/>
                                          </p:val>
                                        </p:tav>
                                      </p:tavLst>
                                    </p:anim>
                                    <p:animEffect transition="in" filter="fade">
                                      <p:cBhvr>
                                        <p:cTn id="3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148</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grpSp>
        <p:nvGrpSpPr>
          <p:cNvPr id="4" name="Gruppieren 3"/>
          <p:cNvGrpSpPr/>
          <p:nvPr/>
        </p:nvGrpSpPr>
        <p:grpSpPr>
          <a:xfrm>
            <a:off x="724821" y="2669572"/>
            <a:ext cx="10502812" cy="2250854"/>
            <a:chOff x="724821" y="2928648"/>
            <a:chExt cx="10502812" cy="2250854"/>
          </a:xfrm>
        </p:grpSpPr>
        <p:sp>
          <p:nvSpPr>
            <p:cNvPr id="2" name="Abgerundetes Rechteck 1"/>
            <p:cNvSpPr/>
            <p:nvPr/>
          </p:nvSpPr>
          <p:spPr>
            <a:xfrm>
              <a:off x="871538" y="3246701"/>
              <a:ext cx="10356095" cy="19328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Ernie beantragt,  durch seinen Prozessbevollmächtigten Herrn von </a:t>
              </a:r>
              <a:r>
                <a:rPr lang="de-DE" sz="2400" b="1" dirty="0" err="1"/>
                <a:t>Bödefeld</a:t>
              </a:r>
              <a:r>
                <a:rPr lang="de-DE" sz="2400" b="1" dirty="0"/>
                <a:t>, den Erlass eines Mahnbescheides gegen Bert aus einer Zahlungsforderung über 1000,00 EUR. Sofern Widerspruch gegen den Mahnbescheid eingelegt wird, soll das Verfahren an das zuständige Prozessgericht abgegeben werden. </a:t>
              </a:r>
            </a:p>
          </p:txBody>
        </p:sp>
        <p:sp>
          <p:nvSpPr>
            <p:cNvPr id="12" name="Abgerundetes Rechteck 11"/>
            <p:cNvSpPr/>
            <p:nvPr/>
          </p:nvSpPr>
          <p:spPr>
            <a:xfrm>
              <a:off x="724821" y="2928648"/>
              <a:ext cx="1238890"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effectLst>
                    <a:outerShdw blurRad="38100" dist="38100" dir="2700000" algn="tl">
                      <a:srgbClr val="000000">
                        <a:alpha val="43137"/>
                      </a:srgbClr>
                    </a:outerShdw>
                  </a:effectLst>
                </a:rPr>
                <a:t>Übung:</a:t>
              </a:r>
            </a:p>
          </p:txBody>
        </p:sp>
      </p:grpSp>
      <p:sp>
        <p:nvSpPr>
          <p:cNvPr id="14" name="Gefaltete Ecke 13"/>
          <p:cNvSpPr/>
          <p:nvPr/>
        </p:nvSpPr>
        <p:spPr>
          <a:xfrm rot="506242">
            <a:off x="955121" y="806188"/>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Übung</a:t>
            </a:r>
          </a:p>
          <a:p>
            <a:pPr algn="ctr"/>
            <a:r>
              <a:rPr lang="de-DE" sz="2000" b="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006</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3" name="Gefaltete Ecke 12"/>
          <p:cNvSpPr/>
          <p:nvPr/>
        </p:nvSpPr>
        <p:spPr>
          <a:xfrm rot="21315243">
            <a:off x="2346539" y="4818737"/>
            <a:ext cx="1853863" cy="1732998"/>
          </a:xfrm>
          <a:prstGeom prst="foldedCorner">
            <a:avLst/>
          </a:prstGeom>
          <a:solidFill>
            <a:srgbClr val="F0A4C6"/>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Fertigen Sie bitte den Kosten-</a:t>
            </a:r>
          </a:p>
          <a:p>
            <a:pPr algn="ctr"/>
            <a:r>
              <a:rPr lang="de-DE" sz="2000" b="1" dirty="0" err="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ansatz</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Gefaltete Ecke 16"/>
          <p:cNvSpPr/>
          <p:nvPr/>
        </p:nvSpPr>
        <p:spPr>
          <a:xfrm rot="497741">
            <a:off x="6636224" y="4703698"/>
            <a:ext cx="1853863" cy="1732998"/>
          </a:xfrm>
          <a:prstGeom prst="foldedCorner">
            <a:avLst/>
          </a:prstGeom>
          <a:solidFill>
            <a:srgbClr val="F0A4C6"/>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err="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beanworten</a:t>
            </a: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Sie die Frage-stellungen</a:t>
            </a:r>
          </a:p>
        </p:txBody>
      </p:sp>
      <p:sp>
        <p:nvSpPr>
          <p:cNvPr id="3" name="Ellipse 2"/>
          <p:cNvSpPr/>
          <p:nvPr/>
        </p:nvSpPr>
        <p:spPr>
          <a:xfrm>
            <a:off x="73909" y="1992060"/>
            <a:ext cx="914400" cy="914400"/>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t>1.</a:t>
            </a:r>
          </a:p>
        </p:txBody>
      </p:sp>
    </p:spTree>
    <p:extLst>
      <p:ext uri="{BB962C8B-B14F-4D97-AF65-F5344CB8AC3E}">
        <p14:creationId xmlns:p14="http://schemas.microsoft.com/office/powerpoint/2010/main" val="701876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1000" fill="hold"/>
                                        <p:tgtEl>
                                          <p:spTgt spid="13"/>
                                        </p:tgtEl>
                                        <p:attrNameLst>
                                          <p:attrName>ppt_w</p:attrName>
                                        </p:attrNameLst>
                                      </p:cBhvr>
                                      <p:tavLst>
                                        <p:tav tm="0">
                                          <p:val>
                                            <p:fltVal val="0"/>
                                          </p:val>
                                        </p:tav>
                                        <p:tav tm="100000">
                                          <p:val>
                                            <p:strVal val="#ppt_w"/>
                                          </p:val>
                                        </p:tav>
                                      </p:tavLst>
                                    </p:anim>
                                    <p:anim calcmode="lin" valueType="num">
                                      <p:cBhvr>
                                        <p:cTn id="16" dur="1000" fill="hold"/>
                                        <p:tgtEl>
                                          <p:spTgt spid="13"/>
                                        </p:tgtEl>
                                        <p:attrNameLst>
                                          <p:attrName>ppt_h</p:attrName>
                                        </p:attrNameLst>
                                      </p:cBhvr>
                                      <p:tavLst>
                                        <p:tav tm="0">
                                          <p:val>
                                            <p:fltVal val="0"/>
                                          </p:val>
                                        </p:tav>
                                        <p:tav tm="100000">
                                          <p:val>
                                            <p:strVal val="#ppt_h"/>
                                          </p:val>
                                        </p:tav>
                                      </p:tavLst>
                                    </p:anim>
                                    <p:anim calcmode="lin" valueType="num">
                                      <p:cBhvr>
                                        <p:cTn id="17" dur="1000" fill="hold"/>
                                        <p:tgtEl>
                                          <p:spTgt spid="13"/>
                                        </p:tgtEl>
                                        <p:attrNameLst>
                                          <p:attrName>style.rotation</p:attrName>
                                        </p:attrNameLst>
                                      </p:cBhvr>
                                      <p:tavLst>
                                        <p:tav tm="0">
                                          <p:val>
                                            <p:fltVal val="90"/>
                                          </p:val>
                                        </p:tav>
                                        <p:tav tm="100000">
                                          <p:val>
                                            <p:fltVal val="0"/>
                                          </p:val>
                                        </p:tav>
                                      </p:tavLst>
                                    </p:anim>
                                    <p:animEffect transition="in" filter="fade">
                                      <p:cBhvr>
                                        <p:cTn id="18" dur="10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down)">
                                      <p:cBhvr>
                                        <p:cTn id="23" dur="580">
                                          <p:stCondLst>
                                            <p:cond delay="0"/>
                                          </p:stCondLst>
                                        </p:cTn>
                                        <p:tgtEl>
                                          <p:spTgt spid="17"/>
                                        </p:tgtEl>
                                      </p:cBhvr>
                                    </p:animEffect>
                                    <p:anim calcmode="lin" valueType="num">
                                      <p:cBhvr>
                                        <p:cTn id="24"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29" dur="26">
                                          <p:stCondLst>
                                            <p:cond delay="650"/>
                                          </p:stCondLst>
                                        </p:cTn>
                                        <p:tgtEl>
                                          <p:spTgt spid="17"/>
                                        </p:tgtEl>
                                      </p:cBhvr>
                                      <p:to x="100000" y="60000"/>
                                    </p:animScale>
                                    <p:animScale>
                                      <p:cBhvr>
                                        <p:cTn id="30" dur="166" decel="50000">
                                          <p:stCondLst>
                                            <p:cond delay="676"/>
                                          </p:stCondLst>
                                        </p:cTn>
                                        <p:tgtEl>
                                          <p:spTgt spid="17"/>
                                        </p:tgtEl>
                                      </p:cBhvr>
                                      <p:to x="100000" y="100000"/>
                                    </p:animScale>
                                    <p:animScale>
                                      <p:cBhvr>
                                        <p:cTn id="31" dur="26">
                                          <p:stCondLst>
                                            <p:cond delay="1312"/>
                                          </p:stCondLst>
                                        </p:cTn>
                                        <p:tgtEl>
                                          <p:spTgt spid="17"/>
                                        </p:tgtEl>
                                      </p:cBhvr>
                                      <p:to x="100000" y="80000"/>
                                    </p:animScale>
                                    <p:animScale>
                                      <p:cBhvr>
                                        <p:cTn id="32" dur="166" decel="50000">
                                          <p:stCondLst>
                                            <p:cond delay="1338"/>
                                          </p:stCondLst>
                                        </p:cTn>
                                        <p:tgtEl>
                                          <p:spTgt spid="17"/>
                                        </p:tgtEl>
                                      </p:cBhvr>
                                      <p:to x="100000" y="100000"/>
                                    </p:animScale>
                                    <p:animScale>
                                      <p:cBhvr>
                                        <p:cTn id="33" dur="26">
                                          <p:stCondLst>
                                            <p:cond delay="1642"/>
                                          </p:stCondLst>
                                        </p:cTn>
                                        <p:tgtEl>
                                          <p:spTgt spid="17"/>
                                        </p:tgtEl>
                                      </p:cBhvr>
                                      <p:to x="100000" y="90000"/>
                                    </p:animScale>
                                    <p:animScale>
                                      <p:cBhvr>
                                        <p:cTn id="34" dur="166" decel="50000">
                                          <p:stCondLst>
                                            <p:cond delay="1668"/>
                                          </p:stCondLst>
                                        </p:cTn>
                                        <p:tgtEl>
                                          <p:spTgt spid="17"/>
                                        </p:tgtEl>
                                      </p:cBhvr>
                                      <p:to x="100000" y="100000"/>
                                    </p:animScale>
                                    <p:animScale>
                                      <p:cBhvr>
                                        <p:cTn id="35" dur="26">
                                          <p:stCondLst>
                                            <p:cond delay="1808"/>
                                          </p:stCondLst>
                                        </p:cTn>
                                        <p:tgtEl>
                                          <p:spTgt spid="17"/>
                                        </p:tgtEl>
                                      </p:cBhvr>
                                      <p:to x="100000" y="95000"/>
                                    </p:animScale>
                                    <p:animScale>
                                      <p:cBhvr>
                                        <p:cTn id="36"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3" grpId="0" animBg="1"/>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132</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1101013" y="1964651"/>
            <a:ext cx="9305289"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Voraussetzungen für die Zulässigkeit des Mahnverfahrens</a:t>
            </a:r>
          </a:p>
        </p:txBody>
      </p:sp>
      <p:sp>
        <p:nvSpPr>
          <p:cNvPr id="4" name="Abgerundetes Rechteck 3"/>
          <p:cNvSpPr/>
          <p:nvPr/>
        </p:nvSpPr>
        <p:spPr>
          <a:xfrm>
            <a:off x="1650643" y="2863756"/>
            <a:ext cx="8959614" cy="170022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r>
              <a:rPr lang="de-DE" sz="2000" b="1" dirty="0">
                <a:solidFill>
                  <a:schemeClr val="bg1"/>
                </a:solidFill>
                <a:effectLst>
                  <a:outerShdw blurRad="38100" dist="38100" dir="2700000" algn="tl">
                    <a:srgbClr val="000000">
                      <a:alpha val="43137"/>
                    </a:srgbClr>
                  </a:outerShdw>
                </a:effectLst>
              </a:rPr>
              <a:t>muss im Zivilrechtsweg verfolgbar sein</a:t>
            </a:r>
          </a:p>
          <a:p>
            <a:pPr marL="709613" indent="-342900">
              <a:buFont typeface="Arial" panose="020B0604020202020204" pitchFamily="34" charset="0"/>
              <a:buChar char="•"/>
            </a:pPr>
            <a:r>
              <a:rPr lang="de-DE" sz="2000" b="1" dirty="0">
                <a:solidFill>
                  <a:schemeClr val="bg1"/>
                </a:solidFill>
                <a:effectLst>
                  <a:outerShdw blurRad="38100" dist="38100" dir="2700000" algn="tl">
                    <a:srgbClr val="000000">
                      <a:alpha val="43137"/>
                    </a:srgbClr>
                  </a:outerShdw>
                </a:effectLst>
              </a:rPr>
              <a:t>muss regelmäßig auf EUR lauten</a:t>
            </a:r>
          </a:p>
          <a:p>
            <a:pPr marL="709613" indent="-342900">
              <a:buFont typeface="Arial" panose="020B0604020202020204" pitchFamily="34" charset="0"/>
              <a:buChar char="•"/>
            </a:pPr>
            <a:r>
              <a:rPr lang="de-DE" sz="2000" b="1" dirty="0">
                <a:solidFill>
                  <a:schemeClr val="bg1"/>
                </a:solidFill>
                <a:effectLst>
                  <a:outerShdw blurRad="38100" dist="38100" dir="2700000" algn="tl">
                    <a:srgbClr val="000000">
                      <a:alpha val="43137"/>
                    </a:srgbClr>
                  </a:outerShdw>
                </a:effectLst>
              </a:rPr>
              <a:t>darf nicht von einer Gegenleistung abhängen</a:t>
            </a:r>
          </a:p>
          <a:p>
            <a:pPr marL="709613" indent="-342900">
              <a:buFont typeface="Arial" panose="020B0604020202020204" pitchFamily="34" charset="0"/>
              <a:buChar char="•"/>
            </a:pPr>
            <a:r>
              <a:rPr lang="de-DE" sz="2000" b="1" dirty="0">
                <a:solidFill>
                  <a:schemeClr val="bg1"/>
                </a:solidFill>
                <a:effectLst>
                  <a:outerShdw blurRad="38100" dist="38100" dir="2700000" algn="tl">
                    <a:srgbClr val="000000">
                      <a:alpha val="43137"/>
                    </a:srgbClr>
                  </a:outerShdw>
                </a:effectLst>
              </a:rPr>
              <a:t>muss fällig sein oder dies innerhalb der Widerspruchsfrist werden</a:t>
            </a:r>
          </a:p>
          <a:p>
            <a:pPr marL="709613" indent="-342900">
              <a:buFont typeface="Arial" panose="020B0604020202020204" pitchFamily="34" charset="0"/>
              <a:buChar char="•"/>
            </a:pPr>
            <a:endParaRPr lang="de-DE" sz="2000" b="1" dirty="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24" name="Gefaltete Ecke 23"/>
          <p:cNvSpPr/>
          <p:nvPr/>
        </p:nvSpPr>
        <p:spPr>
          <a:xfrm rot="394468">
            <a:off x="9715333" y="1636912"/>
            <a:ext cx="1307835" cy="1172856"/>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688 ZPO</a:t>
            </a:r>
          </a:p>
        </p:txBody>
      </p:sp>
      <p:sp>
        <p:nvSpPr>
          <p:cNvPr id="12" name="Abgerundetes Rechteck 11"/>
          <p:cNvSpPr/>
          <p:nvPr/>
        </p:nvSpPr>
        <p:spPr>
          <a:xfrm>
            <a:off x="1101013" y="2668830"/>
            <a:ext cx="284374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die Forderung:</a:t>
            </a:r>
          </a:p>
        </p:txBody>
      </p:sp>
      <p:sp>
        <p:nvSpPr>
          <p:cNvPr id="14" name="Abgerundetes Rechteck 13"/>
          <p:cNvSpPr/>
          <p:nvPr/>
        </p:nvSpPr>
        <p:spPr>
          <a:xfrm>
            <a:off x="1650642" y="4890559"/>
            <a:ext cx="8959615" cy="148253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000" b="1" dirty="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r>
              <a:rPr lang="de-DE" sz="2000" b="1" dirty="0">
                <a:solidFill>
                  <a:schemeClr val="bg1"/>
                </a:solidFill>
                <a:effectLst>
                  <a:outerShdw blurRad="38100" dist="38100" dir="2700000" algn="tl">
                    <a:srgbClr val="000000">
                      <a:alpha val="43137"/>
                    </a:srgbClr>
                  </a:outerShdw>
                </a:effectLst>
              </a:rPr>
              <a:t>nur ohne Inanspruchnahme der öffentlichen Zustellung erfolgen</a:t>
            </a:r>
          </a:p>
          <a:p>
            <a:pPr marL="709613" indent="-342900">
              <a:buFont typeface="Arial" panose="020B0604020202020204" pitchFamily="34" charset="0"/>
              <a:buChar char="•"/>
            </a:pPr>
            <a:r>
              <a:rPr lang="de-DE" sz="2000" b="1" dirty="0">
                <a:solidFill>
                  <a:schemeClr val="bg1"/>
                </a:solidFill>
                <a:effectLst>
                  <a:outerShdw blurRad="38100" dist="38100" dir="2700000" algn="tl">
                    <a:srgbClr val="000000">
                      <a:alpha val="43137"/>
                    </a:srgbClr>
                  </a:outerShdw>
                </a:effectLst>
              </a:rPr>
              <a:t>im Ausland nur in einem Mitgliedsstaat der EU erfolgen oder wenn zwischenstaatliche Abkommen das Mahnverfahren zulassen</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3" name="Abgerundetes Rechteck 12"/>
          <p:cNvSpPr/>
          <p:nvPr/>
        </p:nvSpPr>
        <p:spPr>
          <a:xfrm>
            <a:off x="1101013" y="4640383"/>
            <a:ext cx="532641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die Zustellung des Mahnbescheids darf:</a:t>
            </a:r>
          </a:p>
        </p:txBody>
      </p:sp>
    </p:spTree>
    <p:extLst>
      <p:ext uri="{BB962C8B-B14F-4D97-AF65-F5344CB8AC3E}">
        <p14:creationId xmlns:p14="http://schemas.microsoft.com/office/powerpoint/2010/main" val="3506046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p:cTn id="37" dur="1000" fill="hold"/>
                                        <p:tgtEl>
                                          <p:spTgt spid="24"/>
                                        </p:tgtEl>
                                        <p:attrNameLst>
                                          <p:attrName>ppt_w</p:attrName>
                                        </p:attrNameLst>
                                      </p:cBhvr>
                                      <p:tavLst>
                                        <p:tav tm="0">
                                          <p:val>
                                            <p:fltVal val="0"/>
                                          </p:val>
                                        </p:tav>
                                        <p:tav tm="100000">
                                          <p:val>
                                            <p:strVal val="#ppt_w"/>
                                          </p:val>
                                        </p:tav>
                                      </p:tavLst>
                                    </p:anim>
                                    <p:anim calcmode="lin" valueType="num">
                                      <p:cBhvr>
                                        <p:cTn id="38" dur="1000" fill="hold"/>
                                        <p:tgtEl>
                                          <p:spTgt spid="24"/>
                                        </p:tgtEl>
                                        <p:attrNameLst>
                                          <p:attrName>ppt_h</p:attrName>
                                        </p:attrNameLst>
                                      </p:cBhvr>
                                      <p:tavLst>
                                        <p:tav tm="0">
                                          <p:val>
                                            <p:fltVal val="0"/>
                                          </p:val>
                                        </p:tav>
                                        <p:tav tm="100000">
                                          <p:val>
                                            <p:strVal val="#ppt_h"/>
                                          </p:val>
                                        </p:tav>
                                      </p:tavLst>
                                    </p:anim>
                                    <p:anim calcmode="lin" valueType="num">
                                      <p:cBhvr>
                                        <p:cTn id="39" dur="1000" fill="hold"/>
                                        <p:tgtEl>
                                          <p:spTgt spid="24"/>
                                        </p:tgtEl>
                                        <p:attrNameLst>
                                          <p:attrName>style.rotation</p:attrName>
                                        </p:attrNameLst>
                                      </p:cBhvr>
                                      <p:tavLst>
                                        <p:tav tm="0">
                                          <p:val>
                                            <p:fltVal val="90"/>
                                          </p:val>
                                        </p:tav>
                                        <p:tav tm="100000">
                                          <p:val>
                                            <p:fltVal val="0"/>
                                          </p:val>
                                        </p:tav>
                                      </p:tavLst>
                                    </p:anim>
                                    <p:animEffect transition="in" filter="fade">
                                      <p:cBhvr>
                                        <p:cTn id="40"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4" grpId="0" animBg="1"/>
      <p:bldP spid="12" grpId="0" animBg="1"/>
      <p:bldP spid="14"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133</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3233428" y="1949938"/>
            <a:ext cx="579404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Zuständigkeiten</a:t>
            </a:r>
          </a:p>
        </p:txBody>
      </p:sp>
      <p:sp>
        <p:nvSpPr>
          <p:cNvPr id="24" name="Gefaltete Ecke 23"/>
          <p:cNvSpPr/>
          <p:nvPr/>
        </p:nvSpPr>
        <p:spPr>
          <a:xfrm rot="20770164">
            <a:off x="2039186" y="1418585"/>
            <a:ext cx="1307835" cy="1172856"/>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latin typeface="MV Boli" panose="02000500030200090000" pitchFamily="2" charset="0"/>
                <a:cs typeface="MV Boli" panose="02000500030200090000" pitchFamily="2" charset="0"/>
              </a:rPr>
              <a:t>§ 689 ZPO</a:t>
            </a:r>
          </a:p>
        </p:txBody>
      </p:sp>
      <p:grpSp>
        <p:nvGrpSpPr>
          <p:cNvPr id="2" name="Gruppieren 1"/>
          <p:cNvGrpSpPr/>
          <p:nvPr/>
        </p:nvGrpSpPr>
        <p:grpSpPr>
          <a:xfrm>
            <a:off x="1101014" y="2668830"/>
            <a:ext cx="9342398" cy="973750"/>
            <a:chOff x="1101013" y="2668830"/>
            <a:chExt cx="9705882" cy="973750"/>
          </a:xfrm>
        </p:grpSpPr>
        <p:sp>
          <p:nvSpPr>
            <p:cNvPr id="4" name="Abgerundetes Rechteck 3"/>
            <p:cNvSpPr/>
            <p:nvPr/>
          </p:nvSpPr>
          <p:spPr>
            <a:xfrm>
              <a:off x="1782116" y="2864778"/>
              <a:ext cx="9024779" cy="77780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366713" algn="ctr"/>
              <a:r>
                <a:rPr lang="de-DE" sz="2000" b="1" dirty="0">
                  <a:solidFill>
                    <a:schemeClr val="bg1"/>
                  </a:solidFill>
                  <a:effectLst>
                    <a:outerShdw blurRad="38100" dist="38100" dir="2700000" algn="tl">
                      <a:srgbClr val="000000">
                        <a:alpha val="43137"/>
                      </a:srgbClr>
                    </a:outerShdw>
                  </a:effectLst>
                </a:rPr>
                <a:t>AG (maschinelle Bearbeitung ist zulässig und mittelerweise üblich) </a:t>
              </a:r>
            </a:p>
            <a:p>
              <a:pPr marL="709613" indent="-342900">
                <a:buFont typeface="Arial" panose="020B0604020202020204" pitchFamily="34" charset="0"/>
                <a:buChar char="•"/>
              </a:pPr>
              <a:endParaRPr lang="de-DE" sz="2000" b="1" dirty="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30"/>
              <a:ext cx="284374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sachlich:</a:t>
              </a:r>
            </a:p>
          </p:txBody>
        </p:sp>
      </p:grpSp>
      <p:grpSp>
        <p:nvGrpSpPr>
          <p:cNvPr id="5" name="Gruppieren 4"/>
          <p:cNvGrpSpPr/>
          <p:nvPr/>
        </p:nvGrpSpPr>
        <p:grpSpPr>
          <a:xfrm>
            <a:off x="1101013" y="3849077"/>
            <a:ext cx="9342398" cy="1372628"/>
            <a:chOff x="1101013" y="3849077"/>
            <a:chExt cx="9342398" cy="1372628"/>
          </a:xfrm>
        </p:grpSpPr>
        <p:sp>
          <p:nvSpPr>
            <p:cNvPr id="14" name="Abgerundetes Rechteck 13"/>
            <p:cNvSpPr/>
            <p:nvPr/>
          </p:nvSpPr>
          <p:spPr>
            <a:xfrm>
              <a:off x="1756610" y="4119498"/>
              <a:ext cx="8686801" cy="110220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000" b="1" dirty="0">
                  <a:solidFill>
                    <a:schemeClr val="accent2">
                      <a:lumMod val="75000"/>
                    </a:schemeClr>
                  </a:solidFill>
                  <a:effectLst>
                    <a:outerShdw blurRad="38100" dist="38100" dir="2700000" algn="tl">
                      <a:srgbClr val="000000">
                        <a:alpha val="43137"/>
                      </a:srgbClr>
                    </a:outerShdw>
                  </a:effectLst>
                </a:rPr>
                <a:t>Wohnsitz des Antragstellers </a:t>
              </a:r>
              <a:r>
                <a:rPr lang="de-DE" sz="2000" b="1" dirty="0">
                  <a:solidFill>
                    <a:schemeClr val="bg1"/>
                  </a:solidFill>
                  <a:effectLst>
                    <a:outerShdw blurRad="38100" dist="38100" dir="2700000" algn="tl">
                      <a:srgbClr val="000000">
                        <a:alpha val="43137"/>
                      </a:srgbClr>
                    </a:outerShdw>
                  </a:effectLst>
                </a:rPr>
                <a:t>(Zentralisierung zulässig, z.B.                                  </a:t>
              </a:r>
            </a:p>
            <a:p>
              <a:pPr marL="366713" algn="ctr"/>
              <a:r>
                <a:rPr lang="de-DE" sz="2000" b="1" dirty="0">
                  <a:solidFill>
                    <a:schemeClr val="bg1"/>
                  </a:solidFill>
                  <a:effectLst>
                    <a:outerShdw blurRad="38100" dist="38100" dir="2700000" algn="tl">
                      <a:srgbClr val="000000">
                        <a:alpha val="43137"/>
                      </a:srgbClr>
                    </a:outerShdw>
                  </a:effectLst>
                </a:rPr>
                <a:t>AG Wedding als zentrales Mahngericht Berlin/Brandenburg)</a:t>
              </a:r>
            </a:p>
          </p:txBody>
        </p:sp>
        <p:sp>
          <p:nvSpPr>
            <p:cNvPr id="13" name="Abgerundetes Rechteck 12"/>
            <p:cNvSpPr/>
            <p:nvPr/>
          </p:nvSpPr>
          <p:spPr>
            <a:xfrm>
              <a:off x="1101013" y="3849077"/>
              <a:ext cx="2772337"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örtlich:</a:t>
              </a:r>
            </a:p>
          </p:txBody>
        </p:sp>
      </p:grpSp>
      <p:grpSp>
        <p:nvGrpSpPr>
          <p:cNvPr id="15" name="Gruppieren 14"/>
          <p:cNvGrpSpPr/>
          <p:nvPr/>
        </p:nvGrpSpPr>
        <p:grpSpPr>
          <a:xfrm>
            <a:off x="1106904" y="5359446"/>
            <a:ext cx="9336507" cy="973750"/>
            <a:chOff x="1107080" y="2668830"/>
            <a:chExt cx="9617193" cy="973750"/>
          </a:xfrm>
        </p:grpSpPr>
        <p:sp>
          <p:nvSpPr>
            <p:cNvPr id="16" name="Abgerundetes Rechteck 15"/>
            <p:cNvSpPr/>
            <p:nvPr/>
          </p:nvSpPr>
          <p:spPr>
            <a:xfrm>
              <a:off x="1776318" y="2864778"/>
              <a:ext cx="8947955" cy="77780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366713" algn="ctr"/>
              <a:r>
                <a:rPr lang="de-DE" sz="2000" b="1" dirty="0">
                  <a:solidFill>
                    <a:schemeClr val="bg1"/>
                  </a:solidFill>
                  <a:effectLst>
                    <a:outerShdw blurRad="38100" dist="38100" dir="2700000" algn="tl">
                      <a:srgbClr val="000000">
                        <a:alpha val="43137"/>
                      </a:srgbClr>
                    </a:outerShdw>
                  </a:effectLst>
                </a:rPr>
                <a:t>Rechtspfleger</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7" name="Abgerundetes Rechteck 16"/>
            <p:cNvSpPr/>
            <p:nvPr/>
          </p:nvSpPr>
          <p:spPr>
            <a:xfrm>
              <a:off x="1107080" y="2668830"/>
              <a:ext cx="284961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funktionell:</a:t>
              </a:r>
            </a:p>
          </p:txBody>
        </p:sp>
      </p:grpSp>
      <p:sp>
        <p:nvSpPr>
          <p:cNvPr id="19" name="Gefaltete Ecke 18"/>
          <p:cNvSpPr/>
          <p:nvPr/>
        </p:nvSpPr>
        <p:spPr>
          <a:xfrm rot="833441">
            <a:off x="8373552" y="5498763"/>
            <a:ext cx="1307835" cy="1172856"/>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latin typeface="MV Boli" panose="02000500030200090000" pitchFamily="2" charset="0"/>
                <a:cs typeface="MV Boli" panose="02000500030200090000" pitchFamily="2" charset="0"/>
              </a:rPr>
              <a:t>§ 20 Nr. 1 </a:t>
            </a:r>
            <a:r>
              <a:rPr lang="de-DE" dirty="0" err="1">
                <a:solidFill>
                  <a:schemeClr val="tx1"/>
                </a:solidFill>
                <a:latin typeface="MV Boli" panose="02000500030200090000" pitchFamily="2" charset="0"/>
                <a:cs typeface="MV Boli" panose="02000500030200090000" pitchFamily="2" charset="0"/>
              </a:rPr>
              <a:t>RpflG</a:t>
            </a:r>
            <a:endParaRPr lang="de-DE"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3383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p:cTn id="13" dur="1000" fill="hold"/>
                                        <p:tgtEl>
                                          <p:spTgt spid="24"/>
                                        </p:tgtEl>
                                        <p:attrNameLst>
                                          <p:attrName>ppt_w</p:attrName>
                                        </p:attrNameLst>
                                      </p:cBhvr>
                                      <p:tavLst>
                                        <p:tav tm="0">
                                          <p:val>
                                            <p:fltVal val="0"/>
                                          </p:val>
                                        </p:tav>
                                        <p:tav tm="100000">
                                          <p:val>
                                            <p:strVal val="#ppt_w"/>
                                          </p:val>
                                        </p:tav>
                                      </p:tavLst>
                                    </p:anim>
                                    <p:anim calcmode="lin" valueType="num">
                                      <p:cBhvr>
                                        <p:cTn id="14" dur="1000" fill="hold"/>
                                        <p:tgtEl>
                                          <p:spTgt spid="24"/>
                                        </p:tgtEl>
                                        <p:attrNameLst>
                                          <p:attrName>ppt_h</p:attrName>
                                        </p:attrNameLst>
                                      </p:cBhvr>
                                      <p:tavLst>
                                        <p:tav tm="0">
                                          <p:val>
                                            <p:fltVal val="0"/>
                                          </p:val>
                                        </p:tav>
                                        <p:tav tm="100000">
                                          <p:val>
                                            <p:strVal val="#ppt_h"/>
                                          </p:val>
                                        </p:tav>
                                      </p:tavLst>
                                    </p:anim>
                                    <p:anim calcmode="lin" valueType="num">
                                      <p:cBhvr>
                                        <p:cTn id="15" dur="1000" fill="hold"/>
                                        <p:tgtEl>
                                          <p:spTgt spid="24"/>
                                        </p:tgtEl>
                                        <p:attrNameLst>
                                          <p:attrName>style.rotation</p:attrName>
                                        </p:attrNameLst>
                                      </p:cBhvr>
                                      <p:tavLst>
                                        <p:tav tm="0">
                                          <p:val>
                                            <p:fltVal val="90"/>
                                          </p:val>
                                        </p:tav>
                                        <p:tav tm="100000">
                                          <p:val>
                                            <p:fltVal val="0"/>
                                          </p:val>
                                        </p:tav>
                                      </p:tavLst>
                                    </p:anim>
                                    <p:animEffect transition="in" filter="fade">
                                      <p:cBhvr>
                                        <p:cTn id="16" dur="10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 calcmode="lin" valueType="num">
                                      <p:cBhvr>
                                        <p:cTn id="39" dur="1000" fill="hold"/>
                                        <p:tgtEl>
                                          <p:spTgt spid="19"/>
                                        </p:tgtEl>
                                        <p:attrNameLst>
                                          <p:attrName>ppt_w</p:attrName>
                                        </p:attrNameLst>
                                      </p:cBhvr>
                                      <p:tavLst>
                                        <p:tav tm="0">
                                          <p:val>
                                            <p:fltVal val="0"/>
                                          </p:val>
                                        </p:tav>
                                        <p:tav tm="100000">
                                          <p:val>
                                            <p:strVal val="#ppt_w"/>
                                          </p:val>
                                        </p:tav>
                                      </p:tavLst>
                                    </p:anim>
                                    <p:anim calcmode="lin" valueType="num">
                                      <p:cBhvr>
                                        <p:cTn id="40" dur="1000" fill="hold"/>
                                        <p:tgtEl>
                                          <p:spTgt spid="19"/>
                                        </p:tgtEl>
                                        <p:attrNameLst>
                                          <p:attrName>ppt_h</p:attrName>
                                        </p:attrNameLst>
                                      </p:cBhvr>
                                      <p:tavLst>
                                        <p:tav tm="0">
                                          <p:val>
                                            <p:fltVal val="0"/>
                                          </p:val>
                                        </p:tav>
                                        <p:tav tm="100000">
                                          <p:val>
                                            <p:strVal val="#ppt_h"/>
                                          </p:val>
                                        </p:tav>
                                      </p:tavLst>
                                    </p:anim>
                                    <p:anim calcmode="lin" valueType="num">
                                      <p:cBhvr>
                                        <p:cTn id="41" dur="1000" fill="hold"/>
                                        <p:tgtEl>
                                          <p:spTgt spid="19"/>
                                        </p:tgtEl>
                                        <p:attrNameLst>
                                          <p:attrName>style.rotation</p:attrName>
                                        </p:attrNameLst>
                                      </p:cBhvr>
                                      <p:tavLst>
                                        <p:tav tm="0">
                                          <p:val>
                                            <p:fltVal val="90"/>
                                          </p:val>
                                        </p:tav>
                                        <p:tav tm="100000">
                                          <p:val>
                                            <p:fltVal val="0"/>
                                          </p:val>
                                        </p:tav>
                                      </p:tavLst>
                                    </p:anim>
                                    <p:animEffect transition="in" filter="fade">
                                      <p:cBhvr>
                                        <p:cTn id="42"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4"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134</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3233428" y="1949938"/>
            <a:ext cx="579404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Verfahrensablauf</a:t>
            </a:r>
          </a:p>
        </p:txBody>
      </p:sp>
      <p:grpSp>
        <p:nvGrpSpPr>
          <p:cNvPr id="2" name="Gruppieren 1"/>
          <p:cNvGrpSpPr/>
          <p:nvPr/>
        </p:nvGrpSpPr>
        <p:grpSpPr>
          <a:xfrm>
            <a:off x="1101014" y="2668830"/>
            <a:ext cx="9342398" cy="1111491"/>
            <a:chOff x="1101013" y="2668830"/>
            <a:chExt cx="9705882" cy="1111491"/>
          </a:xfrm>
        </p:grpSpPr>
        <p:sp>
          <p:nvSpPr>
            <p:cNvPr id="4" name="Abgerundetes Rechteck 3"/>
            <p:cNvSpPr/>
            <p:nvPr/>
          </p:nvSpPr>
          <p:spPr>
            <a:xfrm>
              <a:off x="1782116" y="2796022"/>
              <a:ext cx="9024779" cy="98429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366713" algn="ctr"/>
              <a:r>
                <a:rPr lang="de-DE" sz="2000" b="1" dirty="0">
                  <a:solidFill>
                    <a:schemeClr val="bg1"/>
                  </a:solidFill>
                  <a:effectLst>
                    <a:outerShdw blurRad="38100" dist="38100" dir="2700000" algn="tl">
                      <a:srgbClr val="000000">
                        <a:alpha val="43137"/>
                      </a:srgbClr>
                    </a:outerShdw>
                  </a:effectLst>
                </a:rPr>
                <a:t>Ausgefülltes Formular - Formularzwang!! (§ 703 c ZPO)- wird beim 	zuständigen Mahngericht eingereicht</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30"/>
              <a:ext cx="284374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Antrag:</a:t>
              </a:r>
            </a:p>
          </p:txBody>
        </p:sp>
      </p:grpSp>
      <p:sp>
        <p:nvSpPr>
          <p:cNvPr id="24" name="Gefaltete Ecke 23"/>
          <p:cNvSpPr/>
          <p:nvPr/>
        </p:nvSpPr>
        <p:spPr>
          <a:xfrm rot="250865">
            <a:off x="10004611" y="2726157"/>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MV Boli" panose="02000500030200090000" pitchFamily="2" charset="0"/>
                <a:cs typeface="MV Boli" panose="02000500030200090000" pitchFamily="2" charset="0"/>
              </a:rPr>
              <a:t>Formular-zwang!!</a:t>
            </a:r>
          </a:p>
        </p:txBody>
      </p:sp>
      <p:grpSp>
        <p:nvGrpSpPr>
          <p:cNvPr id="5" name="Gruppieren 4"/>
          <p:cNvGrpSpPr/>
          <p:nvPr/>
        </p:nvGrpSpPr>
        <p:grpSpPr>
          <a:xfrm>
            <a:off x="1101013" y="3849077"/>
            <a:ext cx="9342398" cy="1372628"/>
            <a:chOff x="1101013" y="3849077"/>
            <a:chExt cx="9342398" cy="1372628"/>
          </a:xfrm>
        </p:grpSpPr>
        <p:sp>
          <p:nvSpPr>
            <p:cNvPr id="14" name="Abgerundetes Rechteck 13"/>
            <p:cNvSpPr/>
            <p:nvPr/>
          </p:nvSpPr>
          <p:spPr>
            <a:xfrm>
              <a:off x="1756610" y="4119498"/>
              <a:ext cx="8686801" cy="110220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000" b="1" dirty="0">
                  <a:solidFill>
                    <a:schemeClr val="bg1"/>
                  </a:solidFill>
                  <a:effectLst>
                    <a:outerShdw blurRad="38100" dist="38100" dir="2700000" algn="tl">
                      <a:srgbClr val="000000">
                        <a:alpha val="43137"/>
                      </a:srgbClr>
                    </a:outerShdw>
                  </a:effectLst>
                </a:rPr>
                <a:t>Rubrum + Mahngericht + Erklärung, dass Forderung frei 	von Gegenleistung + Gericht des streitigen Verfahrens</a:t>
              </a:r>
            </a:p>
          </p:txBody>
        </p:sp>
        <p:sp>
          <p:nvSpPr>
            <p:cNvPr id="13" name="Abgerundetes Rechteck 12"/>
            <p:cNvSpPr/>
            <p:nvPr/>
          </p:nvSpPr>
          <p:spPr>
            <a:xfrm>
              <a:off x="1101013" y="3849077"/>
              <a:ext cx="2772337"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Inhalt:</a:t>
              </a:r>
            </a:p>
          </p:txBody>
        </p:sp>
      </p:grpSp>
      <p:sp>
        <p:nvSpPr>
          <p:cNvPr id="17" name="Abgerundetes Rechteck 16"/>
          <p:cNvSpPr/>
          <p:nvPr/>
        </p:nvSpPr>
        <p:spPr>
          <a:xfrm>
            <a:off x="1101013" y="5608457"/>
            <a:ext cx="1024453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a:t>
            </a:r>
            <a:r>
              <a:rPr lang="de-DE" sz="2400" b="1" dirty="0"/>
              <a:t>keine Prüfung, ob der geltend gemachte Anspruch besteht</a:t>
            </a:r>
            <a:endParaRPr lang="de-DE" sz="2400" dirty="0"/>
          </a:p>
        </p:txBody>
      </p:sp>
      <p:sp>
        <p:nvSpPr>
          <p:cNvPr id="19" name="Gefaltete Ecke 18"/>
          <p:cNvSpPr/>
          <p:nvPr/>
        </p:nvSpPr>
        <p:spPr>
          <a:xfrm rot="21377786">
            <a:off x="10322668" y="4122983"/>
            <a:ext cx="1307835" cy="1172856"/>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MV Boli" panose="02000500030200090000" pitchFamily="2" charset="0"/>
                <a:cs typeface="MV Boli" panose="02000500030200090000" pitchFamily="2" charset="0"/>
              </a:rPr>
              <a:t>§ 690 ZPO</a:t>
            </a:r>
          </a:p>
        </p:txBody>
      </p:sp>
      <p:sp>
        <p:nvSpPr>
          <p:cNvPr id="20" name="Gefaltete Ecke 19"/>
          <p:cNvSpPr/>
          <p:nvPr/>
        </p:nvSpPr>
        <p:spPr>
          <a:xfrm rot="250865">
            <a:off x="10052739" y="5420574"/>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b="1" dirty="0">
                <a:solidFill>
                  <a:schemeClr val="tx1"/>
                </a:solidFill>
                <a:latin typeface="MV Boli" panose="02000500030200090000" pitchFamily="2" charset="0"/>
                <a:cs typeface="MV Boli" panose="02000500030200090000" pitchFamily="2" charset="0"/>
              </a:rPr>
              <a:t>§ 692 I Nr. 2 ZPO</a:t>
            </a:r>
            <a:endParaRPr lang="de-DE"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568561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1000" fill="hold"/>
                                        <p:tgtEl>
                                          <p:spTgt spid="24"/>
                                        </p:tgtEl>
                                        <p:attrNameLst>
                                          <p:attrName>ppt_w</p:attrName>
                                        </p:attrNameLst>
                                      </p:cBhvr>
                                      <p:tavLst>
                                        <p:tav tm="0">
                                          <p:val>
                                            <p:fltVal val="0"/>
                                          </p:val>
                                        </p:tav>
                                        <p:tav tm="100000">
                                          <p:val>
                                            <p:strVal val="#ppt_w"/>
                                          </p:val>
                                        </p:tav>
                                      </p:tavLst>
                                    </p:anim>
                                    <p:anim calcmode="lin" valueType="num">
                                      <p:cBhvr>
                                        <p:cTn id="20" dur="1000" fill="hold"/>
                                        <p:tgtEl>
                                          <p:spTgt spid="24"/>
                                        </p:tgtEl>
                                        <p:attrNameLst>
                                          <p:attrName>ppt_h</p:attrName>
                                        </p:attrNameLst>
                                      </p:cBhvr>
                                      <p:tavLst>
                                        <p:tav tm="0">
                                          <p:val>
                                            <p:fltVal val="0"/>
                                          </p:val>
                                        </p:tav>
                                        <p:tav tm="100000">
                                          <p:val>
                                            <p:strVal val="#ppt_h"/>
                                          </p:val>
                                        </p:tav>
                                      </p:tavLst>
                                    </p:anim>
                                    <p:anim calcmode="lin" valueType="num">
                                      <p:cBhvr>
                                        <p:cTn id="21" dur="1000" fill="hold"/>
                                        <p:tgtEl>
                                          <p:spTgt spid="24"/>
                                        </p:tgtEl>
                                        <p:attrNameLst>
                                          <p:attrName>style.rotation</p:attrName>
                                        </p:attrNameLst>
                                      </p:cBhvr>
                                      <p:tavLst>
                                        <p:tav tm="0">
                                          <p:val>
                                            <p:fltVal val="90"/>
                                          </p:val>
                                        </p:tav>
                                        <p:tav tm="100000">
                                          <p:val>
                                            <p:fltVal val="0"/>
                                          </p:val>
                                        </p:tav>
                                      </p:tavLst>
                                    </p:anim>
                                    <p:animEffect transition="in" filter="fade">
                                      <p:cBhvr>
                                        <p:cTn id="22" dur="10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fade">
                                      <p:cBhvr>
                                        <p:cTn id="47" dur="1000"/>
                                        <p:tgtEl>
                                          <p:spTgt spid="20"/>
                                        </p:tgtEl>
                                      </p:cBhvr>
                                    </p:animEffect>
                                    <p:anim calcmode="lin" valueType="num">
                                      <p:cBhvr>
                                        <p:cTn id="48" dur="1000" fill="hold"/>
                                        <p:tgtEl>
                                          <p:spTgt spid="20"/>
                                        </p:tgtEl>
                                        <p:attrNameLst>
                                          <p:attrName>ppt_x</p:attrName>
                                        </p:attrNameLst>
                                      </p:cBhvr>
                                      <p:tavLst>
                                        <p:tav tm="0">
                                          <p:val>
                                            <p:strVal val="#ppt_x"/>
                                          </p:val>
                                        </p:tav>
                                        <p:tav tm="100000">
                                          <p:val>
                                            <p:strVal val="#ppt_x"/>
                                          </p:val>
                                        </p:tav>
                                      </p:tavLst>
                                    </p:anim>
                                    <p:anim calcmode="lin" valueType="num">
                                      <p:cBhvr>
                                        <p:cTn id="4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4" grpId="0" animBg="1"/>
      <p:bldP spid="17"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135</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3233428" y="1949938"/>
            <a:ext cx="579404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Verfahrensablauf</a:t>
            </a:r>
          </a:p>
        </p:txBody>
      </p:sp>
      <p:sp>
        <p:nvSpPr>
          <p:cNvPr id="4" name="Abgerundetes Rechteck 3"/>
          <p:cNvSpPr/>
          <p:nvPr/>
        </p:nvSpPr>
        <p:spPr>
          <a:xfrm>
            <a:off x="1756610" y="2796022"/>
            <a:ext cx="8686802" cy="98429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366713" algn="ctr"/>
            <a:r>
              <a:rPr lang="de-DE" sz="2400" b="1" dirty="0">
                <a:solidFill>
                  <a:schemeClr val="bg1"/>
                </a:solidFill>
                <a:effectLst>
                  <a:outerShdw blurRad="38100" dist="38100" dir="2700000" algn="tl">
                    <a:srgbClr val="000000">
                      <a:alpha val="43137"/>
                    </a:srgbClr>
                  </a:outerShdw>
                </a:effectLst>
              </a:rPr>
              <a:t>Wird kein Widerspruch gegen den Mahnbescheid eingelegt, ergeht auf rechtzeitigen Antrag (innerhalb von 6 Monaten)</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grpSp>
        <p:nvGrpSpPr>
          <p:cNvPr id="5" name="Gruppieren 4"/>
          <p:cNvGrpSpPr/>
          <p:nvPr/>
        </p:nvGrpSpPr>
        <p:grpSpPr>
          <a:xfrm>
            <a:off x="1756609" y="3689971"/>
            <a:ext cx="8686803" cy="1463935"/>
            <a:chOff x="1699973" y="3849077"/>
            <a:chExt cx="8686803" cy="1463935"/>
          </a:xfrm>
        </p:grpSpPr>
        <p:sp>
          <p:nvSpPr>
            <p:cNvPr id="14" name="Abgerundetes Rechteck 13"/>
            <p:cNvSpPr/>
            <p:nvPr/>
          </p:nvSpPr>
          <p:spPr>
            <a:xfrm>
              <a:off x="1699973" y="4210805"/>
              <a:ext cx="8686803" cy="110220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400" b="1" dirty="0">
                  <a:solidFill>
                    <a:schemeClr val="bg1"/>
                  </a:solidFill>
                  <a:effectLst>
                    <a:outerShdw blurRad="38100" dist="38100" dir="2700000" algn="tl">
                      <a:srgbClr val="000000">
                        <a:alpha val="43137"/>
                      </a:srgbClr>
                    </a:outerShdw>
                  </a:effectLst>
                </a:rPr>
                <a:t>der einem vorläufig vollstreckbaren VU gleichsteht (§ 700 ZPO).</a:t>
              </a:r>
            </a:p>
          </p:txBody>
        </p:sp>
        <p:sp>
          <p:nvSpPr>
            <p:cNvPr id="13" name="Abgerundetes Rechteck 12"/>
            <p:cNvSpPr/>
            <p:nvPr/>
          </p:nvSpPr>
          <p:spPr>
            <a:xfrm>
              <a:off x="1699973" y="3849077"/>
              <a:ext cx="868680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effectLst>
                  <a:outerShdw blurRad="38100" dist="38100" dir="2700000" algn="tl">
                    <a:srgbClr val="000000">
                      <a:alpha val="43137"/>
                    </a:srgbClr>
                  </a:outerShdw>
                </a:effectLst>
              </a:endParaRPr>
            </a:p>
            <a:p>
              <a:pPr algn="ctr"/>
              <a:r>
                <a:rPr lang="de-DE" sz="2400" b="1" dirty="0">
                  <a:effectLst>
                    <a:outerShdw blurRad="38100" dist="38100" dir="2700000" algn="tl">
                      <a:srgbClr val="000000">
                        <a:alpha val="43137"/>
                      </a:srgbClr>
                    </a:outerShdw>
                  </a:effectLst>
                </a:rPr>
                <a:t>Vollstreckungsbescheid (§§ 699, 701 ZPO), </a:t>
              </a:r>
              <a:br>
                <a:rPr lang="de-DE" sz="2400" b="1" dirty="0">
                  <a:effectLst>
                    <a:outerShdw blurRad="38100" dist="38100" dir="2700000" algn="tl">
                      <a:srgbClr val="000000">
                        <a:alpha val="43137"/>
                      </a:srgbClr>
                    </a:outerShdw>
                  </a:effectLst>
                </a:rPr>
              </a:br>
              <a:endParaRPr lang="de-DE" sz="2400" b="1" dirty="0">
                <a:effectLst>
                  <a:outerShdw blurRad="38100" dist="38100" dir="2700000" algn="tl">
                    <a:srgbClr val="000000">
                      <a:alpha val="43137"/>
                    </a:srgbClr>
                  </a:outerShdw>
                </a:effectLst>
              </a:endParaRPr>
            </a:p>
          </p:txBody>
        </p:sp>
      </p:grpSp>
      <p:sp>
        <p:nvSpPr>
          <p:cNvPr id="19" name="Gefaltete Ecke 18"/>
          <p:cNvSpPr/>
          <p:nvPr/>
        </p:nvSpPr>
        <p:spPr>
          <a:xfrm rot="21377786">
            <a:off x="5016149" y="4946020"/>
            <a:ext cx="1307835" cy="1172856"/>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MV Boli" panose="02000500030200090000" pitchFamily="2" charset="0"/>
                <a:cs typeface="MV Boli" panose="02000500030200090000" pitchFamily="2" charset="0"/>
              </a:rPr>
              <a:t>§ 700 ZPO</a:t>
            </a:r>
          </a:p>
        </p:txBody>
      </p:sp>
      <p:sp>
        <p:nvSpPr>
          <p:cNvPr id="20" name="Gefaltete Ecke 19"/>
          <p:cNvSpPr/>
          <p:nvPr/>
        </p:nvSpPr>
        <p:spPr>
          <a:xfrm rot="250865">
            <a:off x="7015816" y="4996436"/>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b="1" dirty="0">
                <a:solidFill>
                  <a:schemeClr val="tx1"/>
                </a:solidFill>
                <a:latin typeface="MV Boli" panose="02000500030200090000" pitchFamily="2" charset="0"/>
                <a:cs typeface="MV Boli" panose="02000500030200090000" pitchFamily="2" charset="0"/>
              </a:rPr>
              <a:t>§ 701 ZPO</a:t>
            </a:r>
            <a:endParaRPr lang="de-DE" b="1" dirty="0">
              <a:solidFill>
                <a:schemeClr val="tx1"/>
              </a:solidFill>
              <a:latin typeface="MV Boli" panose="02000500030200090000" pitchFamily="2" charset="0"/>
              <a:cs typeface="MV Boli" panose="02000500030200090000" pitchFamily="2" charset="0"/>
            </a:endParaRPr>
          </a:p>
        </p:txBody>
      </p:sp>
      <p:sp>
        <p:nvSpPr>
          <p:cNvPr id="24" name="Gefaltete Ecke 23"/>
          <p:cNvSpPr/>
          <p:nvPr/>
        </p:nvSpPr>
        <p:spPr>
          <a:xfrm rot="21132458">
            <a:off x="3116232" y="4973817"/>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MV Boli" panose="02000500030200090000" pitchFamily="2" charset="0"/>
                <a:cs typeface="MV Boli" panose="02000500030200090000" pitchFamily="2" charset="0"/>
              </a:rPr>
              <a:t>§ 699 ZPO</a:t>
            </a:r>
          </a:p>
        </p:txBody>
      </p:sp>
    </p:spTree>
    <p:extLst>
      <p:ext uri="{BB962C8B-B14F-4D97-AF65-F5344CB8AC3E}">
        <p14:creationId xmlns:p14="http://schemas.microsoft.com/office/powerpoint/2010/main" val="1384559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p:cTn id="25" dur="1000" fill="hold"/>
                                        <p:tgtEl>
                                          <p:spTgt spid="24"/>
                                        </p:tgtEl>
                                        <p:attrNameLst>
                                          <p:attrName>ppt_w</p:attrName>
                                        </p:attrNameLst>
                                      </p:cBhvr>
                                      <p:tavLst>
                                        <p:tav tm="0">
                                          <p:val>
                                            <p:fltVal val="0"/>
                                          </p:val>
                                        </p:tav>
                                        <p:tav tm="100000">
                                          <p:val>
                                            <p:strVal val="#ppt_w"/>
                                          </p:val>
                                        </p:tav>
                                      </p:tavLst>
                                    </p:anim>
                                    <p:anim calcmode="lin" valueType="num">
                                      <p:cBhvr>
                                        <p:cTn id="26" dur="1000" fill="hold"/>
                                        <p:tgtEl>
                                          <p:spTgt spid="24"/>
                                        </p:tgtEl>
                                        <p:attrNameLst>
                                          <p:attrName>ppt_h</p:attrName>
                                        </p:attrNameLst>
                                      </p:cBhvr>
                                      <p:tavLst>
                                        <p:tav tm="0">
                                          <p:val>
                                            <p:fltVal val="0"/>
                                          </p:val>
                                        </p:tav>
                                        <p:tav tm="100000">
                                          <p:val>
                                            <p:strVal val="#ppt_h"/>
                                          </p:val>
                                        </p:tav>
                                      </p:tavLst>
                                    </p:anim>
                                    <p:anim calcmode="lin" valueType="num">
                                      <p:cBhvr>
                                        <p:cTn id="27" dur="1000" fill="hold"/>
                                        <p:tgtEl>
                                          <p:spTgt spid="24"/>
                                        </p:tgtEl>
                                        <p:attrNameLst>
                                          <p:attrName>style.rotation</p:attrName>
                                        </p:attrNameLst>
                                      </p:cBhvr>
                                      <p:tavLst>
                                        <p:tav tm="0">
                                          <p:val>
                                            <p:fltVal val="90"/>
                                          </p:val>
                                        </p:tav>
                                        <p:tav tm="100000">
                                          <p:val>
                                            <p:fltVal val="0"/>
                                          </p:val>
                                        </p:tav>
                                      </p:tavLst>
                                    </p:anim>
                                    <p:animEffect transition="in" filter="fade">
                                      <p:cBhvr>
                                        <p:cTn id="28" dur="10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p:cTn id="41" dur="1000" fill="hold"/>
                                        <p:tgtEl>
                                          <p:spTgt spid="20"/>
                                        </p:tgtEl>
                                        <p:attrNameLst>
                                          <p:attrName>ppt_w</p:attrName>
                                        </p:attrNameLst>
                                      </p:cBhvr>
                                      <p:tavLst>
                                        <p:tav tm="0">
                                          <p:val>
                                            <p:fltVal val="0"/>
                                          </p:val>
                                        </p:tav>
                                        <p:tav tm="100000">
                                          <p:val>
                                            <p:strVal val="#ppt_w"/>
                                          </p:val>
                                        </p:tav>
                                      </p:tavLst>
                                    </p:anim>
                                    <p:anim calcmode="lin" valueType="num">
                                      <p:cBhvr>
                                        <p:cTn id="42" dur="1000" fill="hold"/>
                                        <p:tgtEl>
                                          <p:spTgt spid="20"/>
                                        </p:tgtEl>
                                        <p:attrNameLst>
                                          <p:attrName>ppt_h</p:attrName>
                                        </p:attrNameLst>
                                      </p:cBhvr>
                                      <p:tavLst>
                                        <p:tav tm="0">
                                          <p:val>
                                            <p:fltVal val="0"/>
                                          </p:val>
                                        </p:tav>
                                        <p:tav tm="100000">
                                          <p:val>
                                            <p:strVal val="#ppt_h"/>
                                          </p:val>
                                        </p:tav>
                                      </p:tavLst>
                                    </p:anim>
                                    <p:anim calcmode="lin" valueType="num">
                                      <p:cBhvr>
                                        <p:cTn id="43" dur="1000" fill="hold"/>
                                        <p:tgtEl>
                                          <p:spTgt spid="20"/>
                                        </p:tgtEl>
                                        <p:attrNameLst>
                                          <p:attrName>style.rotation</p:attrName>
                                        </p:attrNameLst>
                                      </p:cBhvr>
                                      <p:tavLst>
                                        <p:tav tm="0">
                                          <p:val>
                                            <p:fltVal val="90"/>
                                          </p:val>
                                        </p:tav>
                                        <p:tav tm="100000">
                                          <p:val>
                                            <p:fltVal val="0"/>
                                          </p:val>
                                        </p:tav>
                                      </p:tavLst>
                                    </p:anim>
                                    <p:animEffect transition="in" filter="fade">
                                      <p:cBhvr>
                                        <p:cTn id="44"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9" grpId="0" animBg="1"/>
      <p:bldP spid="20"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Abgerundetes Rechteck 25"/>
          <p:cNvSpPr/>
          <p:nvPr/>
        </p:nvSpPr>
        <p:spPr>
          <a:xfrm>
            <a:off x="7019528" y="4739103"/>
            <a:ext cx="4044584" cy="155497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000" dirty="0"/>
              <a:t>Sache wird </a:t>
            </a:r>
            <a:r>
              <a:rPr lang="de-DE" sz="2000" b="1" dirty="0"/>
              <a:t>von Amts wegen </a:t>
            </a:r>
            <a:r>
              <a:rPr lang="de-DE" sz="2000" dirty="0"/>
              <a:t>ins streitige Verfahren (§§ 700 I </a:t>
            </a:r>
            <a:r>
              <a:rPr lang="de-DE" sz="2000" dirty="0" err="1"/>
              <a:t>i.V.m</a:t>
            </a:r>
            <a:r>
              <a:rPr lang="de-DE" sz="2000" dirty="0"/>
              <a:t>. 339 I ZPO) abgegeben (§ 700 III ZPO)</a:t>
            </a:r>
          </a:p>
        </p:txBody>
      </p:sp>
      <p:sp>
        <p:nvSpPr>
          <p:cNvPr id="9" name="Abgerundetes Rechteck 8"/>
          <p:cNvSpPr/>
          <p:nvPr/>
        </p:nvSpPr>
        <p:spPr>
          <a:xfrm>
            <a:off x="811683" y="4717982"/>
            <a:ext cx="4044584" cy="155497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Auf Antrag der einen oder anderen Partei wird die Sache ins streitige Verfahren abgegeben (§§ 694, 696 I ZPO).</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136</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Kosten im Zivilprozess</a:t>
            </a:r>
          </a:p>
        </p:txBody>
      </p:sp>
      <p:sp>
        <p:nvSpPr>
          <p:cNvPr id="3" name="Abgerundetes Rechteck 2"/>
          <p:cNvSpPr/>
          <p:nvPr/>
        </p:nvSpPr>
        <p:spPr>
          <a:xfrm>
            <a:off x="3233428" y="1949938"/>
            <a:ext cx="579404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 Rechtsbehelfe im Mahnverfahren</a:t>
            </a:r>
          </a:p>
        </p:txBody>
      </p:sp>
      <p:sp>
        <p:nvSpPr>
          <p:cNvPr id="4" name="Abgerundetes Rechteck 3"/>
          <p:cNvSpPr/>
          <p:nvPr/>
        </p:nvSpPr>
        <p:spPr>
          <a:xfrm>
            <a:off x="142525" y="2705674"/>
            <a:ext cx="8686802" cy="36731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a:p>
            <a:pPr marL="366713" algn="ctr"/>
            <a:r>
              <a:rPr lang="de-DE" sz="2400" b="1" dirty="0">
                <a:solidFill>
                  <a:schemeClr val="bg1"/>
                </a:solidFill>
                <a:effectLst>
                  <a:outerShdw blurRad="38100" dist="38100" dir="2700000" algn="tl">
                    <a:srgbClr val="000000">
                      <a:alpha val="43137"/>
                    </a:srgbClr>
                  </a:outerShdw>
                </a:effectLst>
              </a:rPr>
              <a:t>Antragsgegner kann folgende Rechtsbehelfe einlegen:</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4" name="Abgerundetes Rechteck 13"/>
          <p:cNvSpPr/>
          <p:nvPr/>
        </p:nvSpPr>
        <p:spPr>
          <a:xfrm>
            <a:off x="845134" y="4089765"/>
            <a:ext cx="4044585" cy="63334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400" b="1" dirty="0">
                <a:solidFill>
                  <a:schemeClr val="bg1"/>
                </a:solidFill>
                <a:effectLst>
                  <a:outerShdw blurRad="38100" dist="38100" dir="2700000" algn="tl">
                    <a:srgbClr val="000000">
                      <a:alpha val="43137"/>
                    </a:srgbClr>
                  </a:outerShdw>
                </a:effectLst>
              </a:rPr>
              <a:t>Widerspruch</a:t>
            </a:r>
          </a:p>
        </p:txBody>
      </p:sp>
      <p:sp>
        <p:nvSpPr>
          <p:cNvPr id="24" name="Gefaltete Ecke 23"/>
          <p:cNvSpPr/>
          <p:nvPr/>
        </p:nvSpPr>
        <p:spPr>
          <a:xfrm rot="21132458">
            <a:off x="4709281" y="4283416"/>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MV Boli" panose="02000500030200090000" pitchFamily="2" charset="0"/>
                <a:cs typeface="MV Boli" panose="02000500030200090000" pitchFamily="2" charset="0"/>
              </a:rPr>
              <a:t>§ 694 ZPO</a:t>
            </a:r>
          </a:p>
        </p:txBody>
      </p:sp>
      <p:grpSp>
        <p:nvGrpSpPr>
          <p:cNvPr id="8" name="Gruppieren 7"/>
          <p:cNvGrpSpPr/>
          <p:nvPr/>
        </p:nvGrpSpPr>
        <p:grpSpPr>
          <a:xfrm>
            <a:off x="845136" y="3405930"/>
            <a:ext cx="4044584" cy="970364"/>
            <a:chOff x="142526" y="3405930"/>
            <a:chExt cx="4044584" cy="970364"/>
          </a:xfrm>
        </p:grpSpPr>
        <p:sp>
          <p:nvSpPr>
            <p:cNvPr id="2" name="Pfeil nach unten 1"/>
            <p:cNvSpPr/>
            <p:nvPr/>
          </p:nvSpPr>
          <p:spPr>
            <a:xfrm>
              <a:off x="1922501" y="3779953"/>
              <a:ext cx="484632" cy="596341"/>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Abgerundetes Rechteck 12"/>
            <p:cNvSpPr/>
            <p:nvPr/>
          </p:nvSpPr>
          <p:spPr>
            <a:xfrm>
              <a:off x="142526" y="3405930"/>
              <a:ext cx="404458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effectLst>
                  <a:outerShdw blurRad="38100" dist="38100" dir="2700000" algn="tl">
                    <a:srgbClr val="000000">
                      <a:alpha val="43137"/>
                    </a:srgbClr>
                  </a:outerShdw>
                </a:effectLst>
              </a:endParaRPr>
            </a:p>
            <a:p>
              <a:pPr lvl="0" algn="ctr"/>
              <a:r>
                <a:rPr lang="de-DE" sz="2400" b="1" dirty="0">
                  <a:effectLst>
                    <a:outerShdw blurRad="38100" dist="38100" dir="2700000" algn="tl">
                      <a:srgbClr val="000000">
                        <a:alpha val="43137"/>
                      </a:srgbClr>
                    </a:outerShdw>
                  </a:effectLst>
                </a:rPr>
                <a:t>Mahnbescheid</a:t>
              </a:r>
              <a:br>
                <a:rPr lang="de-DE" sz="2400" b="1" dirty="0">
                  <a:effectLst>
                    <a:outerShdw blurRad="38100" dist="38100" dir="2700000" algn="tl">
                      <a:srgbClr val="000000">
                        <a:alpha val="43137"/>
                      </a:srgbClr>
                    </a:outerShdw>
                  </a:effectLst>
                </a:rPr>
              </a:br>
              <a:endParaRPr lang="de-DE" sz="2400" b="1" dirty="0">
                <a:effectLst>
                  <a:outerShdw blurRad="38100" dist="38100" dir="2700000" algn="tl">
                    <a:srgbClr val="000000">
                      <a:alpha val="43137"/>
                    </a:srgbClr>
                  </a:outerShdw>
                </a:effectLst>
              </a:endParaRPr>
            </a:p>
          </p:txBody>
        </p:sp>
      </p:grpSp>
      <p:grpSp>
        <p:nvGrpSpPr>
          <p:cNvPr id="21" name="Gruppieren 20"/>
          <p:cNvGrpSpPr/>
          <p:nvPr/>
        </p:nvGrpSpPr>
        <p:grpSpPr>
          <a:xfrm>
            <a:off x="7019530" y="3314395"/>
            <a:ext cx="4044584" cy="970364"/>
            <a:chOff x="142526" y="3405930"/>
            <a:chExt cx="4044584" cy="970364"/>
          </a:xfrm>
        </p:grpSpPr>
        <p:sp>
          <p:nvSpPr>
            <p:cNvPr id="22" name="Pfeil nach unten 21"/>
            <p:cNvSpPr/>
            <p:nvPr/>
          </p:nvSpPr>
          <p:spPr>
            <a:xfrm>
              <a:off x="1922501" y="3779953"/>
              <a:ext cx="484632" cy="596341"/>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Abgerundetes Rechteck 22"/>
            <p:cNvSpPr/>
            <p:nvPr/>
          </p:nvSpPr>
          <p:spPr>
            <a:xfrm>
              <a:off x="142526" y="3405930"/>
              <a:ext cx="404458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400" b="1" dirty="0">
                  <a:effectLst>
                    <a:outerShdw blurRad="38100" dist="38100" dir="2700000" algn="tl">
                      <a:srgbClr val="000000">
                        <a:alpha val="43137"/>
                      </a:srgbClr>
                    </a:outerShdw>
                  </a:effectLst>
                </a:rPr>
                <a:t>Vollstreckungsbescheid</a:t>
              </a:r>
            </a:p>
          </p:txBody>
        </p:sp>
      </p:grpSp>
      <p:sp>
        <p:nvSpPr>
          <p:cNvPr id="25" name="Abgerundetes Rechteck 24"/>
          <p:cNvSpPr/>
          <p:nvPr/>
        </p:nvSpPr>
        <p:spPr>
          <a:xfrm>
            <a:off x="7019528" y="4159492"/>
            <a:ext cx="4044585" cy="63334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400" b="1" dirty="0">
                <a:solidFill>
                  <a:schemeClr val="bg1"/>
                </a:solidFill>
                <a:effectLst>
                  <a:outerShdw blurRad="38100" dist="38100" dir="2700000" algn="tl">
                    <a:srgbClr val="000000">
                      <a:alpha val="43137"/>
                    </a:srgbClr>
                  </a:outerShdw>
                </a:effectLst>
              </a:rPr>
              <a:t>Einspruch</a:t>
            </a:r>
          </a:p>
        </p:txBody>
      </p:sp>
      <p:sp>
        <p:nvSpPr>
          <p:cNvPr id="20" name="Gefaltete Ecke 19"/>
          <p:cNvSpPr/>
          <p:nvPr/>
        </p:nvSpPr>
        <p:spPr>
          <a:xfrm rot="250865">
            <a:off x="4749175" y="5356058"/>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b="1" dirty="0">
                <a:solidFill>
                  <a:schemeClr val="tx1"/>
                </a:solidFill>
                <a:latin typeface="MV Boli" panose="02000500030200090000" pitchFamily="2" charset="0"/>
                <a:cs typeface="MV Boli" panose="02000500030200090000" pitchFamily="2" charset="0"/>
              </a:rPr>
              <a:t>§ 696 I ZPO</a:t>
            </a:r>
            <a:endParaRPr lang="de-DE" b="1"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a:off x="10762124" y="4036965"/>
            <a:ext cx="1307835" cy="1172856"/>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MV Boli" panose="02000500030200090000" pitchFamily="2" charset="0"/>
                <a:cs typeface="MV Boli" panose="02000500030200090000" pitchFamily="2" charset="0"/>
              </a:rPr>
              <a:t>§ 700 ZPO</a:t>
            </a:r>
          </a:p>
        </p:txBody>
      </p:sp>
    </p:spTree>
    <p:extLst>
      <p:ext uri="{BB962C8B-B14F-4D97-AF65-F5344CB8AC3E}">
        <p14:creationId xmlns:p14="http://schemas.microsoft.com/office/powerpoint/2010/main" val="391820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p:cTn id="37" dur="1000" fill="hold"/>
                                        <p:tgtEl>
                                          <p:spTgt spid="24"/>
                                        </p:tgtEl>
                                        <p:attrNameLst>
                                          <p:attrName>ppt_w</p:attrName>
                                        </p:attrNameLst>
                                      </p:cBhvr>
                                      <p:tavLst>
                                        <p:tav tm="0">
                                          <p:val>
                                            <p:fltVal val="0"/>
                                          </p:val>
                                        </p:tav>
                                        <p:tav tm="100000">
                                          <p:val>
                                            <p:strVal val="#ppt_w"/>
                                          </p:val>
                                        </p:tav>
                                      </p:tavLst>
                                    </p:anim>
                                    <p:anim calcmode="lin" valueType="num">
                                      <p:cBhvr>
                                        <p:cTn id="38" dur="1000" fill="hold"/>
                                        <p:tgtEl>
                                          <p:spTgt spid="24"/>
                                        </p:tgtEl>
                                        <p:attrNameLst>
                                          <p:attrName>ppt_h</p:attrName>
                                        </p:attrNameLst>
                                      </p:cBhvr>
                                      <p:tavLst>
                                        <p:tav tm="0">
                                          <p:val>
                                            <p:fltVal val="0"/>
                                          </p:val>
                                        </p:tav>
                                        <p:tav tm="100000">
                                          <p:val>
                                            <p:strVal val="#ppt_h"/>
                                          </p:val>
                                        </p:tav>
                                      </p:tavLst>
                                    </p:anim>
                                    <p:anim calcmode="lin" valueType="num">
                                      <p:cBhvr>
                                        <p:cTn id="39" dur="1000" fill="hold"/>
                                        <p:tgtEl>
                                          <p:spTgt spid="24"/>
                                        </p:tgtEl>
                                        <p:attrNameLst>
                                          <p:attrName>style.rotation</p:attrName>
                                        </p:attrNameLst>
                                      </p:cBhvr>
                                      <p:tavLst>
                                        <p:tav tm="0">
                                          <p:val>
                                            <p:fltVal val="90"/>
                                          </p:val>
                                        </p:tav>
                                        <p:tav tm="100000">
                                          <p:val>
                                            <p:fltVal val="0"/>
                                          </p:val>
                                        </p:tav>
                                      </p:tavLst>
                                    </p:anim>
                                    <p:animEffect transition="in" filter="fade">
                                      <p:cBhvr>
                                        <p:cTn id="40" dur="10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1000"/>
                                        <p:tgtEl>
                                          <p:spTgt spid="20"/>
                                        </p:tgtEl>
                                      </p:cBhvr>
                                    </p:animEffect>
                                    <p:anim calcmode="lin" valueType="num">
                                      <p:cBhvr>
                                        <p:cTn id="46" dur="1000" fill="hold"/>
                                        <p:tgtEl>
                                          <p:spTgt spid="20"/>
                                        </p:tgtEl>
                                        <p:attrNameLst>
                                          <p:attrName>ppt_x</p:attrName>
                                        </p:attrNameLst>
                                      </p:cBhvr>
                                      <p:tavLst>
                                        <p:tav tm="0">
                                          <p:val>
                                            <p:strVal val="#ppt_x"/>
                                          </p:val>
                                        </p:tav>
                                        <p:tav tm="100000">
                                          <p:val>
                                            <p:strVal val="#ppt_x"/>
                                          </p:val>
                                        </p:tav>
                                      </p:tavLst>
                                    </p:anim>
                                    <p:anim calcmode="lin" valueType="num">
                                      <p:cBhvr>
                                        <p:cTn id="4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 calcmode="lin" valueType="num">
                                      <p:cBhvr additive="base">
                                        <p:cTn id="52" dur="500" fill="hold"/>
                                        <p:tgtEl>
                                          <p:spTgt spid="21"/>
                                        </p:tgtEl>
                                        <p:attrNameLst>
                                          <p:attrName>ppt_x</p:attrName>
                                        </p:attrNameLst>
                                      </p:cBhvr>
                                      <p:tavLst>
                                        <p:tav tm="0">
                                          <p:val>
                                            <p:strVal val="#ppt_x"/>
                                          </p:val>
                                        </p:tav>
                                        <p:tav tm="100000">
                                          <p:val>
                                            <p:strVal val="#ppt_x"/>
                                          </p:val>
                                        </p:tav>
                                      </p:tavLst>
                                    </p:anim>
                                    <p:anim calcmode="lin" valueType="num">
                                      <p:cBhvr additive="base">
                                        <p:cTn id="5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5"/>
                                        </p:tgtEl>
                                        <p:attrNameLst>
                                          <p:attrName>style.visibility</p:attrName>
                                        </p:attrNameLst>
                                      </p:cBhvr>
                                      <p:to>
                                        <p:strVal val="visible"/>
                                      </p:to>
                                    </p:set>
                                    <p:anim calcmode="lin" valueType="num">
                                      <p:cBhvr additive="base">
                                        <p:cTn id="58" dur="500" fill="hold"/>
                                        <p:tgtEl>
                                          <p:spTgt spid="25"/>
                                        </p:tgtEl>
                                        <p:attrNameLst>
                                          <p:attrName>ppt_x</p:attrName>
                                        </p:attrNameLst>
                                      </p:cBhvr>
                                      <p:tavLst>
                                        <p:tav tm="0">
                                          <p:val>
                                            <p:strVal val="#ppt_x"/>
                                          </p:val>
                                        </p:tav>
                                        <p:tav tm="100000">
                                          <p:val>
                                            <p:strVal val="#ppt_x"/>
                                          </p:val>
                                        </p:tav>
                                      </p:tavLst>
                                    </p:anim>
                                    <p:anim calcmode="lin" valueType="num">
                                      <p:cBhvr additive="base">
                                        <p:cTn id="59"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anim calcmode="lin" valueType="num">
                                      <p:cBhvr additive="base">
                                        <p:cTn id="64" dur="500" fill="hold"/>
                                        <p:tgtEl>
                                          <p:spTgt spid="26"/>
                                        </p:tgtEl>
                                        <p:attrNameLst>
                                          <p:attrName>ppt_x</p:attrName>
                                        </p:attrNameLst>
                                      </p:cBhvr>
                                      <p:tavLst>
                                        <p:tav tm="0">
                                          <p:val>
                                            <p:strVal val="#ppt_x"/>
                                          </p:val>
                                        </p:tav>
                                        <p:tav tm="100000">
                                          <p:val>
                                            <p:strVal val="#ppt_x"/>
                                          </p:val>
                                        </p:tav>
                                      </p:tavLst>
                                    </p:anim>
                                    <p:anim calcmode="lin" valueType="num">
                                      <p:cBhvr additive="base">
                                        <p:cTn id="65"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31" presetClass="entr" presetSubtype="0" fill="hold" grpId="0" nodeType="clickEffect">
                                  <p:stCondLst>
                                    <p:cond delay="0"/>
                                  </p:stCondLst>
                                  <p:childTnLst>
                                    <p:set>
                                      <p:cBhvr>
                                        <p:cTn id="69" dur="1" fill="hold">
                                          <p:stCondLst>
                                            <p:cond delay="0"/>
                                          </p:stCondLst>
                                        </p:cTn>
                                        <p:tgtEl>
                                          <p:spTgt spid="19"/>
                                        </p:tgtEl>
                                        <p:attrNameLst>
                                          <p:attrName>style.visibility</p:attrName>
                                        </p:attrNameLst>
                                      </p:cBhvr>
                                      <p:to>
                                        <p:strVal val="visible"/>
                                      </p:to>
                                    </p:set>
                                    <p:anim calcmode="lin" valueType="num">
                                      <p:cBhvr>
                                        <p:cTn id="70" dur="1000" fill="hold"/>
                                        <p:tgtEl>
                                          <p:spTgt spid="19"/>
                                        </p:tgtEl>
                                        <p:attrNameLst>
                                          <p:attrName>ppt_w</p:attrName>
                                        </p:attrNameLst>
                                      </p:cBhvr>
                                      <p:tavLst>
                                        <p:tav tm="0">
                                          <p:val>
                                            <p:fltVal val="0"/>
                                          </p:val>
                                        </p:tav>
                                        <p:tav tm="100000">
                                          <p:val>
                                            <p:strVal val="#ppt_w"/>
                                          </p:val>
                                        </p:tav>
                                      </p:tavLst>
                                    </p:anim>
                                    <p:anim calcmode="lin" valueType="num">
                                      <p:cBhvr>
                                        <p:cTn id="71" dur="1000" fill="hold"/>
                                        <p:tgtEl>
                                          <p:spTgt spid="19"/>
                                        </p:tgtEl>
                                        <p:attrNameLst>
                                          <p:attrName>ppt_h</p:attrName>
                                        </p:attrNameLst>
                                      </p:cBhvr>
                                      <p:tavLst>
                                        <p:tav tm="0">
                                          <p:val>
                                            <p:fltVal val="0"/>
                                          </p:val>
                                        </p:tav>
                                        <p:tav tm="100000">
                                          <p:val>
                                            <p:strVal val="#ppt_h"/>
                                          </p:val>
                                        </p:tav>
                                      </p:tavLst>
                                    </p:anim>
                                    <p:anim calcmode="lin" valueType="num">
                                      <p:cBhvr>
                                        <p:cTn id="72" dur="1000" fill="hold"/>
                                        <p:tgtEl>
                                          <p:spTgt spid="19"/>
                                        </p:tgtEl>
                                        <p:attrNameLst>
                                          <p:attrName>style.rotation</p:attrName>
                                        </p:attrNameLst>
                                      </p:cBhvr>
                                      <p:tavLst>
                                        <p:tav tm="0">
                                          <p:val>
                                            <p:fltVal val="90"/>
                                          </p:val>
                                        </p:tav>
                                        <p:tav tm="100000">
                                          <p:val>
                                            <p:fltVal val="0"/>
                                          </p:val>
                                        </p:tav>
                                      </p:tavLst>
                                    </p:anim>
                                    <p:animEffect transition="in" filter="fade">
                                      <p:cBhvr>
                                        <p:cTn id="73"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9" grpId="0" animBg="1"/>
      <p:bldP spid="3" grpId="0" animBg="1"/>
      <p:bldP spid="4" grpId="0" animBg="1"/>
      <p:bldP spid="14" grpId="0" animBg="1"/>
      <p:bldP spid="24" grpId="0" animBg="1"/>
      <p:bldP spid="25" grpId="0" animBg="1"/>
      <p:bldP spid="20" grpId="0" animBg="1"/>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288630" y="296779"/>
            <a:ext cx="5518485" cy="914400"/>
          </a:xfrm>
          <a:prstGeom prst="roundRect">
            <a:avLst/>
          </a:prstGeom>
          <a:solidFill>
            <a:schemeClr val="accent2">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Gerichtliches Mahnverfahren </a:t>
            </a:r>
          </a:p>
        </p:txBody>
      </p:sp>
      <p:sp>
        <p:nvSpPr>
          <p:cNvPr id="3" name="Abgerundetes Rechteck 2"/>
          <p:cNvSpPr/>
          <p:nvPr/>
        </p:nvSpPr>
        <p:spPr>
          <a:xfrm>
            <a:off x="2169693" y="1524687"/>
            <a:ext cx="7756358" cy="4748463"/>
          </a:xfrm>
          <a:prstGeom prst="roundRect">
            <a:avLst/>
          </a:prstGeom>
          <a:solidFill>
            <a:schemeClr val="bg1">
              <a:lumMod val="65000"/>
            </a:schemeClr>
          </a:solidFill>
          <a:ln>
            <a:solidFill>
              <a:schemeClr val="bg1">
                <a:lumMod val="6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de-DE" sz="2000" b="1" dirty="0"/>
              <a:t>Das</a:t>
            </a:r>
            <a:r>
              <a:rPr lang="de-DE" sz="2000" dirty="0"/>
              <a:t> </a:t>
            </a:r>
            <a:r>
              <a:rPr lang="de-DE" sz="2000" b="1" dirty="0">
                <a:solidFill>
                  <a:schemeClr val="accent4"/>
                </a:solidFill>
                <a:effectLst>
                  <a:outerShdw blurRad="38100" dist="38100" dir="2700000" algn="tl">
                    <a:srgbClr val="000000">
                      <a:alpha val="43137"/>
                    </a:srgbClr>
                  </a:outerShdw>
                </a:effectLst>
              </a:rPr>
              <a:t>gerichtliche Mahnverfahren </a:t>
            </a:r>
            <a:r>
              <a:rPr lang="de-DE" sz="2000" b="1" dirty="0"/>
              <a:t>ist ein Gerichtsverfahren, das der vereinfachten </a:t>
            </a:r>
            <a:r>
              <a:rPr lang="de-DE" sz="2000" b="1" u="sng" dirty="0"/>
              <a:t>Durchsetzung von Geldforderungen </a:t>
            </a:r>
            <a:r>
              <a:rPr lang="de-DE" sz="2000" b="1" dirty="0"/>
              <a:t>dient und damit eine schnelle und kostensparende Alternative zum gewöhnlichen Zivilprozess darstellt.</a:t>
            </a:r>
          </a:p>
          <a:p>
            <a:r>
              <a:rPr lang="de-DE" sz="2000" b="1" dirty="0"/>
              <a:t>Es ist in §§ 688 ff. ZPO geregelt und wird am Amtsgericht – dort überwiegend an einem sog</a:t>
            </a:r>
            <a:r>
              <a:rPr lang="de-DE" sz="2000" dirty="0"/>
              <a:t>. </a:t>
            </a:r>
            <a:r>
              <a:rPr lang="de-DE" sz="2000" b="1" dirty="0">
                <a:solidFill>
                  <a:schemeClr val="accent4"/>
                </a:solidFill>
                <a:effectLst>
                  <a:outerShdw blurRad="38100" dist="38100" dir="2700000" algn="tl">
                    <a:srgbClr val="000000">
                      <a:alpha val="43137"/>
                    </a:srgbClr>
                  </a:outerShdw>
                </a:effectLst>
              </a:rPr>
              <a:t>zentralen Mahngericht </a:t>
            </a:r>
            <a:r>
              <a:rPr lang="de-DE" sz="2000" b="1" dirty="0"/>
              <a:t>(maschinelle Bearbeitung) – durchgeführt (§ 689 ZPO) und vom Rechtspfleger betrieben.</a:t>
            </a:r>
          </a:p>
          <a:p>
            <a:r>
              <a:rPr lang="de-DE" sz="2000" b="1" dirty="0"/>
              <a:t>Der im Mahnverfahren geltend gemachte Anspruch darf nicht von einer offenen Gegenforderung abhängig sein und muss eine Geldforderung in Euro zum Gegenstand haben (vgl. § 688 I, II ZPO).</a:t>
            </a:r>
          </a:p>
          <a:p>
            <a:r>
              <a:rPr lang="de-DE" sz="2000" b="1" dirty="0"/>
              <a:t>Die Parteien des Mahnverfahrens heißen </a:t>
            </a:r>
            <a:r>
              <a:rPr lang="de-DE" sz="2000" b="1" dirty="0">
                <a:solidFill>
                  <a:schemeClr val="accent4"/>
                </a:solidFill>
                <a:effectLst>
                  <a:outerShdw blurRad="38100" dist="38100" dir="2700000" algn="tl">
                    <a:srgbClr val="000000">
                      <a:alpha val="43137"/>
                    </a:srgbClr>
                  </a:outerShdw>
                </a:effectLst>
              </a:rPr>
              <a:t>Antragsteller</a:t>
            </a:r>
            <a:r>
              <a:rPr lang="de-DE" sz="2000" dirty="0"/>
              <a:t> </a:t>
            </a:r>
            <a:r>
              <a:rPr lang="de-DE" sz="2000" b="1" dirty="0"/>
              <a:t>und</a:t>
            </a:r>
            <a:r>
              <a:rPr lang="de-DE" sz="2000" dirty="0"/>
              <a:t> </a:t>
            </a:r>
            <a:r>
              <a:rPr lang="de-DE" sz="2000" b="1" dirty="0">
                <a:solidFill>
                  <a:schemeClr val="accent4"/>
                </a:solidFill>
                <a:effectLst>
                  <a:outerShdw blurRad="38100" dist="38100" dir="2700000" algn="tl">
                    <a:srgbClr val="000000">
                      <a:alpha val="43137"/>
                    </a:srgbClr>
                  </a:outerShdw>
                </a:effectLst>
              </a:rPr>
              <a:t>Antragsgegner</a:t>
            </a:r>
            <a:r>
              <a:rPr lang="de-DE" sz="2000" dirty="0"/>
              <a:t>.</a:t>
            </a:r>
          </a:p>
        </p:txBody>
      </p:sp>
      <p:sp>
        <p:nvSpPr>
          <p:cNvPr id="5" name="Rechteck 4"/>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6" name="Rechteck 5"/>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137</a:t>
            </a:r>
          </a:p>
        </p:txBody>
      </p:sp>
    </p:spTree>
    <p:extLst>
      <p:ext uri="{BB962C8B-B14F-4D97-AF65-F5344CB8AC3E}">
        <p14:creationId xmlns:p14="http://schemas.microsoft.com/office/powerpoint/2010/main" val="1439811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hteck 11"/>
          <p:cNvSpPr/>
          <p:nvPr/>
        </p:nvSpPr>
        <p:spPr>
          <a:xfrm>
            <a:off x="5386465" y="3769899"/>
            <a:ext cx="3653130" cy="673769"/>
          </a:xfrm>
          <a:prstGeom prst="rect">
            <a:avLst/>
          </a:prstGeom>
          <a:solidFill>
            <a:schemeClr val="accent6">
              <a:lumMod val="60000"/>
              <a:lumOff val="40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b="1" dirty="0">
                <a:solidFill>
                  <a:schemeClr val="bg1"/>
                </a:solidFill>
                <a:effectLst>
                  <a:outerShdw blurRad="38100" dist="38100" dir="2700000" algn="tl">
                    <a:srgbClr val="000000">
                      <a:alpha val="43137"/>
                    </a:srgbClr>
                  </a:outerShdw>
                </a:effectLst>
              </a:rPr>
              <a:t>Erlass und Zustellung des Vollstreckungsbescheids</a:t>
            </a:r>
          </a:p>
        </p:txBody>
      </p:sp>
      <p:sp>
        <p:nvSpPr>
          <p:cNvPr id="9" name="Rechteck 8"/>
          <p:cNvSpPr/>
          <p:nvPr/>
        </p:nvSpPr>
        <p:spPr>
          <a:xfrm>
            <a:off x="7816243" y="2034999"/>
            <a:ext cx="1254034" cy="810773"/>
          </a:xfrm>
          <a:prstGeom prst="rect">
            <a:avLst/>
          </a:prstGeom>
          <a:solidFill>
            <a:schemeClr val="bg1">
              <a:lumMod val="75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b="1" dirty="0"/>
              <a:t>zahlt = </a:t>
            </a:r>
            <a:r>
              <a:rPr lang="de-DE" dirty="0"/>
              <a:t>Verfahren beendet</a:t>
            </a:r>
          </a:p>
        </p:txBody>
      </p:sp>
      <p:pic>
        <p:nvPicPr>
          <p:cNvPr id="15" name="Grafik 14"/>
          <p:cNvPicPr>
            <a:picLocks noChangeAspect="1"/>
          </p:cNvPicPr>
          <p:nvPr/>
        </p:nvPicPr>
        <p:blipFill>
          <a:blip r:embed="rId2"/>
          <a:stretch>
            <a:fillRect/>
          </a:stretch>
        </p:blipFill>
        <p:spPr>
          <a:xfrm rot="12186729">
            <a:off x="6711743" y="2138111"/>
            <a:ext cx="1151127" cy="604550"/>
          </a:xfrm>
          <a:prstGeom prst="rect">
            <a:avLst/>
          </a:prstGeom>
        </p:spPr>
      </p:pic>
      <p:pic>
        <p:nvPicPr>
          <p:cNvPr id="29" name="Grafik 28"/>
          <p:cNvPicPr>
            <a:picLocks noChangeAspect="1"/>
          </p:cNvPicPr>
          <p:nvPr/>
        </p:nvPicPr>
        <p:blipFill>
          <a:blip r:embed="rId3"/>
          <a:stretch>
            <a:fillRect/>
          </a:stretch>
        </p:blipFill>
        <p:spPr>
          <a:xfrm rot="20045842">
            <a:off x="2557091" y="3229699"/>
            <a:ext cx="902286" cy="932769"/>
          </a:xfrm>
          <a:prstGeom prst="rect">
            <a:avLst/>
          </a:prstGeom>
        </p:spPr>
      </p:pic>
      <p:sp>
        <p:nvSpPr>
          <p:cNvPr id="22" name="Abgerundetes Rechteck 21"/>
          <p:cNvSpPr/>
          <p:nvPr/>
        </p:nvSpPr>
        <p:spPr>
          <a:xfrm>
            <a:off x="434496" y="3233558"/>
            <a:ext cx="2189381" cy="681789"/>
          </a:xfrm>
          <a:prstGeom prst="round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de-DE" dirty="0"/>
              <a:t>mündliche Verhandlung</a:t>
            </a:r>
          </a:p>
        </p:txBody>
      </p:sp>
      <p:sp>
        <p:nvSpPr>
          <p:cNvPr id="14" name="Pfeil nach rechts 13"/>
          <p:cNvSpPr/>
          <p:nvPr/>
        </p:nvSpPr>
        <p:spPr>
          <a:xfrm flipH="1">
            <a:off x="2619579" y="2262227"/>
            <a:ext cx="1190001" cy="227521"/>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2" name="Abgerundetes Rechteck 1"/>
          <p:cNvSpPr/>
          <p:nvPr/>
        </p:nvSpPr>
        <p:spPr>
          <a:xfrm>
            <a:off x="2701760" y="377896"/>
            <a:ext cx="4740442" cy="601579"/>
          </a:xfrm>
          <a:prstGeom prst="round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de-DE" sz="2000" b="1" dirty="0"/>
              <a:t>Mahngericht</a:t>
            </a:r>
          </a:p>
        </p:txBody>
      </p:sp>
      <p:sp>
        <p:nvSpPr>
          <p:cNvPr id="5" name="Abgerundetes Rechteck 4"/>
          <p:cNvSpPr/>
          <p:nvPr/>
        </p:nvSpPr>
        <p:spPr>
          <a:xfrm>
            <a:off x="3774385" y="2262227"/>
            <a:ext cx="3593432" cy="457199"/>
          </a:xfrm>
          <a:prstGeom prst="roundRect">
            <a:avLst/>
          </a:prstGeom>
          <a:solidFill>
            <a:schemeClr val="accent2">
              <a:lumMod val="60000"/>
              <a:lumOff val="40000"/>
            </a:schemeClr>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de-DE" sz="2000" dirty="0"/>
              <a:t>Schuldner</a:t>
            </a:r>
          </a:p>
        </p:txBody>
      </p:sp>
      <p:pic>
        <p:nvPicPr>
          <p:cNvPr id="8" name="Grafik 7"/>
          <p:cNvPicPr>
            <a:picLocks noChangeAspect="1"/>
          </p:cNvPicPr>
          <p:nvPr/>
        </p:nvPicPr>
        <p:blipFill>
          <a:blip r:embed="rId4"/>
          <a:stretch>
            <a:fillRect/>
          </a:stretch>
        </p:blipFill>
        <p:spPr>
          <a:xfrm>
            <a:off x="5186634" y="1889329"/>
            <a:ext cx="518205" cy="493819"/>
          </a:xfrm>
          <a:prstGeom prst="rect">
            <a:avLst/>
          </a:prstGeom>
        </p:spPr>
      </p:pic>
      <p:sp>
        <p:nvSpPr>
          <p:cNvPr id="16" name="Pfeil nach unten 15"/>
          <p:cNvSpPr/>
          <p:nvPr/>
        </p:nvSpPr>
        <p:spPr>
          <a:xfrm>
            <a:off x="5711163" y="2734821"/>
            <a:ext cx="309010" cy="454699"/>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23" name="Rechteck 22"/>
          <p:cNvSpPr/>
          <p:nvPr/>
        </p:nvSpPr>
        <p:spPr>
          <a:xfrm>
            <a:off x="2135213" y="6082248"/>
            <a:ext cx="2823411" cy="446758"/>
          </a:xfrm>
          <a:prstGeom prst="rect">
            <a:avLst/>
          </a:prstGeom>
          <a:solidFill>
            <a:schemeClr val="bg1">
              <a:lumMod val="75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dirty="0"/>
              <a:t>erfolgreich</a:t>
            </a:r>
          </a:p>
        </p:txBody>
      </p:sp>
      <p:sp>
        <p:nvSpPr>
          <p:cNvPr id="24" name="Rechteck 23"/>
          <p:cNvSpPr/>
          <p:nvPr/>
        </p:nvSpPr>
        <p:spPr>
          <a:xfrm>
            <a:off x="9023786" y="6076046"/>
            <a:ext cx="3104147" cy="446758"/>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dirty="0"/>
              <a:t>fruchtlose </a:t>
            </a:r>
          </a:p>
        </p:txBody>
      </p:sp>
      <p:pic>
        <p:nvPicPr>
          <p:cNvPr id="25" name="Grafik 24"/>
          <p:cNvPicPr>
            <a:picLocks noChangeAspect="1"/>
          </p:cNvPicPr>
          <p:nvPr/>
        </p:nvPicPr>
        <p:blipFill>
          <a:blip r:embed="rId3"/>
          <a:stretch>
            <a:fillRect/>
          </a:stretch>
        </p:blipFill>
        <p:spPr>
          <a:xfrm rot="19997743">
            <a:off x="8543154" y="5805547"/>
            <a:ext cx="902286" cy="932769"/>
          </a:xfrm>
          <a:prstGeom prst="rect">
            <a:avLst/>
          </a:prstGeom>
        </p:spPr>
      </p:pic>
      <p:pic>
        <p:nvPicPr>
          <p:cNvPr id="26" name="Grafik 25"/>
          <p:cNvPicPr>
            <a:picLocks noChangeAspect="1"/>
          </p:cNvPicPr>
          <p:nvPr/>
        </p:nvPicPr>
        <p:blipFill>
          <a:blip r:embed="rId2"/>
          <a:stretch>
            <a:fillRect/>
          </a:stretch>
        </p:blipFill>
        <p:spPr>
          <a:xfrm rot="1342656">
            <a:off x="4757361" y="6083274"/>
            <a:ext cx="847417" cy="445047"/>
          </a:xfrm>
          <a:prstGeom prst="rect">
            <a:avLst/>
          </a:prstGeom>
        </p:spPr>
      </p:pic>
      <p:pic>
        <p:nvPicPr>
          <p:cNvPr id="27" name="Grafik 26"/>
          <p:cNvPicPr>
            <a:picLocks noChangeAspect="1"/>
          </p:cNvPicPr>
          <p:nvPr/>
        </p:nvPicPr>
        <p:blipFill>
          <a:blip r:embed="rId5"/>
          <a:stretch>
            <a:fillRect/>
          </a:stretch>
        </p:blipFill>
        <p:spPr>
          <a:xfrm>
            <a:off x="1401840" y="2768540"/>
            <a:ext cx="249958" cy="515750"/>
          </a:xfrm>
          <a:prstGeom prst="rect">
            <a:avLst/>
          </a:prstGeom>
        </p:spPr>
      </p:pic>
      <p:sp>
        <p:nvSpPr>
          <p:cNvPr id="36" name="Pfeil nach rechts 35"/>
          <p:cNvSpPr/>
          <p:nvPr/>
        </p:nvSpPr>
        <p:spPr>
          <a:xfrm flipH="1">
            <a:off x="2627677" y="4970779"/>
            <a:ext cx="2793431" cy="30062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grpSp>
        <p:nvGrpSpPr>
          <p:cNvPr id="40" name="Gruppieren 39"/>
          <p:cNvGrpSpPr/>
          <p:nvPr/>
        </p:nvGrpSpPr>
        <p:grpSpPr>
          <a:xfrm>
            <a:off x="5181070" y="3204915"/>
            <a:ext cx="1371600" cy="710432"/>
            <a:chOff x="6473730" y="3204413"/>
            <a:chExt cx="1371600" cy="710432"/>
          </a:xfrm>
        </p:grpSpPr>
        <p:pic>
          <p:nvPicPr>
            <p:cNvPr id="39" name="Grafik 38"/>
            <p:cNvPicPr>
              <a:picLocks noChangeAspect="1"/>
            </p:cNvPicPr>
            <p:nvPr/>
          </p:nvPicPr>
          <p:blipFill>
            <a:blip r:embed="rId5"/>
            <a:stretch>
              <a:fillRect/>
            </a:stretch>
          </p:blipFill>
          <p:spPr>
            <a:xfrm>
              <a:off x="7050592" y="3439316"/>
              <a:ext cx="249958" cy="475529"/>
            </a:xfrm>
            <a:prstGeom prst="rect">
              <a:avLst/>
            </a:prstGeom>
            <a:ln>
              <a:noFill/>
            </a:ln>
          </p:spPr>
        </p:pic>
        <p:sp>
          <p:nvSpPr>
            <p:cNvPr id="11" name="Rechteck 10"/>
            <p:cNvSpPr/>
            <p:nvPr/>
          </p:nvSpPr>
          <p:spPr>
            <a:xfrm>
              <a:off x="6473730" y="3204413"/>
              <a:ext cx="1371600" cy="417095"/>
            </a:xfrm>
            <a:prstGeom prst="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a:t>schweigt</a:t>
              </a:r>
            </a:p>
          </p:txBody>
        </p:sp>
      </p:grpSp>
      <p:sp>
        <p:nvSpPr>
          <p:cNvPr id="17" name="Abgerundetes Rechteck 16"/>
          <p:cNvSpPr/>
          <p:nvPr/>
        </p:nvSpPr>
        <p:spPr>
          <a:xfrm>
            <a:off x="63706" y="14691"/>
            <a:ext cx="4472478" cy="282994"/>
          </a:xfrm>
          <a:prstGeom prst="roundRect">
            <a:avLst/>
          </a:prstGeom>
          <a:solidFill>
            <a:schemeClr val="accent2">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b="1" dirty="0">
                <a:effectLst>
                  <a:outerShdw blurRad="38100" dist="38100" dir="2700000" algn="tl">
                    <a:srgbClr val="000000">
                      <a:alpha val="43137"/>
                    </a:srgbClr>
                  </a:outerShdw>
                </a:effectLst>
              </a:rPr>
              <a:t>Mahnverfahren</a:t>
            </a:r>
          </a:p>
        </p:txBody>
      </p:sp>
      <p:sp>
        <p:nvSpPr>
          <p:cNvPr id="41" name="Rechteck 4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grpSp>
        <p:nvGrpSpPr>
          <p:cNvPr id="42" name="Gruppieren 41"/>
          <p:cNvGrpSpPr/>
          <p:nvPr/>
        </p:nvGrpSpPr>
        <p:grpSpPr>
          <a:xfrm>
            <a:off x="264969" y="1728519"/>
            <a:ext cx="2315867" cy="1067415"/>
            <a:chOff x="1968179" y="2040634"/>
            <a:chExt cx="2315867" cy="1067415"/>
          </a:xfrm>
        </p:grpSpPr>
        <p:sp>
          <p:nvSpPr>
            <p:cNvPr id="10" name="Rechteck 9"/>
            <p:cNvSpPr/>
            <p:nvPr/>
          </p:nvSpPr>
          <p:spPr>
            <a:xfrm>
              <a:off x="1968179" y="2040634"/>
              <a:ext cx="2310064" cy="404538"/>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dirty="0"/>
                <a:t>widerspricht</a:t>
              </a:r>
            </a:p>
          </p:txBody>
        </p:sp>
        <p:sp>
          <p:nvSpPr>
            <p:cNvPr id="35" name="Rechteck 34"/>
            <p:cNvSpPr/>
            <p:nvPr/>
          </p:nvSpPr>
          <p:spPr>
            <a:xfrm>
              <a:off x="1968179" y="2459246"/>
              <a:ext cx="2315867" cy="648803"/>
            </a:xfrm>
            <a:prstGeom prst="rect">
              <a:avLst/>
            </a:prstGeom>
            <a:solidFill>
              <a:schemeClr val="tx2">
                <a:lumMod val="7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a:t>Streitwert bis 5000 € vor dem Amtsgericht, ab 5000 € vor dem </a:t>
              </a:r>
              <a:r>
                <a:rPr lang="de-DE" sz="1400" dirty="0" err="1"/>
                <a:t>Landgricht</a:t>
              </a:r>
              <a:endParaRPr lang="de-DE" sz="1400" dirty="0"/>
            </a:p>
          </p:txBody>
        </p:sp>
      </p:grpSp>
      <p:sp>
        <p:nvSpPr>
          <p:cNvPr id="6" name="Rechteck 5"/>
          <p:cNvSpPr/>
          <p:nvPr/>
        </p:nvSpPr>
        <p:spPr>
          <a:xfrm>
            <a:off x="4059133" y="1397230"/>
            <a:ext cx="3023937" cy="561474"/>
          </a:xfrm>
          <a:prstGeom prst="rect">
            <a:avLst/>
          </a:prstGeom>
          <a:solidFill>
            <a:srgbClr val="FFC61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b="1" dirty="0">
                <a:solidFill>
                  <a:schemeClr val="bg1"/>
                </a:solidFill>
                <a:effectLst>
                  <a:outerShdw blurRad="38100" dist="38100" dir="2700000" algn="tl">
                    <a:srgbClr val="000000">
                      <a:alpha val="43137"/>
                    </a:srgbClr>
                  </a:outerShdw>
                </a:effectLst>
              </a:rPr>
              <a:t>Erlass und Zustellung des Mahnbescheids</a:t>
            </a:r>
          </a:p>
        </p:txBody>
      </p:sp>
      <p:sp>
        <p:nvSpPr>
          <p:cNvPr id="7" name="Pfeil nach unten 6"/>
          <p:cNvSpPr/>
          <p:nvPr/>
        </p:nvSpPr>
        <p:spPr>
          <a:xfrm>
            <a:off x="5181921" y="940027"/>
            <a:ext cx="484632" cy="475168"/>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44" name="Pfeil nach rechts 43"/>
          <p:cNvSpPr/>
          <p:nvPr/>
        </p:nvSpPr>
        <p:spPr>
          <a:xfrm rot="5400000" flipH="1">
            <a:off x="60286" y="4432556"/>
            <a:ext cx="1457832" cy="233632"/>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46" name="Rechteck 45"/>
          <p:cNvSpPr/>
          <p:nvPr/>
        </p:nvSpPr>
        <p:spPr>
          <a:xfrm>
            <a:off x="5580467" y="6071652"/>
            <a:ext cx="3104147" cy="446758"/>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dirty="0"/>
              <a:t>Zwangsvollstreckung</a:t>
            </a:r>
          </a:p>
        </p:txBody>
      </p:sp>
      <p:sp>
        <p:nvSpPr>
          <p:cNvPr id="47" name="Rechteck 46"/>
          <p:cNvSpPr/>
          <p:nvPr/>
        </p:nvSpPr>
        <p:spPr>
          <a:xfrm>
            <a:off x="9830319" y="4439422"/>
            <a:ext cx="1254034" cy="810773"/>
          </a:xfrm>
          <a:prstGeom prst="rect">
            <a:avLst/>
          </a:prstGeom>
          <a:solidFill>
            <a:schemeClr val="bg1">
              <a:lumMod val="75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b="1" dirty="0"/>
              <a:t>zahlt = </a:t>
            </a:r>
            <a:r>
              <a:rPr lang="de-DE" dirty="0"/>
              <a:t>Verfahren beendet</a:t>
            </a:r>
          </a:p>
        </p:txBody>
      </p:sp>
      <p:pic>
        <p:nvPicPr>
          <p:cNvPr id="48" name="Grafik 47"/>
          <p:cNvPicPr>
            <a:picLocks noChangeAspect="1"/>
          </p:cNvPicPr>
          <p:nvPr/>
        </p:nvPicPr>
        <p:blipFill>
          <a:blip r:embed="rId2"/>
          <a:stretch>
            <a:fillRect/>
          </a:stretch>
        </p:blipFill>
        <p:spPr>
          <a:xfrm rot="11283596">
            <a:off x="8700801" y="4792537"/>
            <a:ext cx="1151127" cy="604550"/>
          </a:xfrm>
          <a:prstGeom prst="rect">
            <a:avLst/>
          </a:prstGeom>
        </p:spPr>
      </p:pic>
      <p:grpSp>
        <p:nvGrpSpPr>
          <p:cNvPr id="50" name="Gruppieren 49"/>
          <p:cNvGrpSpPr/>
          <p:nvPr/>
        </p:nvGrpSpPr>
        <p:grpSpPr>
          <a:xfrm>
            <a:off x="6486804" y="5180174"/>
            <a:ext cx="1377815" cy="1056208"/>
            <a:chOff x="6486804" y="5180174"/>
            <a:chExt cx="1377815" cy="1056208"/>
          </a:xfrm>
        </p:grpSpPr>
        <p:pic>
          <p:nvPicPr>
            <p:cNvPr id="49" name="Grafik 48"/>
            <p:cNvPicPr>
              <a:picLocks noChangeAspect="1"/>
            </p:cNvPicPr>
            <p:nvPr/>
          </p:nvPicPr>
          <p:blipFill>
            <a:blip r:embed="rId5"/>
            <a:stretch>
              <a:fillRect/>
            </a:stretch>
          </p:blipFill>
          <p:spPr>
            <a:xfrm>
              <a:off x="7083070" y="5760853"/>
              <a:ext cx="249958" cy="475529"/>
            </a:xfrm>
            <a:prstGeom prst="rect">
              <a:avLst/>
            </a:prstGeom>
            <a:ln>
              <a:noFill/>
            </a:ln>
          </p:spPr>
        </p:pic>
        <p:grpSp>
          <p:nvGrpSpPr>
            <p:cNvPr id="38" name="Gruppieren 37"/>
            <p:cNvGrpSpPr/>
            <p:nvPr/>
          </p:nvGrpSpPr>
          <p:grpSpPr>
            <a:xfrm>
              <a:off x="6486804" y="5180174"/>
              <a:ext cx="1377815" cy="842146"/>
              <a:chOff x="6494878" y="5270551"/>
              <a:chExt cx="1377815" cy="842146"/>
            </a:xfrm>
          </p:grpSpPr>
          <p:pic>
            <p:nvPicPr>
              <p:cNvPr id="21" name="Grafik 20"/>
              <p:cNvPicPr>
                <a:picLocks noChangeAspect="1"/>
              </p:cNvPicPr>
              <p:nvPr/>
            </p:nvPicPr>
            <p:blipFill>
              <a:blip r:embed="rId5"/>
              <a:stretch>
                <a:fillRect/>
              </a:stretch>
            </p:blipFill>
            <p:spPr>
              <a:xfrm>
                <a:off x="7058807" y="5270551"/>
                <a:ext cx="249958" cy="475529"/>
              </a:xfrm>
              <a:prstGeom prst="rect">
                <a:avLst/>
              </a:prstGeom>
              <a:ln>
                <a:noFill/>
              </a:ln>
            </p:spPr>
          </p:pic>
          <p:pic>
            <p:nvPicPr>
              <p:cNvPr id="19" name="Grafik 18"/>
              <p:cNvPicPr>
                <a:picLocks noChangeAspect="1"/>
              </p:cNvPicPr>
              <p:nvPr/>
            </p:nvPicPr>
            <p:blipFill>
              <a:blip r:embed="rId6"/>
              <a:stretch>
                <a:fillRect/>
              </a:stretch>
            </p:blipFill>
            <p:spPr>
              <a:xfrm>
                <a:off x="6494878" y="5612782"/>
                <a:ext cx="1377815" cy="499915"/>
              </a:xfrm>
              <a:prstGeom prst="rect">
                <a:avLst/>
              </a:prstGeom>
              <a:ln>
                <a:noFill/>
              </a:ln>
            </p:spPr>
          </p:pic>
        </p:grpSp>
      </p:grpSp>
      <p:pic>
        <p:nvPicPr>
          <p:cNvPr id="20" name="Grafik 19"/>
          <p:cNvPicPr>
            <a:picLocks noChangeAspect="1"/>
          </p:cNvPicPr>
          <p:nvPr/>
        </p:nvPicPr>
        <p:blipFill>
          <a:blip r:embed="rId5"/>
          <a:stretch>
            <a:fillRect/>
          </a:stretch>
        </p:blipFill>
        <p:spPr>
          <a:xfrm>
            <a:off x="7041971" y="4443668"/>
            <a:ext cx="249958" cy="475529"/>
          </a:xfrm>
          <a:prstGeom prst="rect">
            <a:avLst/>
          </a:prstGeom>
        </p:spPr>
      </p:pic>
      <p:pic>
        <p:nvPicPr>
          <p:cNvPr id="34" name="Grafik 33"/>
          <p:cNvPicPr>
            <a:picLocks noChangeAspect="1"/>
          </p:cNvPicPr>
          <p:nvPr/>
        </p:nvPicPr>
        <p:blipFill>
          <a:blip r:embed="rId3"/>
          <a:stretch>
            <a:fillRect/>
          </a:stretch>
        </p:blipFill>
        <p:spPr>
          <a:xfrm rot="181532">
            <a:off x="4560172" y="4294264"/>
            <a:ext cx="902286" cy="932769"/>
          </a:xfrm>
          <a:prstGeom prst="rect">
            <a:avLst/>
          </a:prstGeom>
        </p:spPr>
      </p:pic>
      <p:sp>
        <p:nvSpPr>
          <p:cNvPr id="33" name="Rechteck 32"/>
          <p:cNvSpPr/>
          <p:nvPr/>
        </p:nvSpPr>
        <p:spPr>
          <a:xfrm>
            <a:off x="3475444" y="3341147"/>
            <a:ext cx="1174726" cy="1393139"/>
          </a:xfrm>
          <a:prstGeom prst="rect">
            <a:avLst/>
          </a:prstGeom>
          <a:solidFill>
            <a:schemeClr val="accent6">
              <a:lumMod val="60000"/>
              <a:lumOff val="4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de-DE" b="1" dirty="0">
                <a:solidFill>
                  <a:schemeClr val="bg1"/>
                </a:solidFill>
                <a:effectLst>
                  <a:outerShdw blurRad="38100" dist="38100" dir="2700000" algn="tl">
                    <a:srgbClr val="000000">
                      <a:alpha val="43137"/>
                    </a:srgbClr>
                  </a:outerShdw>
                </a:effectLst>
              </a:rPr>
              <a:t>Urteil</a:t>
            </a:r>
          </a:p>
          <a:p>
            <a:pPr algn="ctr"/>
            <a:r>
              <a:rPr lang="de-DE" sz="1600" dirty="0"/>
              <a:t>oder voll-streckbarer Titel</a:t>
            </a:r>
          </a:p>
        </p:txBody>
      </p:sp>
      <p:grpSp>
        <p:nvGrpSpPr>
          <p:cNvPr id="52" name="Gruppieren 51"/>
          <p:cNvGrpSpPr/>
          <p:nvPr/>
        </p:nvGrpSpPr>
        <p:grpSpPr>
          <a:xfrm>
            <a:off x="303712" y="4852828"/>
            <a:ext cx="2315867" cy="994446"/>
            <a:chOff x="326952" y="4970779"/>
            <a:chExt cx="2315867" cy="994446"/>
          </a:xfrm>
        </p:grpSpPr>
        <p:sp>
          <p:nvSpPr>
            <p:cNvPr id="32" name="Rechteck 31"/>
            <p:cNvSpPr/>
            <p:nvPr/>
          </p:nvSpPr>
          <p:spPr>
            <a:xfrm>
              <a:off x="326952" y="4970779"/>
              <a:ext cx="2315867" cy="418791"/>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dirty="0"/>
                <a:t>erhebt Einspruch</a:t>
              </a:r>
            </a:p>
          </p:txBody>
        </p:sp>
        <p:sp>
          <p:nvSpPr>
            <p:cNvPr id="51" name="Rechteck 50"/>
            <p:cNvSpPr/>
            <p:nvPr/>
          </p:nvSpPr>
          <p:spPr>
            <a:xfrm>
              <a:off x="326952" y="5316422"/>
              <a:ext cx="2315867" cy="648803"/>
            </a:xfrm>
            <a:prstGeom prst="rect">
              <a:avLst/>
            </a:prstGeom>
            <a:solidFill>
              <a:schemeClr val="tx2">
                <a:lumMod val="7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a:t>Streitwert bis 5000 € vor dem Amtsgericht, ab 5000 € vor dem </a:t>
              </a:r>
              <a:r>
                <a:rPr lang="de-DE" sz="1400" dirty="0" err="1"/>
                <a:t>Landgricht</a:t>
              </a:r>
              <a:endParaRPr lang="de-DE" sz="1400" dirty="0"/>
            </a:p>
          </p:txBody>
        </p:sp>
      </p:grpSp>
      <p:sp>
        <p:nvSpPr>
          <p:cNvPr id="53" name="Abgerundetes Rechteck 52"/>
          <p:cNvSpPr/>
          <p:nvPr/>
        </p:nvSpPr>
        <p:spPr>
          <a:xfrm>
            <a:off x="5400967" y="4910567"/>
            <a:ext cx="3593432" cy="457199"/>
          </a:xfrm>
          <a:prstGeom prst="roundRect">
            <a:avLst/>
          </a:prstGeom>
          <a:solidFill>
            <a:schemeClr val="accent2">
              <a:lumMod val="60000"/>
              <a:lumOff val="40000"/>
            </a:schemeClr>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de-DE" sz="2000" dirty="0"/>
              <a:t>Schuldner</a:t>
            </a:r>
          </a:p>
        </p:txBody>
      </p:sp>
      <p:grpSp>
        <p:nvGrpSpPr>
          <p:cNvPr id="56" name="Gruppieren 55"/>
          <p:cNvGrpSpPr/>
          <p:nvPr/>
        </p:nvGrpSpPr>
        <p:grpSpPr>
          <a:xfrm rot="18835101">
            <a:off x="7683160" y="2118108"/>
            <a:ext cx="4901728" cy="740523"/>
            <a:chOff x="7333251" y="2677233"/>
            <a:chExt cx="4370457" cy="689845"/>
          </a:xfrm>
        </p:grpSpPr>
        <p:sp>
          <p:nvSpPr>
            <p:cNvPr id="54" name="Abgerundetes Rechteck 53"/>
            <p:cNvSpPr/>
            <p:nvPr/>
          </p:nvSpPr>
          <p:spPr>
            <a:xfrm>
              <a:off x="7829540" y="2677233"/>
              <a:ext cx="3874168" cy="689845"/>
            </a:xfrm>
            <a:prstGeom prst="roundRect">
              <a:avLst/>
            </a:prstGeom>
            <a:solidFill>
              <a:schemeClr val="accent1">
                <a:lumMod val="60000"/>
                <a:lumOff val="40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dirty="0"/>
                <a:t>Antrag </a:t>
              </a:r>
              <a:r>
                <a:rPr lang="de-DE" u="sng" dirty="0"/>
                <a:t>des Gläubigers</a:t>
              </a:r>
            </a:p>
            <a:p>
              <a:pPr algn="ctr"/>
              <a:r>
                <a:rPr lang="de-DE" dirty="0"/>
                <a:t>auf  </a:t>
              </a:r>
              <a:r>
                <a:rPr lang="de-DE" b="1" dirty="0"/>
                <a:t>Erlass des Vollstreckungsbescheides</a:t>
              </a:r>
            </a:p>
          </p:txBody>
        </p:sp>
        <p:sp>
          <p:nvSpPr>
            <p:cNvPr id="55" name="Flussdiagramm: Zusammenführen 54"/>
            <p:cNvSpPr/>
            <p:nvPr/>
          </p:nvSpPr>
          <p:spPr>
            <a:xfrm rot="5400000">
              <a:off x="7397419" y="2684645"/>
              <a:ext cx="497306" cy="625642"/>
            </a:xfrm>
            <a:prstGeom prst="flowChartMerge">
              <a:avLst/>
            </a:prstGeom>
            <a:solidFill>
              <a:schemeClr val="accent1">
                <a:lumMod val="60000"/>
                <a:lumOff val="4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grpSp>
      <p:grpSp>
        <p:nvGrpSpPr>
          <p:cNvPr id="43" name="Gruppieren 42"/>
          <p:cNvGrpSpPr/>
          <p:nvPr/>
        </p:nvGrpSpPr>
        <p:grpSpPr>
          <a:xfrm>
            <a:off x="7434676" y="335030"/>
            <a:ext cx="4472613" cy="641684"/>
            <a:chOff x="7434676" y="335030"/>
            <a:chExt cx="4472613" cy="641684"/>
          </a:xfrm>
        </p:grpSpPr>
        <p:sp>
          <p:nvSpPr>
            <p:cNvPr id="4" name="Flussdiagramm: Zusammenführen 3"/>
            <p:cNvSpPr/>
            <p:nvPr/>
          </p:nvSpPr>
          <p:spPr>
            <a:xfrm rot="5400000">
              <a:off x="7498844" y="359849"/>
              <a:ext cx="497306" cy="625642"/>
            </a:xfrm>
            <a:prstGeom prst="flowChartMerge">
              <a:avLst/>
            </a:prstGeom>
            <a:solidFill>
              <a:schemeClr val="accent1">
                <a:lumMod val="60000"/>
                <a:lumOff val="4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3" name="Abgerundetes Rechteck 2"/>
            <p:cNvSpPr/>
            <p:nvPr/>
          </p:nvSpPr>
          <p:spPr>
            <a:xfrm>
              <a:off x="8033121" y="335030"/>
              <a:ext cx="3874168" cy="641684"/>
            </a:xfrm>
            <a:prstGeom prst="roundRect">
              <a:avLst/>
            </a:prstGeom>
            <a:solidFill>
              <a:schemeClr val="accent1">
                <a:lumMod val="60000"/>
                <a:lumOff val="40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dirty="0"/>
                <a:t>Antrag </a:t>
              </a:r>
              <a:r>
                <a:rPr lang="de-DE" u="sng" dirty="0"/>
                <a:t>des Gläubigers</a:t>
              </a:r>
            </a:p>
            <a:p>
              <a:pPr algn="ctr"/>
              <a:r>
                <a:rPr lang="de-DE" dirty="0"/>
                <a:t>auf  </a:t>
              </a:r>
              <a:r>
                <a:rPr lang="de-DE" b="1" dirty="0"/>
                <a:t>Erlass des Mahnbescheides</a:t>
              </a:r>
            </a:p>
          </p:txBody>
        </p:sp>
      </p:grpSp>
      <p:sp>
        <p:nvSpPr>
          <p:cNvPr id="57" name="Rechteck 5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138</a:t>
            </a:r>
          </a:p>
        </p:txBody>
      </p:sp>
    </p:spTree>
    <p:extLst>
      <p:ext uri="{BB962C8B-B14F-4D97-AF65-F5344CB8AC3E}">
        <p14:creationId xmlns:p14="http://schemas.microsoft.com/office/powerpoint/2010/main" val="1641052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additive="base">
                                        <p:cTn id="7" dur="500" fill="hold"/>
                                        <p:tgtEl>
                                          <p:spTgt spid="43"/>
                                        </p:tgtEl>
                                        <p:attrNameLst>
                                          <p:attrName>ppt_x</p:attrName>
                                        </p:attrNameLst>
                                      </p:cBhvr>
                                      <p:tavLst>
                                        <p:tav tm="0">
                                          <p:val>
                                            <p:strVal val="#ppt_x"/>
                                          </p:val>
                                        </p:tav>
                                        <p:tav tm="100000">
                                          <p:val>
                                            <p:strVal val="#ppt_x"/>
                                          </p:val>
                                        </p:tav>
                                      </p:tavLst>
                                    </p:anim>
                                    <p:anim calcmode="lin" valueType="num">
                                      <p:cBhvr additive="base">
                                        <p:cTn id="8"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2"/>
                                        </p:tgtEl>
                                        <p:attrNameLst>
                                          <p:attrName>style.visibility</p:attrName>
                                        </p:attrNameLst>
                                      </p:cBhvr>
                                      <p:to>
                                        <p:strVal val="visible"/>
                                      </p:to>
                                    </p:set>
                                    <p:anim calcmode="lin" valueType="num">
                                      <p:cBhvr additive="base">
                                        <p:cTn id="61" dur="500" fill="hold"/>
                                        <p:tgtEl>
                                          <p:spTgt spid="42"/>
                                        </p:tgtEl>
                                        <p:attrNameLst>
                                          <p:attrName>ppt_x</p:attrName>
                                        </p:attrNameLst>
                                      </p:cBhvr>
                                      <p:tavLst>
                                        <p:tav tm="0">
                                          <p:val>
                                            <p:strVal val="#ppt_x"/>
                                          </p:val>
                                        </p:tav>
                                        <p:tav tm="100000">
                                          <p:val>
                                            <p:strVal val="#ppt_x"/>
                                          </p:val>
                                        </p:tav>
                                      </p:tavLst>
                                    </p:anim>
                                    <p:anim calcmode="lin" valueType="num">
                                      <p:cBhvr additive="base">
                                        <p:cTn id="62"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7"/>
                                        </p:tgtEl>
                                        <p:attrNameLst>
                                          <p:attrName>style.visibility</p:attrName>
                                        </p:attrNameLst>
                                      </p:cBhvr>
                                      <p:to>
                                        <p:strVal val="visible"/>
                                      </p:to>
                                    </p:set>
                                    <p:anim calcmode="lin" valueType="num">
                                      <p:cBhvr additive="base">
                                        <p:cTn id="67" dur="500" fill="hold"/>
                                        <p:tgtEl>
                                          <p:spTgt spid="27"/>
                                        </p:tgtEl>
                                        <p:attrNameLst>
                                          <p:attrName>ppt_x</p:attrName>
                                        </p:attrNameLst>
                                      </p:cBhvr>
                                      <p:tavLst>
                                        <p:tav tm="0">
                                          <p:val>
                                            <p:strVal val="#ppt_x"/>
                                          </p:val>
                                        </p:tav>
                                        <p:tav tm="100000">
                                          <p:val>
                                            <p:strVal val="#ppt_x"/>
                                          </p:val>
                                        </p:tav>
                                      </p:tavLst>
                                    </p:anim>
                                    <p:anim calcmode="lin" valueType="num">
                                      <p:cBhvr additive="base">
                                        <p:cTn id="6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anim calcmode="lin" valueType="num">
                                      <p:cBhvr additive="base">
                                        <p:cTn id="73" dur="500" fill="hold"/>
                                        <p:tgtEl>
                                          <p:spTgt spid="22"/>
                                        </p:tgtEl>
                                        <p:attrNameLst>
                                          <p:attrName>ppt_x</p:attrName>
                                        </p:attrNameLst>
                                      </p:cBhvr>
                                      <p:tavLst>
                                        <p:tav tm="0">
                                          <p:val>
                                            <p:strVal val="#ppt_x"/>
                                          </p:val>
                                        </p:tav>
                                        <p:tav tm="100000">
                                          <p:val>
                                            <p:strVal val="#ppt_x"/>
                                          </p:val>
                                        </p:tav>
                                      </p:tavLst>
                                    </p:anim>
                                    <p:anim calcmode="lin" valueType="num">
                                      <p:cBhvr additive="base">
                                        <p:cTn id="7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29"/>
                                        </p:tgtEl>
                                        <p:attrNameLst>
                                          <p:attrName>style.visibility</p:attrName>
                                        </p:attrNameLst>
                                      </p:cBhvr>
                                      <p:to>
                                        <p:strVal val="visible"/>
                                      </p:to>
                                    </p:set>
                                    <p:anim calcmode="lin" valueType="num">
                                      <p:cBhvr additive="base">
                                        <p:cTn id="79" dur="500" fill="hold"/>
                                        <p:tgtEl>
                                          <p:spTgt spid="29"/>
                                        </p:tgtEl>
                                        <p:attrNameLst>
                                          <p:attrName>ppt_x</p:attrName>
                                        </p:attrNameLst>
                                      </p:cBhvr>
                                      <p:tavLst>
                                        <p:tav tm="0">
                                          <p:val>
                                            <p:strVal val="#ppt_x"/>
                                          </p:val>
                                        </p:tav>
                                        <p:tav tm="100000">
                                          <p:val>
                                            <p:strVal val="#ppt_x"/>
                                          </p:val>
                                        </p:tav>
                                      </p:tavLst>
                                    </p:anim>
                                    <p:anim calcmode="lin" valueType="num">
                                      <p:cBhvr additive="base">
                                        <p:cTn id="8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3"/>
                                        </p:tgtEl>
                                        <p:attrNameLst>
                                          <p:attrName>style.visibility</p:attrName>
                                        </p:attrNameLst>
                                      </p:cBhvr>
                                      <p:to>
                                        <p:strVal val="visible"/>
                                      </p:to>
                                    </p:set>
                                    <p:anim calcmode="lin" valueType="num">
                                      <p:cBhvr additive="base">
                                        <p:cTn id="85" dur="500" fill="hold"/>
                                        <p:tgtEl>
                                          <p:spTgt spid="33"/>
                                        </p:tgtEl>
                                        <p:attrNameLst>
                                          <p:attrName>ppt_x</p:attrName>
                                        </p:attrNameLst>
                                      </p:cBhvr>
                                      <p:tavLst>
                                        <p:tav tm="0">
                                          <p:val>
                                            <p:strVal val="#ppt_x"/>
                                          </p:val>
                                        </p:tav>
                                        <p:tav tm="100000">
                                          <p:val>
                                            <p:strVal val="#ppt_x"/>
                                          </p:val>
                                        </p:tav>
                                      </p:tavLst>
                                    </p:anim>
                                    <p:anim calcmode="lin" valueType="num">
                                      <p:cBhvr additive="base">
                                        <p:cTn id="86"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anim calcmode="lin" valueType="num">
                                      <p:cBhvr additive="base">
                                        <p:cTn id="91" dur="500" fill="hold"/>
                                        <p:tgtEl>
                                          <p:spTgt spid="16"/>
                                        </p:tgtEl>
                                        <p:attrNameLst>
                                          <p:attrName>ppt_x</p:attrName>
                                        </p:attrNameLst>
                                      </p:cBhvr>
                                      <p:tavLst>
                                        <p:tav tm="0">
                                          <p:val>
                                            <p:strVal val="#ppt_x"/>
                                          </p:val>
                                        </p:tav>
                                        <p:tav tm="100000">
                                          <p:val>
                                            <p:strVal val="#ppt_x"/>
                                          </p:val>
                                        </p:tav>
                                      </p:tavLst>
                                    </p:anim>
                                    <p:anim calcmode="lin" valueType="num">
                                      <p:cBhvr additive="base">
                                        <p:cTn id="9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40"/>
                                        </p:tgtEl>
                                        <p:attrNameLst>
                                          <p:attrName>style.visibility</p:attrName>
                                        </p:attrNameLst>
                                      </p:cBhvr>
                                      <p:to>
                                        <p:strVal val="visible"/>
                                      </p:to>
                                    </p:set>
                                    <p:anim calcmode="lin" valueType="num">
                                      <p:cBhvr additive="base">
                                        <p:cTn id="97" dur="500" fill="hold"/>
                                        <p:tgtEl>
                                          <p:spTgt spid="40"/>
                                        </p:tgtEl>
                                        <p:attrNameLst>
                                          <p:attrName>ppt_x</p:attrName>
                                        </p:attrNameLst>
                                      </p:cBhvr>
                                      <p:tavLst>
                                        <p:tav tm="0">
                                          <p:val>
                                            <p:strVal val="#ppt_x"/>
                                          </p:val>
                                        </p:tav>
                                        <p:tav tm="100000">
                                          <p:val>
                                            <p:strVal val="#ppt_x"/>
                                          </p:val>
                                        </p:tav>
                                      </p:tavLst>
                                    </p:anim>
                                    <p:anim calcmode="lin" valueType="num">
                                      <p:cBhvr additive="base">
                                        <p:cTn id="9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56"/>
                                        </p:tgtEl>
                                        <p:attrNameLst>
                                          <p:attrName>style.visibility</p:attrName>
                                        </p:attrNameLst>
                                      </p:cBhvr>
                                      <p:to>
                                        <p:strVal val="visible"/>
                                      </p:to>
                                    </p:set>
                                    <p:anim calcmode="lin" valueType="num">
                                      <p:cBhvr additive="base">
                                        <p:cTn id="103" dur="500" fill="hold"/>
                                        <p:tgtEl>
                                          <p:spTgt spid="56"/>
                                        </p:tgtEl>
                                        <p:attrNameLst>
                                          <p:attrName>ppt_x</p:attrName>
                                        </p:attrNameLst>
                                      </p:cBhvr>
                                      <p:tavLst>
                                        <p:tav tm="0">
                                          <p:val>
                                            <p:strVal val="#ppt_x"/>
                                          </p:val>
                                        </p:tav>
                                        <p:tav tm="100000">
                                          <p:val>
                                            <p:strVal val="#ppt_x"/>
                                          </p:val>
                                        </p:tav>
                                      </p:tavLst>
                                    </p:anim>
                                    <p:anim calcmode="lin" valueType="num">
                                      <p:cBhvr additive="base">
                                        <p:cTn id="104"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12"/>
                                        </p:tgtEl>
                                        <p:attrNameLst>
                                          <p:attrName>style.visibility</p:attrName>
                                        </p:attrNameLst>
                                      </p:cBhvr>
                                      <p:to>
                                        <p:strVal val="visible"/>
                                      </p:to>
                                    </p:set>
                                    <p:anim calcmode="lin" valueType="num">
                                      <p:cBhvr additive="base">
                                        <p:cTn id="109" dur="500" fill="hold"/>
                                        <p:tgtEl>
                                          <p:spTgt spid="12"/>
                                        </p:tgtEl>
                                        <p:attrNameLst>
                                          <p:attrName>ppt_x</p:attrName>
                                        </p:attrNameLst>
                                      </p:cBhvr>
                                      <p:tavLst>
                                        <p:tav tm="0">
                                          <p:val>
                                            <p:strVal val="#ppt_x"/>
                                          </p:val>
                                        </p:tav>
                                        <p:tav tm="100000">
                                          <p:val>
                                            <p:strVal val="#ppt_x"/>
                                          </p:val>
                                        </p:tav>
                                      </p:tavLst>
                                    </p:anim>
                                    <p:anim calcmode="lin" valueType="num">
                                      <p:cBhvr additive="base">
                                        <p:cTn id="11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20"/>
                                        </p:tgtEl>
                                        <p:attrNameLst>
                                          <p:attrName>style.visibility</p:attrName>
                                        </p:attrNameLst>
                                      </p:cBhvr>
                                      <p:to>
                                        <p:strVal val="visible"/>
                                      </p:to>
                                    </p:set>
                                    <p:anim calcmode="lin" valueType="num">
                                      <p:cBhvr additive="base">
                                        <p:cTn id="115" dur="500" fill="hold"/>
                                        <p:tgtEl>
                                          <p:spTgt spid="20"/>
                                        </p:tgtEl>
                                        <p:attrNameLst>
                                          <p:attrName>ppt_x</p:attrName>
                                        </p:attrNameLst>
                                      </p:cBhvr>
                                      <p:tavLst>
                                        <p:tav tm="0">
                                          <p:val>
                                            <p:strVal val="#ppt_x"/>
                                          </p:val>
                                        </p:tav>
                                        <p:tav tm="100000">
                                          <p:val>
                                            <p:strVal val="#ppt_x"/>
                                          </p:val>
                                        </p:tav>
                                      </p:tavLst>
                                    </p:anim>
                                    <p:anim calcmode="lin" valueType="num">
                                      <p:cBhvr additive="base">
                                        <p:cTn id="11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53"/>
                                        </p:tgtEl>
                                        <p:attrNameLst>
                                          <p:attrName>style.visibility</p:attrName>
                                        </p:attrNameLst>
                                      </p:cBhvr>
                                      <p:to>
                                        <p:strVal val="visible"/>
                                      </p:to>
                                    </p:set>
                                    <p:anim calcmode="lin" valueType="num">
                                      <p:cBhvr additive="base">
                                        <p:cTn id="121" dur="500" fill="hold"/>
                                        <p:tgtEl>
                                          <p:spTgt spid="53"/>
                                        </p:tgtEl>
                                        <p:attrNameLst>
                                          <p:attrName>ppt_x</p:attrName>
                                        </p:attrNameLst>
                                      </p:cBhvr>
                                      <p:tavLst>
                                        <p:tav tm="0">
                                          <p:val>
                                            <p:strVal val="#ppt_x"/>
                                          </p:val>
                                        </p:tav>
                                        <p:tav tm="100000">
                                          <p:val>
                                            <p:strVal val="#ppt_x"/>
                                          </p:val>
                                        </p:tav>
                                      </p:tavLst>
                                    </p:anim>
                                    <p:anim calcmode="lin" valueType="num">
                                      <p:cBhvr additive="base">
                                        <p:cTn id="122"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36"/>
                                        </p:tgtEl>
                                        <p:attrNameLst>
                                          <p:attrName>style.visibility</p:attrName>
                                        </p:attrNameLst>
                                      </p:cBhvr>
                                      <p:to>
                                        <p:strVal val="visible"/>
                                      </p:to>
                                    </p:set>
                                    <p:anim calcmode="lin" valueType="num">
                                      <p:cBhvr additive="base">
                                        <p:cTn id="127" dur="500" fill="hold"/>
                                        <p:tgtEl>
                                          <p:spTgt spid="36"/>
                                        </p:tgtEl>
                                        <p:attrNameLst>
                                          <p:attrName>ppt_x</p:attrName>
                                        </p:attrNameLst>
                                      </p:cBhvr>
                                      <p:tavLst>
                                        <p:tav tm="0">
                                          <p:val>
                                            <p:strVal val="#ppt_x"/>
                                          </p:val>
                                        </p:tav>
                                        <p:tav tm="100000">
                                          <p:val>
                                            <p:strVal val="#ppt_x"/>
                                          </p:val>
                                        </p:tav>
                                      </p:tavLst>
                                    </p:anim>
                                    <p:anim calcmode="lin" valueType="num">
                                      <p:cBhvr additive="base">
                                        <p:cTn id="128"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nodeType="clickEffect">
                                  <p:stCondLst>
                                    <p:cond delay="0"/>
                                  </p:stCondLst>
                                  <p:childTnLst>
                                    <p:set>
                                      <p:cBhvr>
                                        <p:cTn id="132" dur="1" fill="hold">
                                          <p:stCondLst>
                                            <p:cond delay="0"/>
                                          </p:stCondLst>
                                        </p:cTn>
                                        <p:tgtEl>
                                          <p:spTgt spid="52"/>
                                        </p:tgtEl>
                                        <p:attrNameLst>
                                          <p:attrName>style.visibility</p:attrName>
                                        </p:attrNameLst>
                                      </p:cBhvr>
                                      <p:to>
                                        <p:strVal val="visible"/>
                                      </p:to>
                                    </p:set>
                                    <p:anim calcmode="lin" valueType="num">
                                      <p:cBhvr additive="base">
                                        <p:cTn id="133" dur="500" fill="hold"/>
                                        <p:tgtEl>
                                          <p:spTgt spid="52"/>
                                        </p:tgtEl>
                                        <p:attrNameLst>
                                          <p:attrName>ppt_x</p:attrName>
                                        </p:attrNameLst>
                                      </p:cBhvr>
                                      <p:tavLst>
                                        <p:tav tm="0">
                                          <p:val>
                                            <p:strVal val="#ppt_x"/>
                                          </p:val>
                                        </p:tav>
                                        <p:tav tm="100000">
                                          <p:val>
                                            <p:strVal val="#ppt_x"/>
                                          </p:val>
                                        </p:tav>
                                      </p:tavLst>
                                    </p:anim>
                                    <p:anim calcmode="lin" valueType="num">
                                      <p:cBhvr additive="base">
                                        <p:cTn id="134"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44"/>
                                        </p:tgtEl>
                                        <p:attrNameLst>
                                          <p:attrName>style.visibility</p:attrName>
                                        </p:attrNameLst>
                                      </p:cBhvr>
                                      <p:to>
                                        <p:strVal val="visible"/>
                                      </p:to>
                                    </p:set>
                                    <p:anim calcmode="lin" valueType="num">
                                      <p:cBhvr additive="base">
                                        <p:cTn id="139" dur="500" fill="hold"/>
                                        <p:tgtEl>
                                          <p:spTgt spid="44"/>
                                        </p:tgtEl>
                                        <p:attrNameLst>
                                          <p:attrName>ppt_x</p:attrName>
                                        </p:attrNameLst>
                                      </p:cBhvr>
                                      <p:tavLst>
                                        <p:tav tm="0">
                                          <p:val>
                                            <p:strVal val="#ppt_x"/>
                                          </p:val>
                                        </p:tav>
                                        <p:tav tm="100000">
                                          <p:val>
                                            <p:strVal val="#ppt_x"/>
                                          </p:val>
                                        </p:tav>
                                      </p:tavLst>
                                    </p:anim>
                                    <p:anim calcmode="lin" valueType="num">
                                      <p:cBhvr additive="base">
                                        <p:cTn id="140"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nodeType="clickEffect">
                                  <p:stCondLst>
                                    <p:cond delay="0"/>
                                  </p:stCondLst>
                                  <p:childTnLst>
                                    <p:set>
                                      <p:cBhvr>
                                        <p:cTn id="144" dur="1" fill="hold">
                                          <p:stCondLst>
                                            <p:cond delay="0"/>
                                          </p:stCondLst>
                                        </p:cTn>
                                        <p:tgtEl>
                                          <p:spTgt spid="34"/>
                                        </p:tgtEl>
                                        <p:attrNameLst>
                                          <p:attrName>style.visibility</p:attrName>
                                        </p:attrNameLst>
                                      </p:cBhvr>
                                      <p:to>
                                        <p:strVal val="visible"/>
                                      </p:to>
                                    </p:set>
                                    <p:anim calcmode="lin" valueType="num">
                                      <p:cBhvr additive="base">
                                        <p:cTn id="145" dur="500" fill="hold"/>
                                        <p:tgtEl>
                                          <p:spTgt spid="34"/>
                                        </p:tgtEl>
                                        <p:attrNameLst>
                                          <p:attrName>ppt_x</p:attrName>
                                        </p:attrNameLst>
                                      </p:cBhvr>
                                      <p:tavLst>
                                        <p:tav tm="0">
                                          <p:val>
                                            <p:strVal val="#ppt_x"/>
                                          </p:val>
                                        </p:tav>
                                        <p:tav tm="100000">
                                          <p:val>
                                            <p:strVal val="#ppt_x"/>
                                          </p:val>
                                        </p:tav>
                                      </p:tavLst>
                                    </p:anim>
                                    <p:anim calcmode="lin" valueType="num">
                                      <p:cBhvr additive="base">
                                        <p:cTn id="146"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nodeType="clickEffect">
                                  <p:stCondLst>
                                    <p:cond delay="0"/>
                                  </p:stCondLst>
                                  <p:childTnLst>
                                    <p:set>
                                      <p:cBhvr>
                                        <p:cTn id="150" dur="1" fill="hold">
                                          <p:stCondLst>
                                            <p:cond delay="0"/>
                                          </p:stCondLst>
                                        </p:cTn>
                                        <p:tgtEl>
                                          <p:spTgt spid="48"/>
                                        </p:tgtEl>
                                        <p:attrNameLst>
                                          <p:attrName>style.visibility</p:attrName>
                                        </p:attrNameLst>
                                      </p:cBhvr>
                                      <p:to>
                                        <p:strVal val="visible"/>
                                      </p:to>
                                    </p:set>
                                    <p:anim calcmode="lin" valueType="num">
                                      <p:cBhvr additive="base">
                                        <p:cTn id="151" dur="500" fill="hold"/>
                                        <p:tgtEl>
                                          <p:spTgt spid="48"/>
                                        </p:tgtEl>
                                        <p:attrNameLst>
                                          <p:attrName>ppt_x</p:attrName>
                                        </p:attrNameLst>
                                      </p:cBhvr>
                                      <p:tavLst>
                                        <p:tav tm="0">
                                          <p:val>
                                            <p:strVal val="#ppt_x"/>
                                          </p:val>
                                        </p:tav>
                                        <p:tav tm="100000">
                                          <p:val>
                                            <p:strVal val="#ppt_x"/>
                                          </p:val>
                                        </p:tav>
                                      </p:tavLst>
                                    </p:anim>
                                    <p:anim calcmode="lin" valueType="num">
                                      <p:cBhvr additive="base">
                                        <p:cTn id="152"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47"/>
                                        </p:tgtEl>
                                        <p:attrNameLst>
                                          <p:attrName>style.visibility</p:attrName>
                                        </p:attrNameLst>
                                      </p:cBhvr>
                                      <p:to>
                                        <p:strVal val="visible"/>
                                      </p:to>
                                    </p:set>
                                    <p:anim calcmode="lin" valueType="num">
                                      <p:cBhvr additive="base">
                                        <p:cTn id="157" dur="500" fill="hold"/>
                                        <p:tgtEl>
                                          <p:spTgt spid="47"/>
                                        </p:tgtEl>
                                        <p:attrNameLst>
                                          <p:attrName>ppt_x</p:attrName>
                                        </p:attrNameLst>
                                      </p:cBhvr>
                                      <p:tavLst>
                                        <p:tav tm="0">
                                          <p:val>
                                            <p:strVal val="#ppt_x"/>
                                          </p:val>
                                        </p:tav>
                                        <p:tav tm="100000">
                                          <p:val>
                                            <p:strVal val="#ppt_x"/>
                                          </p:val>
                                        </p:tav>
                                      </p:tavLst>
                                    </p:anim>
                                    <p:anim calcmode="lin" valueType="num">
                                      <p:cBhvr additive="base">
                                        <p:cTn id="158"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4" fill="hold" nodeType="clickEffect">
                                  <p:stCondLst>
                                    <p:cond delay="0"/>
                                  </p:stCondLst>
                                  <p:childTnLst>
                                    <p:set>
                                      <p:cBhvr>
                                        <p:cTn id="162" dur="1" fill="hold">
                                          <p:stCondLst>
                                            <p:cond delay="0"/>
                                          </p:stCondLst>
                                        </p:cTn>
                                        <p:tgtEl>
                                          <p:spTgt spid="50"/>
                                        </p:tgtEl>
                                        <p:attrNameLst>
                                          <p:attrName>style.visibility</p:attrName>
                                        </p:attrNameLst>
                                      </p:cBhvr>
                                      <p:to>
                                        <p:strVal val="visible"/>
                                      </p:to>
                                    </p:set>
                                    <p:anim calcmode="lin" valueType="num">
                                      <p:cBhvr additive="base">
                                        <p:cTn id="163" dur="500" fill="hold"/>
                                        <p:tgtEl>
                                          <p:spTgt spid="50"/>
                                        </p:tgtEl>
                                        <p:attrNameLst>
                                          <p:attrName>ppt_x</p:attrName>
                                        </p:attrNameLst>
                                      </p:cBhvr>
                                      <p:tavLst>
                                        <p:tav tm="0">
                                          <p:val>
                                            <p:strVal val="#ppt_x"/>
                                          </p:val>
                                        </p:tav>
                                        <p:tav tm="100000">
                                          <p:val>
                                            <p:strVal val="#ppt_x"/>
                                          </p:val>
                                        </p:tav>
                                      </p:tavLst>
                                    </p:anim>
                                    <p:anim calcmode="lin" valueType="num">
                                      <p:cBhvr additive="base">
                                        <p:cTn id="164"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4" fill="hold" grpId="0" nodeType="clickEffect">
                                  <p:stCondLst>
                                    <p:cond delay="0"/>
                                  </p:stCondLst>
                                  <p:childTnLst>
                                    <p:set>
                                      <p:cBhvr>
                                        <p:cTn id="168" dur="1" fill="hold">
                                          <p:stCondLst>
                                            <p:cond delay="0"/>
                                          </p:stCondLst>
                                        </p:cTn>
                                        <p:tgtEl>
                                          <p:spTgt spid="46"/>
                                        </p:tgtEl>
                                        <p:attrNameLst>
                                          <p:attrName>style.visibility</p:attrName>
                                        </p:attrNameLst>
                                      </p:cBhvr>
                                      <p:to>
                                        <p:strVal val="visible"/>
                                      </p:to>
                                    </p:set>
                                    <p:anim calcmode="lin" valueType="num">
                                      <p:cBhvr additive="base">
                                        <p:cTn id="169" dur="500" fill="hold"/>
                                        <p:tgtEl>
                                          <p:spTgt spid="46"/>
                                        </p:tgtEl>
                                        <p:attrNameLst>
                                          <p:attrName>ppt_x</p:attrName>
                                        </p:attrNameLst>
                                      </p:cBhvr>
                                      <p:tavLst>
                                        <p:tav tm="0">
                                          <p:val>
                                            <p:strVal val="#ppt_x"/>
                                          </p:val>
                                        </p:tav>
                                        <p:tav tm="100000">
                                          <p:val>
                                            <p:strVal val="#ppt_x"/>
                                          </p:val>
                                        </p:tav>
                                      </p:tavLst>
                                    </p:anim>
                                    <p:anim calcmode="lin" valueType="num">
                                      <p:cBhvr additive="base">
                                        <p:cTn id="170"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2" presetClass="entr" presetSubtype="4" fill="hold" nodeType="clickEffect">
                                  <p:stCondLst>
                                    <p:cond delay="0"/>
                                  </p:stCondLst>
                                  <p:childTnLst>
                                    <p:set>
                                      <p:cBhvr>
                                        <p:cTn id="174" dur="1" fill="hold">
                                          <p:stCondLst>
                                            <p:cond delay="0"/>
                                          </p:stCondLst>
                                        </p:cTn>
                                        <p:tgtEl>
                                          <p:spTgt spid="26"/>
                                        </p:tgtEl>
                                        <p:attrNameLst>
                                          <p:attrName>style.visibility</p:attrName>
                                        </p:attrNameLst>
                                      </p:cBhvr>
                                      <p:to>
                                        <p:strVal val="visible"/>
                                      </p:to>
                                    </p:set>
                                    <p:anim calcmode="lin" valueType="num">
                                      <p:cBhvr additive="base">
                                        <p:cTn id="175" dur="500" fill="hold"/>
                                        <p:tgtEl>
                                          <p:spTgt spid="26"/>
                                        </p:tgtEl>
                                        <p:attrNameLst>
                                          <p:attrName>ppt_x</p:attrName>
                                        </p:attrNameLst>
                                      </p:cBhvr>
                                      <p:tavLst>
                                        <p:tav tm="0">
                                          <p:val>
                                            <p:strVal val="#ppt_x"/>
                                          </p:val>
                                        </p:tav>
                                        <p:tav tm="100000">
                                          <p:val>
                                            <p:strVal val="#ppt_x"/>
                                          </p:val>
                                        </p:tav>
                                      </p:tavLst>
                                    </p:anim>
                                    <p:anim calcmode="lin" valueType="num">
                                      <p:cBhvr additive="base">
                                        <p:cTn id="17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presetID="2" presetClass="entr" presetSubtype="4" fill="hold" grpId="0" nodeType="clickEffect">
                                  <p:stCondLst>
                                    <p:cond delay="0"/>
                                  </p:stCondLst>
                                  <p:childTnLst>
                                    <p:set>
                                      <p:cBhvr>
                                        <p:cTn id="180" dur="1" fill="hold">
                                          <p:stCondLst>
                                            <p:cond delay="0"/>
                                          </p:stCondLst>
                                        </p:cTn>
                                        <p:tgtEl>
                                          <p:spTgt spid="23"/>
                                        </p:tgtEl>
                                        <p:attrNameLst>
                                          <p:attrName>style.visibility</p:attrName>
                                        </p:attrNameLst>
                                      </p:cBhvr>
                                      <p:to>
                                        <p:strVal val="visible"/>
                                      </p:to>
                                    </p:set>
                                    <p:anim calcmode="lin" valueType="num">
                                      <p:cBhvr additive="base">
                                        <p:cTn id="181" dur="500" fill="hold"/>
                                        <p:tgtEl>
                                          <p:spTgt spid="23"/>
                                        </p:tgtEl>
                                        <p:attrNameLst>
                                          <p:attrName>ppt_x</p:attrName>
                                        </p:attrNameLst>
                                      </p:cBhvr>
                                      <p:tavLst>
                                        <p:tav tm="0">
                                          <p:val>
                                            <p:strVal val="#ppt_x"/>
                                          </p:val>
                                        </p:tav>
                                        <p:tav tm="100000">
                                          <p:val>
                                            <p:strVal val="#ppt_x"/>
                                          </p:val>
                                        </p:tav>
                                      </p:tavLst>
                                    </p:anim>
                                    <p:anim calcmode="lin" valueType="num">
                                      <p:cBhvr additive="base">
                                        <p:cTn id="18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2" presetClass="entr" presetSubtype="4" fill="hold" nodeType="clickEffect">
                                  <p:stCondLst>
                                    <p:cond delay="0"/>
                                  </p:stCondLst>
                                  <p:childTnLst>
                                    <p:set>
                                      <p:cBhvr>
                                        <p:cTn id="186" dur="1" fill="hold">
                                          <p:stCondLst>
                                            <p:cond delay="0"/>
                                          </p:stCondLst>
                                        </p:cTn>
                                        <p:tgtEl>
                                          <p:spTgt spid="25"/>
                                        </p:tgtEl>
                                        <p:attrNameLst>
                                          <p:attrName>style.visibility</p:attrName>
                                        </p:attrNameLst>
                                      </p:cBhvr>
                                      <p:to>
                                        <p:strVal val="visible"/>
                                      </p:to>
                                    </p:set>
                                    <p:anim calcmode="lin" valueType="num">
                                      <p:cBhvr additive="base">
                                        <p:cTn id="187" dur="500" fill="hold"/>
                                        <p:tgtEl>
                                          <p:spTgt spid="25"/>
                                        </p:tgtEl>
                                        <p:attrNameLst>
                                          <p:attrName>ppt_x</p:attrName>
                                        </p:attrNameLst>
                                      </p:cBhvr>
                                      <p:tavLst>
                                        <p:tav tm="0">
                                          <p:val>
                                            <p:strVal val="#ppt_x"/>
                                          </p:val>
                                        </p:tav>
                                        <p:tav tm="100000">
                                          <p:val>
                                            <p:strVal val="#ppt_x"/>
                                          </p:val>
                                        </p:tav>
                                      </p:tavLst>
                                    </p:anim>
                                    <p:anim calcmode="lin" valueType="num">
                                      <p:cBhvr additive="base">
                                        <p:cTn id="18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89" fill="hold">
                      <p:stCondLst>
                        <p:cond delay="indefinite"/>
                      </p:stCondLst>
                      <p:childTnLst>
                        <p:par>
                          <p:cTn id="190" fill="hold">
                            <p:stCondLst>
                              <p:cond delay="0"/>
                            </p:stCondLst>
                            <p:childTnLst>
                              <p:par>
                                <p:cTn id="191" presetID="2" presetClass="entr" presetSubtype="4" fill="hold" grpId="0" nodeType="clickEffect">
                                  <p:stCondLst>
                                    <p:cond delay="0"/>
                                  </p:stCondLst>
                                  <p:childTnLst>
                                    <p:set>
                                      <p:cBhvr>
                                        <p:cTn id="192" dur="1" fill="hold">
                                          <p:stCondLst>
                                            <p:cond delay="0"/>
                                          </p:stCondLst>
                                        </p:cTn>
                                        <p:tgtEl>
                                          <p:spTgt spid="24"/>
                                        </p:tgtEl>
                                        <p:attrNameLst>
                                          <p:attrName>style.visibility</p:attrName>
                                        </p:attrNameLst>
                                      </p:cBhvr>
                                      <p:to>
                                        <p:strVal val="visible"/>
                                      </p:to>
                                    </p:set>
                                    <p:anim calcmode="lin" valueType="num">
                                      <p:cBhvr additive="base">
                                        <p:cTn id="193" dur="500" fill="hold"/>
                                        <p:tgtEl>
                                          <p:spTgt spid="24"/>
                                        </p:tgtEl>
                                        <p:attrNameLst>
                                          <p:attrName>ppt_x</p:attrName>
                                        </p:attrNameLst>
                                      </p:cBhvr>
                                      <p:tavLst>
                                        <p:tav tm="0">
                                          <p:val>
                                            <p:strVal val="#ppt_x"/>
                                          </p:val>
                                        </p:tav>
                                        <p:tav tm="100000">
                                          <p:val>
                                            <p:strVal val="#ppt_x"/>
                                          </p:val>
                                        </p:tav>
                                      </p:tavLst>
                                    </p:anim>
                                    <p:anim calcmode="lin" valueType="num">
                                      <p:cBhvr additive="base">
                                        <p:cTn id="19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animBg="1"/>
      <p:bldP spid="22" grpId="0" animBg="1"/>
      <p:bldP spid="14" grpId="0" animBg="1"/>
      <p:bldP spid="2" grpId="0" animBg="1"/>
      <p:bldP spid="5" grpId="0" animBg="1"/>
      <p:bldP spid="16" grpId="0" animBg="1"/>
      <p:bldP spid="23" grpId="0" animBg="1"/>
      <p:bldP spid="24" grpId="0" animBg="1"/>
      <p:bldP spid="36" grpId="0" animBg="1"/>
      <p:bldP spid="6" grpId="0" animBg="1"/>
      <p:bldP spid="7" grpId="0" animBg="1"/>
      <p:bldP spid="44" grpId="0" animBg="1"/>
      <p:bldP spid="46" grpId="0" animBg="1"/>
      <p:bldP spid="47" grpId="0" animBg="1"/>
      <p:bldP spid="33" grpId="0" animBg="1"/>
      <p:bldP spid="5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072062" y="352926"/>
            <a:ext cx="5598695" cy="914400"/>
          </a:xfrm>
          <a:prstGeom prst="roundRect">
            <a:avLst/>
          </a:prstGeom>
          <a:solidFill>
            <a:schemeClr val="accent2">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sz="2800" b="1" dirty="0">
                <a:effectLst>
                  <a:outerShdw blurRad="38100" dist="38100" dir="2700000" algn="tl">
                    <a:srgbClr val="000000">
                      <a:alpha val="43137"/>
                    </a:srgbClr>
                  </a:outerShdw>
                </a:effectLst>
              </a:rPr>
              <a:t>Rechtsbehelfsfristen im Mahnverfahren</a:t>
            </a:r>
          </a:p>
        </p:txBody>
      </p:sp>
      <p:sp>
        <p:nvSpPr>
          <p:cNvPr id="3" name="Abgerundetes Rechteck 2"/>
          <p:cNvSpPr/>
          <p:nvPr/>
        </p:nvSpPr>
        <p:spPr>
          <a:xfrm>
            <a:off x="6505073" y="1532787"/>
            <a:ext cx="3344779" cy="914400"/>
          </a:xfrm>
          <a:prstGeom prst="roundRect">
            <a:avLst/>
          </a:prstGeom>
          <a:solidFill>
            <a:schemeClr val="bg1">
              <a:lumMod val="6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2400" b="1" dirty="0"/>
              <a:t>2 Wochen</a:t>
            </a:r>
          </a:p>
          <a:p>
            <a:pPr algn="ctr"/>
            <a:r>
              <a:rPr lang="de-DE" sz="2400" dirty="0"/>
              <a:t>§§ 692 I Nr.3, 694 ZPO</a:t>
            </a:r>
          </a:p>
        </p:txBody>
      </p:sp>
      <p:grpSp>
        <p:nvGrpSpPr>
          <p:cNvPr id="6" name="Gruppieren 5"/>
          <p:cNvGrpSpPr/>
          <p:nvPr/>
        </p:nvGrpSpPr>
        <p:grpSpPr>
          <a:xfrm>
            <a:off x="1463840" y="1517431"/>
            <a:ext cx="3940341" cy="929756"/>
            <a:chOff x="1463840" y="1957135"/>
            <a:chExt cx="3940341" cy="929756"/>
          </a:xfrm>
        </p:grpSpPr>
        <p:sp>
          <p:nvSpPr>
            <p:cNvPr id="4" name="Abgerundetes Rechteck 3"/>
            <p:cNvSpPr/>
            <p:nvPr/>
          </p:nvSpPr>
          <p:spPr>
            <a:xfrm>
              <a:off x="1463840" y="1957135"/>
              <a:ext cx="3216443" cy="929756"/>
            </a:xfrm>
            <a:prstGeom prst="round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2400" b="1" dirty="0"/>
                <a:t>Widerspruch</a:t>
              </a:r>
              <a:r>
                <a:rPr lang="de-DE" sz="2400" dirty="0"/>
                <a:t> gegen</a:t>
              </a:r>
            </a:p>
            <a:p>
              <a:pPr algn="ctr"/>
              <a:r>
                <a:rPr lang="de-DE" sz="2400" dirty="0"/>
                <a:t>den Mahnbescheid</a:t>
              </a:r>
            </a:p>
          </p:txBody>
        </p:sp>
        <p:sp>
          <p:nvSpPr>
            <p:cNvPr id="5" name="Gleichschenkliges Dreieck 4"/>
            <p:cNvSpPr/>
            <p:nvPr/>
          </p:nvSpPr>
          <p:spPr>
            <a:xfrm rot="5400000">
              <a:off x="4758486" y="2105526"/>
              <a:ext cx="557463" cy="733926"/>
            </a:xfrm>
            <a:prstGeom prst="triangle">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de-DE"/>
            </a:p>
          </p:txBody>
        </p:sp>
      </p:grpSp>
      <p:grpSp>
        <p:nvGrpSpPr>
          <p:cNvPr id="9" name="Gruppieren 8"/>
          <p:cNvGrpSpPr/>
          <p:nvPr/>
        </p:nvGrpSpPr>
        <p:grpSpPr>
          <a:xfrm>
            <a:off x="1463840" y="2789963"/>
            <a:ext cx="3940341" cy="914400"/>
            <a:chOff x="1463840" y="3994485"/>
            <a:chExt cx="3940341" cy="914400"/>
          </a:xfrm>
        </p:grpSpPr>
        <p:sp>
          <p:nvSpPr>
            <p:cNvPr id="7" name="Abgerundetes Rechteck 6"/>
            <p:cNvSpPr/>
            <p:nvPr/>
          </p:nvSpPr>
          <p:spPr>
            <a:xfrm>
              <a:off x="1463840" y="3994485"/>
              <a:ext cx="3206415" cy="914400"/>
            </a:xfrm>
            <a:prstGeom prst="round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2400" b="1" dirty="0"/>
                <a:t>Einspruch</a:t>
              </a:r>
              <a:r>
                <a:rPr lang="de-DE" sz="2400" dirty="0"/>
                <a:t> geben den Vollstreckungsbescheid</a:t>
              </a:r>
            </a:p>
          </p:txBody>
        </p:sp>
        <p:pic>
          <p:nvPicPr>
            <p:cNvPr id="8" name="Grafik 7"/>
            <p:cNvPicPr>
              <a:picLocks noChangeAspect="1"/>
            </p:cNvPicPr>
            <p:nvPr/>
          </p:nvPicPr>
          <p:blipFill>
            <a:blip r:embed="rId2"/>
            <a:stretch>
              <a:fillRect/>
            </a:stretch>
          </p:blipFill>
          <p:spPr>
            <a:xfrm>
              <a:off x="4654308" y="4165148"/>
              <a:ext cx="749873" cy="573074"/>
            </a:xfrm>
            <a:prstGeom prst="rect">
              <a:avLst/>
            </a:prstGeom>
          </p:spPr>
        </p:pic>
      </p:grpSp>
      <p:sp>
        <p:nvSpPr>
          <p:cNvPr id="10" name="Abgerundetes Rechteck 9"/>
          <p:cNvSpPr/>
          <p:nvPr/>
        </p:nvSpPr>
        <p:spPr>
          <a:xfrm>
            <a:off x="6505073" y="2789963"/>
            <a:ext cx="3553326" cy="914400"/>
          </a:xfrm>
          <a:prstGeom prst="roundRect">
            <a:avLst/>
          </a:prstGeom>
          <a:solidFill>
            <a:schemeClr val="bg1">
              <a:lumMod val="6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2400" b="1" dirty="0"/>
              <a:t>2 Woche</a:t>
            </a:r>
          </a:p>
          <a:p>
            <a:pPr algn="ctr"/>
            <a:r>
              <a:rPr lang="de-DE" sz="2400" dirty="0"/>
              <a:t>§§ 700 I, 339 I ZPO</a:t>
            </a:r>
          </a:p>
        </p:txBody>
      </p:sp>
      <p:sp>
        <p:nvSpPr>
          <p:cNvPr id="11" name="Abgerundetes Rechteck 10"/>
          <p:cNvSpPr/>
          <p:nvPr/>
        </p:nvSpPr>
        <p:spPr>
          <a:xfrm>
            <a:off x="1463840" y="4115148"/>
            <a:ext cx="7331242" cy="1157037"/>
          </a:xfrm>
          <a:prstGeom prst="round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de-DE" sz="2400" dirty="0"/>
              <a:t>Der Antrag auf Erteilung eines Mahnbescheides ist schriftlich, auf dem beim Amtsgericht oder im Internet </a:t>
            </a:r>
            <a:r>
              <a:rPr lang="de-DE" sz="2400" dirty="0" err="1"/>
              <a:t>erhältlchen</a:t>
            </a:r>
            <a:r>
              <a:rPr lang="de-DE" sz="2400" dirty="0"/>
              <a:t> Formular zu stellen!</a:t>
            </a:r>
          </a:p>
        </p:txBody>
      </p:sp>
      <p:sp>
        <p:nvSpPr>
          <p:cNvPr id="13" name="Rechteck 12"/>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5" name="Rechteck 14"/>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139</a:t>
            </a:r>
          </a:p>
        </p:txBody>
      </p:sp>
      <p:sp>
        <p:nvSpPr>
          <p:cNvPr id="16" name="Gefaltete Ecke 15"/>
          <p:cNvSpPr/>
          <p:nvPr/>
        </p:nvSpPr>
        <p:spPr>
          <a:xfrm rot="21069019">
            <a:off x="8088692" y="4814315"/>
            <a:ext cx="1687363" cy="1536359"/>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Formular-zwang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09860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0"/>
                                        <p:tgtEl>
                                          <p:spTgt spid="16"/>
                                        </p:tgtEl>
                                      </p:cBhvr>
                                    </p:animEffect>
                                    <p:anim calcmode="lin" valueType="num">
                                      <p:cBhvr>
                                        <p:cTn id="38" dur="1000" fill="hold"/>
                                        <p:tgtEl>
                                          <p:spTgt spid="16"/>
                                        </p:tgtEl>
                                        <p:attrNameLst>
                                          <p:attrName>ppt_x</p:attrName>
                                        </p:attrNameLst>
                                      </p:cBhvr>
                                      <p:tavLst>
                                        <p:tav tm="0">
                                          <p:val>
                                            <p:strVal val="#ppt_x"/>
                                          </p:val>
                                        </p:tav>
                                        <p:tav tm="100000">
                                          <p:val>
                                            <p:strVal val="#ppt_x"/>
                                          </p:val>
                                        </p:tav>
                                      </p:tavLst>
                                    </p:anim>
                                    <p:anim calcmode="lin" valueType="num">
                                      <p:cBhvr>
                                        <p:cTn id="3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1" grpId="0" animBg="1"/>
      <p:bldP spid="16"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1446</Words>
  <Application>Microsoft Office PowerPoint</Application>
  <PresentationFormat>Breitbild</PresentationFormat>
  <Paragraphs>246</Paragraphs>
  <Slides>18</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18</vt:i4>
      </vt:variant>
    </vt:vector>
  </HeadingPairs>
  <TitlesOfParts>
    <vt:vector size="23"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van der Loo, Jonathan</cp:lastModifiedBy>
  <cp:revision>35</cp:revision>
  <dcterms:created xsi:type="dcterms:W3CDTF">2023-05-17T08:30:23Z</dcterms:created>
  <dcterms:modified xsi:type="dcterms:W3CDTF">2025-11-20T06:49:55Z</dcterms:modified>
</cp:coreProperties>
</file>