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A4C6"/>
    <a:srgbClr val="E9E6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108" d="100"/>
          <a:sy n="108" d="100"/>
        </p:scale>
        <p:origin x="7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269EB991-3601-48EF-835B-4C69CFFD5960}" type="datetimeFigureOut">
              <a:rPr lang="de-DE" smtClean="0"/>
              <a:t>20.11.2025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818023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69EB991-3601-48EF-835B-4C69CFFD5960}" type="datetimeFigureOut">
              <a:rPr lang="de-DE" smtClean="0"/>
              <a:t>20.11.2025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3528625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69EB991-3601-48EF-835B-4C69CFFD5960}" type="datetimeFigureOut">
              <a:rPr lang="de-DE" smtClean="0"/>
              <a:t>20.11.2025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182804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69EB991-3601-48EF-835B-4C69CFFD5960}" type="datetimeFigureOut">
              <a:rPr lang="de-DE" smtClean="0"/>
              <a:t>20.11.2025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638935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269EB991-3601-48EF-835B-4C69CFFD5960}" type="datetimeFigureOut">
              <a:rPr lang="de-DE" smtClean="0"/>
              <a:t>20.11.2025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015691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269EB991-3601-48EF-835B-4C69CFFD5960}" type="datetimeFigureOut">
              <a:rPr lang="de-DE" smtClean="0"/>
              <a:t>20.11.2025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246088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69EB991-3601-48EF-835B-4C69CFFD5960}" type="datetimeFigureOut">
              <a:rPr lang="de-DE" smtClean="0"/>
              <a:t>20.11.2025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135135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269EB991-3601-48EF-835B-4C69CFFD5960}" type="datetimeFigureOut">
              <a:rPr lang="de-DE" smtClean="0"/>
              <a:t>20.11.2025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479532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9EB991-3601-48EF-835B-4C69CFFD5960}" type="datetimeFigureOut">
              <a:rPr lang="de-DE" smtClean="0"/>
              <a:t>20.11.2025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228044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269EB991-3601-48EF-835B-4C69CFFD5960}" type="datetimeFigureOut">
              <a:rPr lang="de-DE" smtClean="0"/>
              <a:t>20.11.2025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558368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269EB991-3601-48EF-835B-4C69CFFD5960}" type="datetimeFigureOut">
              <a:rPr lang="de-DE" smtClean="0"/>
              <a:t>20.11.2025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2F797B5-BB8F-4946-A156-E39F2332DA5F}" type="slidenum">
              <a:rPr lang="de-DE" smtClean="0"/>
              <a:t>‹Nr.›</a:t>
            </a:fld>
            <a:endParaRPr lang="de-DE"/>
          </a:p>
        </p:txBody>
      </p:sp>
    </p:spTree>
    <p:extLst>
      <p:ext uri="{BB962C8B-B14F-4D97-AF65-F5344CB8AC3E}">
        <p14:creationId xmlns:p14="http://schemas.microsoft.com/office/powerpoint/2010/main" val="367501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EB991-3601-48EF-835B-4C69CFFD5960}" type="datetimeFigureOut">
              <a:rPr lang="de-DE" smtClean="0"/>
              <a:t>20.11.2025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797B5-BB8F-4946-A156-E39F2332DA5F}" type="slidenum">
              <a:rPr lang="de-DE" smtClean="0"/>
              <a:t>‹Nr.›</a:t>
            </a:fld>
            <a:endParaRPr lang="de-DE"/>
          </a:p>
        </p:txBody>
      </p:sp>
    </p:spTree>
    <p:extLst>
      <p:ext uri="{BB962C8B-B14F-4D97-AF65-F5344CB8AC3E}">
        <p14:creationId xmlns:p14="http://schemas.microsoft.com/office/powerpoint/2010/main" val="3785944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1101013" y="1964650"/>
            <a:ext cx="9305289" cy="195751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Ist vereinfachtes Zivilverfahren, das dem Gläubiger einer Geldforderung schnell und einfach ohne mündliche Verhandlung einen Vollstreckungstitel verschaffen soll, wenn der Schuldner die Forderung nicht ernstlich bestreitet, sie aber nicht erfüllen will oder kann.</a:t>
            </a:r>
          </a:p>
        </p:txBody>
      </p:sp>
      <p:sp>
        <p:nvSpPr>
          <p:cNvPr id="4" name="Abgerundetes Rechteck 3"/>
          <p:cNvSpPr/>
          <p:nvPr/>
        </p:nvSpPr>
        <p:spPr>
          <a:xfrm>
            <a:off x="1101013" y="4040435"/>
            <a:ext cx="9305289" cy="22152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r>
              <a:rPr lang="de-DE" sz="2400" b="1" dirty="0">
                <a:solidFill>
                  <a:schemeClr val="bg1"/>
                </a:solidFill>
                <a:effectLst>
                  <a:outerShdw blurRad="38100" dist="38100" dir="2700000" algn="tl">
                    <a:srgbClr val="000000">
                      <a:alpha val="43137"/>
                    </a:srgbClr>
                  </a:outerShdw>
                </a:effectLst>
              </a:rPr>
              <a:t>Wird die Forderung wider Erwarten doch bestritten, folgt nach Widerspruch (gegen den Mahnbescheid) – auf Streitantrag (Antrag auf Durchführung des streitigen Verfahrens)– sowie nach Einspruch (gegen den Vollstreckungsbescheid) der Übergang in das streitige Verfahren, also in den „normalen“ Zivilprozess/das reguläre Klageverfahren.</a:t>
            </a:r>
          </a:p>
        </p:txBody>
      </p:sp>
      <p:sp>
        <p:nvSpPr>
          <p:cNvPr id="24" name="Gefaltete Ecke 23"/>
          <p:cNvSpPr/>
          <p:nvPr/>
        </p:nvSpPr>
        <p:spPr>
          <a:xfrm rot="21133365">
            <a:off x="9905266" y="1375775"/>
            <a:ext cx="1441836" cy="1431201"/>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V Boli" panose="02000500030200090000" pitchFamily="2" charset="0"/>
                <a:cs typeface="MV Boli" panose="02000500030200090000" pitchFamily="2" charset="0"/>
              </a:rPr>
              <a:t>Maschinelle Bearbeitung</a:t>
            </a:r>
          </a:p>
        </p:txBody>
      </p:sp>
      <p:sp>
        <p:nvSpPr>
          <p:cNvPr id="9" name="Gefaltete Ecke 8"/>
          <p:cNvSpPr/>
          <p:nvPr/>
        </p:nvSpPr>
        <p:spPr>
          <a:xfrm rot="691529">
            <a:off x="10060086" y="2697745"/>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beim Mahn-gericht</a:t>
            </a:r>
          </a:p>
        </p:txBody>
      </p:sp>
      <p:sp>
        <p:nvSpPr>
          <p:cNvPr id="25" name="Gefaltete Ecke 24"/>
          <p:cNvSpPr/>
          <p:nvPr/>
        </p:nvSpPr>
        <p:spPr>
          <a:xfrm>
            <a:off x="10406302" y="3734528"/>
            <a:ext cx="1359418" cy="1251632"/>
          </a:xfrm>
          <a:prstGeom prst="foldedCorner">
            <a:avLst/>
          </a:prstGeom>
          <a:solidFill>
            <a:srgbClr val="E8ACB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in Berlin AG Wedding</a:t>
            </a:r>
          </a:p>
        </p:txBody>
      </p:sp>
    </p:spTree>
    <p:extLst>
      <p:ext uri="{BB962C8B-B14F-4D97-AF65-F5344CB8AC3E}">
        <p14:creationId xmlns:p14="http://schemas.microsoft.com/office/powerpoint/2010/main" val="180969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80">
                                          <p:stCondLst>
                                            <p:cond delay="0"/>
                                          </p:stCondLst>
                                        </p:cTn>
                                        <p:tgtEl>
                                          <p:spTgt spid="25"/>
                                        </p:tgtEl>
                                      </p:cBhvr>
                                    </p:animEffect>
                                    <p:anim calcmode="lin" valueType="num">
                                      <p:cBhvr>
                                        <p:cTn id="35"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0" dur="26">
                                          <p:stCondLst>
                                            <p:cond delay="650"/>
                                          </p:stCondLst>
                                        </p:cTn>
                                        <p:tgtEl>
                                          <p:spTgt spid="25"/>
                                        </p:tgtEl>
                                      </p:cBhvr>
                                      <p:to x="100000" y="60000"/>
                                    </p:animScale>
                                    <p:animScale>
                                      <p:cBhvr>
                                        <p:cTn id="41" dur="166" decel="50000">
                                          <p:stCondLst>
                                            <p:cond delay="676"/>
                                          </p:stCondLst>
                                        </p:cTn>
                                        <p:tgtEl>
                                          <p:spTgt spid="25"/>
                                        </p:tgtEl>
                                      </p:cBhvr>
                                      <p:to x="100000" y="100000"/>
                                    </p:animScale>
                                    <p:animScale>
                                      <p:cBhvr>
                                        <p:cTn id="42" dur="26">
                                          <p:stCondLst>
                                            <p:cond delay="1312"/>
                                          </p:stCondLst>
                                        </p:cTn>
                                        <p:tgtEl>
                                          <p:spTgt spid="25"/>
                                        </p:tgtEl>
                                      </p:cBhvr>
                                      <p:to x="100000" y="80000"/>
                                    </p:animScale>
                                    <p:animScale>
                                      <p:cBhvr>
                                        <p:cTn id="43" dur="166" decel="50000">
                                          <p:stCondLst>
                                            <p:cond delay="1338"/>
                                          </p:stCondLst>
                                        </p:cTn>
                                        <p:tgtEl>
                                          <p:spTgt spid="25"/>
                                        </p:tgtEl>
                                      </p:cBhvr>
                                      <p:to x="100000" y="100000"/>
                                    </p:animScale>
                                    <p:animScale>
                                      <p:cBhvr>
                                        <p:cTn id="44" dur="26">
                                          <p:stCondLst>
                                            <p:cond delay="1642"/>
                                          </p:stCondLst>
                                        </p:cTn>
                                        <p:tgtEl>
                                          <p:spTgt spid="25"/>
                                        </p:tgtEl>
                                      </p:cBhvr>
                                      <p:to x="100000" y="90000"/>
                                    </p:animScale>
                                    <p:animScale>
                                      <p:cBhvr>
                                        <p:cTn id="45" dur="166" decel="50000">
                                          <p:stCondLst>
                                            <p:cond delay="1668"/>
                                          </p:stCondLst>
                                        </p:cTn>
                                        <p:tgtEl>
                                          <p:spTgt spid="25"/>
                                        </p:tgtEl>
                                      </p:cBhvr>
                                      <p:to x="100000" y="100000"/>
                                    </p:animScale>
                                    <p:animScale>
                                      <p:cBhvr>
                                        <p:cTn id="46" dur="26">
                                          <p:stCondLst>
                                            <p:cond delay="1808"/>
                                          </p:stCondLst>
                                        </p:cTn>
                                        <p:tgtEl>
                                          <p:spTgt spid="25"/>
                                        </p:tgtEl>
                                      </p:cBhvr>
                                      <p:to x="100000" y="95000"/>
                                    </p:animScale>
                                    <p:animScale>
                                      <p:cBhvr>
                                        <p:cTn id="47"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9"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140</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Kosten</a:t>
            </a:r>
          </a:p>
        </p:txBody>
      </p:sp>
      <p:grpSp>
        <p:nvGrpSpPr>
          <p:cNvPr id="2" name="Gruppieren 1"/>
          <p:cNvGrpSpPr/>
          <p:nvPr/>
        </p:nvGrpSpPr>
        <p:grpSpPr>
          <a:xfrm>
            <a:off x="871538" y="2668829"/>
            <a:ext cx="10795479" cy="2149908"/>
            <a:chOff x="862609" y="2668829"/>
            <a:chExt cx="11215498" cy="2149908"/>
          </a:xfrm>
        </p:grpSpPr>
        <p:sp>
          <p:nvSpPr>
            <p:cNvPr id="4" name="Abgerundetes Rechteck 3"/>
            <p:cNvSpPr/>
            <p:nvPr/>
          </p:nvSpPr>
          <p:spPr>
            <a:xfrm>
              <a:off x="862609" y="2897702"/>
              <a:ext cx="11215498" cy="192103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14325" indent="-314325" algn="ctr">
                <a:tabLst>
                  <a:tab pos="3149600" algn="l"/>
                </a:tabLst>
              </a:pPr>
              <a:r>
                <a:rPr lang="de-DE" sz="2400" b="1" dirty="0">
                  <a:effectLst>
                    <a:outerShdw blurRad="38100" dist="38100" dir="2700000" algn="tl">
                      <a:srgbClr val="000000">
                        <a:alpha val="43137"/>
                      </a:srgbClr>
                    </a:outerShdw>
                  </a:effectLst>
                </a:rPr>
                <a:t>0,5-fache Gebühr nach dem Wert des Streitgegenstandes                                               (§§ 3, 34 I GKG), mindestens 38,00 EUR (=Mindestgebühr im</a:t>
              </a:r>
            </a:p>
            <a:p>
              <a:pPr algn="ctr">
                <a:tabLst>
                  <a:tab pos="3149600" algn="l"/>
                </a:tabLst>
              </a:pPr>
              <a:r>
                <a:rPr lang="de-DE" sz="2400" b="1" dirty="0">
                  <a:effectLst>
                    <a:outerShdw blurRad="38100" dist="38100" dir="2700000" algn="tl">
                      <a:srgbClr val="000000">
                        <a:alpha val="43137"/>
                      </a:srgbClr>
                    </a:outerShdw>
                  </a:effectLst>
                </a:rPr>
                <a:t>     Mahnverfahren, nicht zu verwechseln mit der generellen Mindestgebühr von 15,- EUR) </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 KV-Nr. 1100</a:t>
              </a:r>
            </a:p>
          </p:txBody>
        </p:sp>
      </p:grpSp>
      <p:sp>
        <p:nvSpPr>
          <p:cNvPr id="24" name="Gefaltete Ecke 23"/>
          <p:cNvSpPr/>
          <p:nvPr/>
        </p:nvSpPr>
        <p:spPr>
          <a:xfrm rot="21373224">
            <a:off x="10541195" y="2663960"/>
            <a:ext cx="1307835" cy="128417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Mindest-gebühr 38,00 €</a:t>
            </a:r>
          </a:p>
        </p:txBody>
      </p:sp>
      <p:sp>
        <p:nvSpPr>
          <p:cNvPr id="13" name="Abgerundetes Rechteck 12"/>
          <p:cNvSpPr/>
          <p:nvPr/>
        </p:nvSpPr>
        <p:spPr>
          <a:xfrm>
            <a:off x="871538" y="4842897"/>
            <a:ext cx="10915157" cy="137262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3149600" algn="l"/>
              </a:tabLst>
            </a:pPr>
            <a:r>
              <a:rPr lang="de-DE" sz="2400" b="1" dirty="0">
                <a:effectLst>
                  <a:outerShdw blurRad="38100" dist="38100" dir="2700000" algn="tl">
                    <a:srgbClr val="000000">
                      <a:alpha val="43137"/>
                    </a:srgbClr>
                  </a:outerShdw>
                </a:effectLst>
              </a:rPr>
              <a:t>Die 0,5-fache Gebühr fällt nicht mehr weg, auch wenn der Antrag auf Erlass eines Mahnbescheides zurückgenommen wird oder das Verfahren nicht weiterbetrieben wird.</a:t>
            </a:r>
          </a:p>
        </p:txBody>
      </p:sp>
      <p:sp>
        <p:nvSpPr>
          <p:cNvPr id="19" name="Gefaltete Ecke 18"/>
          <p:cNvSpPr/>
          <p:nvPr/>
        </p:nvSpPr>
        <p:spPr>
          <a:xfrm rot="21377786">
            <a:off x="10689595" y="3778946"/>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p>
        </p:txBody>
      </p:sp>
    </p:spTree>
    <p:extLst>
      <p:ext uri="{BB962C8B-B14F-4D97-AF65-F5344CB8AC3E}">
        <p14:creationId xmlns:p14="http://schemas.microsoft.com/office/powerpoint/2010/main" val="322454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3"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Kosten</a:t>
            </a:r>
          </a:p>
        </p:txBody>
      </p:sp>
      <p:grpSp>
        <p:nvGrpSpPr>
          <p:cNvPr id="2" name="Gruppieren 1"/>
          <p:cNvGrpSpPr/>
          <p:nvPr/>
        </p:nvGrpSpPr>
        <p:grpSpPr>
          <a:xfrm>
            <a:off x="871538" y="2271985"/>
            <a:ext cx="10745839" cy="1618359"/>
            <a:chOff x="862609" y="2668829"/>
            <a:chExt cx="11061197" cy="1558170"/>
          </a:xfrm>
        </p:grpSpPr>
        <p:sp>
          <p:nvSpPr>
            <p:cNvPr id="4" name="Abgerundetes Rechteck 3"/>
            <p:cNvSpPr/>
            <p:nvPr/>
          </p:nvSpPr>
          <p:spPr>
            <a:xfrm>
              <a:off x="862609" y="2897702"/>
              <a:ext cx="11061197" cy="13292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algn="ctr"/>
              <a:r>
                <a:rPr lang="de-DE" sz="2400" b="1" dirty="0">
                  <a:effectLst>
                    <a:outerShdw blurRad="38100" dist="38100" dir="2700000" algn="tl">
                      <a:srgbClr val="000000">
                        <a:alpha val="43137"/>
                      </a:srgbClr>
                    </a:outerShdw>
                  </a:effectLst>
                </a:rPr>
                <a:t>Gebühr entsteht nur einmal pro Antrag, unabhängig von der Zahl der Antragsgegner/ Antragsteller (und der ggf. folgenden streitigen Verfahren)</a:t>
              </a:r>
            </a:p>
            <a:p>
              <a:pPr marL="709613" indent="-342900" algn="ctr">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 </a:t>
              </a:r>
              <a:r>
                <a:rPr lang="de-DE" sz="2400" b="1" dirty="0">
                  <a:effectLst>
                    <a:outerShdw blurRad="38100" dist="38100" dir="2700000" algn="tl">
                      <a:srgbClr val="000000">
                        <a:alpha val="43137"/>
                      </a:srgbClr>
                    </a:outerShdw>
                  </a:effectLst>
                </a:rPr>
                <a:t>KV-Nr. 1100</a:t>
              </a:r>
            </a:p>
          </p:txBody>
        </p:sp>
      </p:grpSp>
      <p:grpSp>
        <p:nvGrpSpPr>
          <p:cNvPr id="14" name="Gruppieren 13"/>
          <p:cNvGrpSpPr/>
          <p:nvPr/>
        </p:nvGrpSpPr>
        <p:grpSpPr>
          <a:xfrm>
            <a:off x="871537" y="3996120"/>
            <a:ext cx="10745840" cy="2197198"/>
            <a:chOff x="944140" y="2807351"/>
            <a:chExt cx="11061198" cy="2115482"/>
          </a:xfrm>
        </p:grpSpPr>
        <p:sp>
          <p:nvSpPr>
            <p:cNvPr id="15" name="Abgerundetes Rechteck 14"/>
            <p:cNvSpPr/>
            <p:nvPr/>
          </p:nvSpPr>
          <p:spPr>
            <a:xfrm>
              <a:off x="944140" y="3056769"/>
              <a:ext cx="11061198" cy="18660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algn="ctr"/>
              <a:r>
                <a:rPr lang="de-DE" sz="2400" b="1" dirty="0">
                  <a:effectLst>
                    <a:outerShdw blurRad="38100" dist="38100" dir="2700000" algn="tl">
                      <a:srgbClr val="000000">
                        <a:alpha val="43137"/>
                      </a:srgbClr>
                    </a:outerShdw>
                  </a:effectLst>
                </a:rPr>
                <a:t>Kommt es nach Widerspruch gegen den MB und Antrag auf Durchführung des streitigen Verfahrens oder Einspruch gegen den VB zum Übergang ins Streitverfahren, entsteht neben der Gebühr der KV-Nr. 1100 die Verfahrensgebühr der KV-Nr. 1210.</a:t>
              </a:r>
              <a:endParaRPr lang="de-DE" sz="2400" b="1" dirty="0">
                <a:solidFill>
                  <a:schemeClr val="bg1"/>
                </a:solidFill>
                <a:effectLst>
                  <a:outerShdw blurRad="38100" dist="38100" dir="2700000" algn="tl">
                    <a:srgbClr val="000000">
                      <a:alpha val="43137"/>
                    </a:srgbClr>
                  </a:outerShdw>
                </a:effectLst>
              </a:endParaRPr>
            </a:p>
          </p:txBody>
        </p:sp>
        <p:sp>
          <p:nvSpPr>
            <p:cNvPr id="16" name="Abgerundetes Rechteck 15"/>
            <p:cNvSpPr/>
            <p:nvPr/>
          </p:nvSpPr>
          <p:spPr>
            <a:xfrm>
              <a:off x="1131446" y="2807351"/>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 </a:t>
              </a:r>
              <a:r>
                <a:rPr lang="de-DE" sz="2400" b="1" dirty="0">
                  <a:effectLst>
                    <a:outerShdw blurRad="38100" dist="38100" dir="2700000" algn="tl">
                      <a:srgbClr val="000000">
                        <a:alpha val="43137"/>
                      </a:srgbClr>
                    </a:outerShdw>
                  </a:effectLst>
                </a:rPr>
                <a:t>KV-Nr. 1100</a:t>
              </a:r>
            </a:p>
          </p:txBody>
        </p:sp>
      </p:grpSp>
      <p:sp>
        <p:nvSpPr>
          <p:cNvPr id="17" name="Gefaltete Ecke 16"/>
          <p:cNvSpPr/>
          <p:nvPr/>
        </p:nvSpPr>
        <p:spPr>
          <a:xfrm rot="21377786">
            <a:off x="10622726" y="230720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Erste</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p>
        </p:txBody>
      </p:sp>
      <p:sp>
        <p:nvSpPr>
          <p:cNvPr id="19" name="Gefaltete Ecke 18"/>
          <p:cNvSpPr/>
          <p:nvPr/>
        </p:nvSpPr>
        <p:spPr>
          <a:xfrm rot="737745">
            <a:off x="10541196" y="4719834"/>
            <a:ext cx="1307835" cy="1268565"/>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Zweite </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p>
        </p:txBody>
      </p:sp>
    </p:spTree>
    <p:extLst>
      <p:ext uri="{BB962C8B-B14F-4D97-AF65-F5344CB8AC3E}">
        <p14:creationId xmlns:p14="http://schemas.microsoft.com/office/powerpoint/2010/main" val="103519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142</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Kosten</a:t>
            </a:r>
          </a:p>
        </p:txBody>
      </p:sp>
      <p:grpSp>
        <p:nvGrpSpPr>
          <p:cNvPr id="2" name="Gruppieren 1"/>
          <p:cNvGrpSpPr/>
          <p:nvPr/>
        </p:nvGrpSpPr>
        <p:grpSpPr>
          <a:xfrm>
            <a:off x="871538" y="2285475"/>
            <a:ext cx="10700869" cy="3850934"/>
            <a:chOff x="862609" y="2668829"/>
            <a:chExt cx="11014907" cy="3707712"/>
          </a:xfrm>
        </p:grpSpPr>
        <p:sp>
          <p:nvSpPr>
            <p:cNvPr id="4" name="Abgerundetes Rechteck 3"/>
            <p:cNvSpPr/>
            <p:nvPr/>
          </p:nvSpPr>
          <p:spPr>
            <a:xfrm>
              <a:off x="862609" y="3177152"/>
              <a:ext cx="11014907" cy="319938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t>Die bereits im Mahnverfahren wegen desselben Streitgegenstandes entstandene Mahnverfahrensgebühr der KV-Nr. 1100 wird auf die Gebühr der KV-Nr. 1210 angerechnet</a:t>
              </a:r>
              <a:r>
                <a:rPr lang="de-DE" sz="2800" dirty="0"/>
                <a:t>, sodass das Mahnverfahren </a:t>
              </a:r>
              <a:r>
                <a:rPr lang="de-DE" sz="2800" u="sng" dirty="0"/>
                <a:t>niemals eine Verteuerung </a:t>
              </a:r>
              <a:r>
                <a:rPr lang="de-DE" sz="2800" dirty="0"/>
                <a:t>des Rechtsstreits gegenüber der Prozesseinleitung unmittelbar durch Klage verursacht </a:t>
              </a:r>
              <a:r>
                <a:rPr lang="de-DE" sz="2800" b="1" dirty="0"/>
                <a:t>(=insgesamt 3-fache Gebühr).</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 </a:t>
              </a:r>
              <a:r>
                <a:rPr lang="de-DE" sz="2800" b="1" dirty="0">
                  <a:effectLst>
                    <a:outerShdw blurRad="38100" dist="38100" dir="2700000" algn="tl">
                      <a:srgbClr val="000000">
                        <a:alpha val="43137"/>
                      </a:srgbClr>
                    </a:outerShdw>
                  </a:effectLst>
                </a:rPr>
                <a:t>Achtung!!</a:t>
              </a:r>
            </a:p>
          </p:txBody>
        </p:sp>
      </p:grpSp>
      <p:sp>
        <p:nvSpPr>
          <p:cNvPr id="19" name="Gefaltete Ecke 18"/>
          <p:cNvSpPr/>
          <p:nvPr/>
        </p:nvSpPr>
        <p:spPr>
          <a:xfrm rot="21420614">
            <a:off x="5568054" y="5232427"/>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3-fache</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p>
        </p:txBody>
      </p:sp>
      <p:sp>
        <p:nvSpPr>
          <p:cNvPr id="17" name="Gefaltete Ecke 16"/>
          <p:cNvSpPr/>
          <p:nvPr/>
        </p:nvSpPr>
        <p:spPr>
          <a:xfrm rot="321747">
            <a:off x="7105314" y="5257570"/>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abzüglich</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p>
        </p:txBody>
      </p:sp>
    </p:spTree>
    <p:extLst>
      <p:ext uri="{BB962C8B-B14F-4D97-AF65-F5344CB8AC3E}">
        <p14:creationId xmlns:p14="http://schemas.microsoft.com/office/powerpoint/2010/main" val="205900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143</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4" name="Abgerundetes Rechteck 3"/>
          <p:cNvSpPr/>
          <p:nvPr/>
        </p:nvSpPr>
        <p:spPr>
          <a:xfrm>
            <a:off x="1723869" y="2645785"/>
            <a:ext cx="8769246" cy="290057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a:p>
          <a:p>
            <a:pPr algn="ctr"/>
            <a:r>
              <a:rPr lang="de-DE" sz="2800" b="1" dirty="0"/>
              <a:t>im Zivilprozess, mithin auch im Mahnverfahren, werden die Gebühren mit Antragseingang fällig (§ 6 I S. 1 Nr. 1 GKG) und es besteht </a:t>
            </a:r>
          </a:p>
          <a:p>
            <a:pPr algn="ctr"/>
            <a:r>
              <a:rPr lang="de-DE" sz="2800" b="1" dirty="0"/>
              <a:t>Vorauszahlungspflicht gem. § 12 III GKG</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546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144</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12" name="Abgerundetes Rechteck 11"/>
          <p:cNvSpPr/>
          <p:nvPr/>
        </p:nvSpPr>
        <p:spPr>
          <a:xfrm>
            <a:off x="683763" y="2498302"/>
            <a:ext cx="11022755" cy="333209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lvl="1" indent="-457200">
              <a:buFont typeface="Arial" panose="020B0604020202020204" pitchFamily="34" charset="0"/>
              <a:buChar char="•"/>
            </a:pPr>
            <a:r>
              <a:rPr lang="de-DE" sz="2400" dirty="0"/>
              <a:t>in Berlin maschinelle Bearbeitung =&gt; daher keine Vorauszahlungspflicht für den Erlass des Mahnbescheids, § 12 III 2 GKG</a:t>
            </a:r>
          </a:p>
          <a:p>
            <a:pPr marL="914400" lvl="1" indent="-457200">
              <a:buFont typeface="Arial" panose="020B0604020202020204" pitchFamily="34" charset="0"/>
              <a:buChar char="•"/>
            </a:pPr>
            <a:r>
              <a:rPr lang="de-DE" sz="2400" dirty="0"/>
              <a:t>Erlass des Vollstreckungsbescheids hingegen erst, wenn Gebühr KV-Nr. 1100 GKG (=1. Gerichtskostenhälfte) gezahlt ist gem. § 12 III 2 GKG (=also eine etwas zeitverzögerte Vorauszahlungspflicht im masch. Mahnverfahren)</a:t>
            </a:r>
          </a:p>
          <a:p>
            <a:pPr marL="914400" lvl="1" indent="-457200">
              <a:buFont typeface="Arial" panose="020B0604020202020204" pitchFamily="34" charset="0"/>
              <a:buChar char="•"/>
            </a:pPr>
            <a:r>
              <a:rPr lang="de-DE" sz="2400" dirty="0"/>
              <a:t>nach Einlegung des Widerspruchs erfolgt die Abgabe ins Streitverfahren erst nach Zahlung der 2. Gerichtskostenhälfte gem. § 12 III 3 GKG, </a:t>
            </a:r>
          </a:p>
          <a:p>
            <a:pPr marL="914400" lvl="1" indent="-457200">
              <a:buFont typeface="Arial" panose="020B0604020202020204" pitchFamily="34" charset="0"/>
              <a:buChar char="•"/>
            </a:pPr>
            <a:r>
              <a:rPr lang="de-DE" sz="2400" dirty="0"/>
              <a:t>nach Einspruch gem. § 700 III 1 ZPO allerdings von Amts wegen</a:t>
            </a:r>
            <a:endParaRPr lang="de-DE" sz="2400" b="1" dirty="0"/>
          </a:p>
        </p:txBody>
      </p:sp>
      <p:sp>
        <p:nvSpPr>
          <p:cNvPr id="19" name="Gefaltete Ecke 18"/>
          <p:cNvSpPr/>
          <p:nvPr/>
        </p:nvSpPr>
        <p:spPr>
          <a:xfrm rot="21060462">
            <a:off x="10541197" y="437365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12 III 2,3</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GKG</a:t>
            </a:r>
          </a:p>
        </p:txBody>
      </p:sp>
      <p:sp>
        <p:nvSpPr>
          <p:cNvPr id="2" name="Abgerundetes Rechteck 1"/>
          <p:cNvSpPr/>
          <p:nvPr/>
        </p:nvSpPr>
        <p:spPr>
          <a:xfrm>
            <a:off x="1057717" y="5797051"/>
            <a:ext cx="10648801"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lgn="ctr">
              <a:buNone/>
            </a:pPr>
            <a:r>
              <a:rPr lang="de-DE" sz="2400" b="1" dirty="0"/>
              <a:t>Die Vorauszahlungspflicht des Antragstellers und späteren Klägers bleibt in jedem Fall bestehen. (Sollstellung beim Prozessgericht)</a:t>
            </a:r>
          </a:p>
        </p:txBody>
      </p:sp>
      <p:sp>
        <p:nvSpPr>
          <p:cNvPr id="14" name="Gefaltete Ecke 13"/>
          <p:cNvSpPr/>
          <p:nvPr/>
        </p:nvSpPr>
        <p:spPr>
          <a:xfrm rot="295837">
            <a:off x="289135" y="5487594"/>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Merke!</a:t>
            </a:r>
          </a:p>
        </p:txBody>
      </p:sp>
    </p:spTree>
    <p:extLst>
      <p:ext uri="{BB962C8B-B14F-4D97-AF65-F5344CB8AC3E}">
        <p14:creationId xmlns:p14="http://schemas.microsoft.com/office/powerpoint/2010/main" val="357402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80">
                                          <p:stCondLst>
                                            <p:cond delay="0"/>
                                          </p:stCondLst>
                                        </p:cTn>
                                        <p:tgtEl>
                                          <p:spTgt spid="14"/>
                                        </p:tgtEl>
                                      </p:cBhvr>
                                    </p:animEffect>
                                    <p:anim calcmode="lin" valueType="num">
                                      <p:cBhvr>
                                        <p:cTn id="2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3" dur="26">
                                          <p:stCondLst>
                                            <p:cond delay="650"/>
                                          </p:stCondLst>
                                        </p:cTn>
                                        <p:tgtEl>
                                          <p:spTgt spid="14"/>
                                        </p:tgtEl>
                                      </p:cBhvr>
                                      <p:to x="100000" y="60000"/>
                                    </p:animScale>
                                    <p:animScale>
                                      <p:cBhvr>
                                        <p:cTn id="34" dur="166" decel="50000">
                                          <p:stCondLst>
                                            <p:cond delay="676"/>
                                          </p:stCondLst>
                                        </p:cTn>
                                        <p:tgtEl>
                                          <p:spTgt spid="14"/>
                                        </p:tgtEl>
                                      </p:cBhvr>
                                      <p:to x="100000" y="100000"/>
                                    </p:animScale>
                                    <p:animScale>
                                      <p:cBhvr>
                                        <p:cTn id="35" dur="26">
                                          <p:stCondLst>
                                            <p:cond delay="1312"/>
                                          </p:stCondLst>
                                        </p:cTn>
                                        <p:tgtEl>
                                          <p:spTgt spid="14"/>
                                        </p:tgtEl>
                                      </p:cBhvr>
                                      <p:to x="100000" y="80000"/>
                                    </p:animScale>
                                    <p:animScale>
                                      <p:cBhvr>
                                        <p:cTn id="36" dur="166" decel="50000">
                                          <p:stCondLst>
                                            <p:cond delay="1338"/>
                                          </p:stCondLst>
                                        </p:cTn>
                                        <p:tgtEl>
                                          <p:spTgt spid="14"/>
                                        </p:tgtEl>
                                      </p:cBhvr>
                                      <p:to x="100000" y="100000"/>
                                    </p:animScale>
                                    <p:animScale>
                                      <p:cBhvr>
                                        <p:cTn id="37" dur="26">
                                          <p:stCondLst>
                                            <p:cond delay="1642"/>
                                          </p:stCondLst>
                                        </p:cTn>
                                        <p:tgtEl>
                                          <p:spTgt spid="14"/>
                                        </p:tgtEl>
                                      </p:cBhvr>
                                      <p:to x="100000" y="90000"/>
                                    </p:animScale>
                                    <p:animScale>
                                      <p:cBhvr>
                                        <p:cTn id="38" dur="166" decel="50000">
                                          <p:stCondLst>
                                            <p:cond delay="1668"/>
                                          </p:stCondLst>
                                        </p:cTn>
                                        <p:tgtEl>
                                          <p:spTgt spid="14"/>
                                        </p:tgtEl>
                                      </p:cBhvr>
                                      <p:to x="100000" y="100000"/>
                                    </p:animScale>
                                    <p:animScale>
                                      <p:cBhvr>
                                        <p:cTn id="39" dur="26">
                                          <p:stCondLst>
                                            <p:cond delay="1808"/>
                                          </p:stCondLst>
                                        </p:cTn>
                                        <p:tgtEl>
                                          <p:spTgt spid="14"/>
                                        </p:tgtEl>
                                      </p:cBhvr>
                                      <p:to x="100000" y="95000"/>
                                    </p:animScale>
                                    <p:animScale>
                                      <p:cBhvr>
                                        <p:cTn id="40" dur="166" decel="50000">
                                          <p:stCondLst>
                                            <p:cond delay="1834"/>
                                          </p:stCondLst>
                                        </p:cTn>
                                        <p:tgtEl>
                                          <p:spTgt spid="14"/>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9" grpId="0" animBg="1"/>
      <p:bldP spid="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145</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2" name="Abgerundetes Rechteck 1"/>
          <p:cNvSpPr/>
          <p:nvPr/>
        </p:nvSpPr>
        <p:spPr>
          <a:xfrm>
            <a:off x="871538" y="3326892"/>
            <a:ext cx="10648801" cy="223716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buNone/>
            </a:pPr>
            <a:r>
              <a:rPr lang="de-DE" sz="2400" b="1" dirty="0">
                <a:effectLst>
                  <a:outerShdw blurRad="38100" dist="38100" dir="2700000" algn="tl">
                    <a:srgbClr val="000000">
                      <a:alpha val="43137"/>
                    </a:srgbClr>
                  </a:outerShdw>
                </a:effectLst>
              </a:rPr>
              <a:t>Bei Vorauszahlungspflicht wird mit Kostennachricht erfordert, im masch. Mahnverfahren dementsprechend mit maschineller Kostennachricht. Sie wird gem. §§ 4 Abs. 2, 15 Abs. 1 und 26 Abs. 1 + 6 </a:t>
            </a:r>
            <a:r>
              <a:rPr lang="de-DE" sz="2400" b="1" dirty="0" err="1">
                <a:effectLst>
                  <a:outerShdw blurRad="38100" dist="38100" dir="2700000" algn="tl">
                    <a:srgbClr val="000000">
                      <a:alpha val="43137"/>
                    </a:srgbClr>
                  </a:outerShdw>
                </a:effectLst>
              </a:rPr>
              <a:t>KostVfg</a:t>
            </a:r>
            <a:r>
              <a:rPr lang="de-DE" sz="2400" b="1" dirty="0">
                <a:effectLst>
                  <a:outerShdw blurRad="38100" dist="38100" dir="2700000" algn="tl">
                    <a:srgbClr val="000000">
                      <a:alpha val="43137"/>
                    </a:srgbClr>
                  </a:outerShdw>
                </a:effectLst>
              </a:rPr>
              <a:t> an den Prozessbevollmächtigten des Antragstellers (sofern anwaltlich vertreten) gerichtet.</a:t>
            </a:r>
          </a:p>
        </p:txBody>
      </p:sp>
      <p:sp>
        <p:nvSpPr>
          <p:cNvPr id="14" name="Gefaltete Ecke 13"/>
          <p:cNvSpPr/>
          <p:nvPr/>
        </p:nvSpPr>
        <p:spPr>
          <a:xfrm rot="20868744">
            <a:off x="551473" y="2252573"/>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Erinnere!</a:t>
            </a:r>
          </a:p>
        </p:txBody>
      </p:sp>
    </p:spTree>
    <p:extLst>
      <p:ext uri="{BB962C8B-B14F-4D97-AF65-F5344CB8AC3E}">
        <p14:creationId xmlns:p14="http://schemas.microsoft.com/office/powerpoint/2010/main" val="412787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146</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sp>
        <p:nvSpPr>
          <p:cNvPr id="2" name="Abgerundetes Rechteck 1"/>
          <p:cNvSpPr/>
          <p:nvPr/>
        </p:nvSpPr>
        <p:spPr>
          <a:xfrm>
            <a:off x="871539" y="3326892"/>
            <a:ext cx="10251164" cy="149184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zunächst der Antragsteller gem. § 22 I S. 1 GKG</a:t>
            </a:r>
          </a:p>
          <a:p>
            <a:pPr marL="312738" indent="0">
              <a:buNone/>
            </a:pPr>
            <a:r>
              <a:rPr lang="de-DE" sz="2400" b="1" dirty="0"/>
              <a:t>Mit Erlass des Vollstreckungsbescheids </a:t>
            </a:r>
            <a:r>
              <a:rPr lang="de-DE" sz="2400" b="1" dirty="0">
                <a:effectLst>
                  <a:outerShdw blurRad="38100" dist="38100" dir="2700000" algn="tl">
                    <a:srgbClr val="000000">
                      <a:alpha val="43137"/>
                    </a:srgbClr>
                  </a:outerShdw>
                </a:effectLst>
              </a:rPr>
              <a:t>haftet der Antragsgegner als Kostenschuldner gem. § 29 Nr. 1 GKG.</a:t>
            </a:r>
          </a:p>
        </p:txBody>
      </p:sp>
      <p:sp>
        <p:nvSpPr>
          <p:cNvPr id="14" name="Gefaltete Ecke 13"/>
          <p:cNvSpPr/>
          <p:nvPr/>
        </p:nvSpPr>
        <p:spPr>
          <a:xfrm rot="506242">
            <a:off x="7530713" y="428784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22 I S. 1 GKG</a:t>
            </a:r>
          </a:p>
        </p:txBody>
      </p:sp>
      <p:sp>
        <p:nvSpPr>
          <p:cNvPr id="12" name="Abgerundetes Rechteck 11"/>
          <p:cNvSpPr/>
          <p:nvPr/>
        </p:nvSpPr>
        <p:spPr>
          <a:xfrm>
            <a:off x="724821" y="2928648"/>
            <a:ext cx="7459809"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a:p>
            <a:pPr algn="ctr"/>
            <a:r>
              <a:rPr lang="de-DE" sz="2400" b="1" dirty="0">
                <a:effectLst>
                  <a:outerShdw blurRad="38100" dist="38100" dir="2700000" algn="tl">
                    <a:srgbClr val="000000">
                      <a:alpha val="43137"/>
                    </a:srgbClr>
                  </a:outerShdw>
                </a:effectLst>
              </a:rPr>
              <a:t>Mahnverfahren (ohne Übergang ins Streitverfahren):</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sp>
        <p:nvSpPr>
          <p:cNvPr id="13" name="Gefaltete Ecke 12"/>
          <p:cNvSpPr/>
          <p:nvPr/>
        </p:nvSpPr>
        <p:spPr>
          <a:xfrm>
            <a:off x="8971259" y="444947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29 Nr. 1 GKG</a:t>
            </a:r>
          </a:p>
        </p:txBody>
      </p:sp>
      <p:sp>
        <p:nvSpPr>
          <p:cNvPr id="4" name="Abgerundetes Rechteck 3"/>
          <p:cNvSpPr/>
          <p:nvPr/>
        </p:nvSpPr>
        <p:spPr>
          <a:xfrm>
            <a:off x="871538" y="5685236"/>
            <a:ext cx="7503508"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Der Vollstreckungsbescheid hat keine explizite Kostenentscheidung, sie ist konkludent enthalten!</a:t>
            </a:r>
          </a:p>
        </p:txBody>
      </p:sp>
    </p:spTree>
    <p:extLst>
      <p:ext uri="{BB962C8B-B14F-4D97-AF65-F5344CB8AC3E}">
        <p14:creationId xmlns:p14="http://schemas.microsoft.com/office/powerpoint/2010/main" val="46426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147</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grpSp>
        <p:nvGrpSpPr>
          <p:cNvPr id="8" name="Gruppieren 7"/>
          <p:cNvGrpSpPr/>
          <p:nvPr/>
        </p:nvGrpSpPr>
        <p:grpSpPr>
          <a:xfrm>
            <a:off x="661429" y="2669572"/>
            <a:ext cx="10566204" cy="2250854"/>
            <a:chOff x="661429" y="2669572"/>
            <a:chExt cx="10566204" cy="2250854"/>
          </a:xfrm>
        </p:grpSpPr>
        <p:grpSp>
          <p:nvGrpSpPr>
            <p:cNvPr id="4" name="Gruppieren 3"/>
            <p:cNvGrpSpPr/>
            <p:nvPr/>
          </p:nvGrpSpPr>
          <p:grpSpPr>
            <a:xfrm>
              <a:off x="724821" y="2669572"/>
              <a:ext cx="10502812" cy="2250854"/>
              <a:chOff x="724821" y="2928648"/>
              <a:chExt cx="10502812" cy="2250854"/>
            </a:xfrm>
          </p:grpSpPr>
          <p:sp>
            <p:nvSpPr>
              <p:cNvPr id="2" name="Abgerundetes Rechteck 1"/>
              <p:cNvSpPr/>
              <p:nvPr/>
            </p:nvSpPr>
            <p:spPr>
              <a:xfrm>
                <a:off x="871538" y="3246701"/>
                <a:ext cx="10356095" cy="19328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lphaLcParenR"/>
                </a:pPr>
                <a:r>
                  <a:rPr lang="de-DE" sz="2400" b="1" dirty="0"/>
                  <a:t>Widerspruch gegen den MB mit Abgabeantrag (§ 696 I 1 ZPO) des:</a:t>
                </a:r>
              </a:p>
              <a:p>
                <a:pPr marL="1085850" lvl="1" indent="-457200">
                  <a:buAutoNum type="arabicPeriod"/>
                  <a:tabLst>
                    <a:tab pos="3367088" algn="l"/>
                  </a:tabLst>
                </a:pPr>
                <a:r>
                  <a:rPr lang="de-DE" sz="2400" b="1" dirty="0"/>
                  <a:t>Antragstellers =&gt; 	Antragsteller haftet für die 2. Prozesskostenhälfte </a:t>
                </a:r>
              </a:p>
              <a:p>
                <a:pPr marL="628650" lvl="1" indent="0">
                  <a:buNone/>
                  <a:tabLst>
                    <a:tab pos="3367088" algn="l"/>
                  </a:tabLst>
                </a:pPr>
                <a:r>
                  <a:rPr lang="de-DE" sz="2400" b="1" dirty="0"/>
                  <a:t>                              (§ 22 I 1 GKG) u. muss diese vorwegleisten (§ 12 III 3 GKG)</a:t>
                </a:r>
              </a:p>
              <a:p>
                <a:pPr marL="628650" lvl="1" indent="0">
                  <a:buNone/>
                  <a:tabLst>
                    <a:tab pos="3367088" algn="l"/>
                  </a:tabLst>
                </a:pPr>
                <a:r>
                  <a:rPr lang="de-DE" sz="2400" b="1" dirty="0"/>
                  <a:t>2.   Antragsgegners =&gt; Antragsteller haftet (→ siehe vorstehend zu 1.)</a:t>
                </a:r>
              </a:p>
            </p:txBody>
          </p:sp>
          <p:sp>
            <p:nvSpPr>
              <p:cNvPr id="12" name="Abgerundetes Rechteck 11"/>
              <p:cNvSpPr/>
              <p:nvPr/>
            </p:nvSpPr>
            <p:spPr>
              <a:xfrm>
                <a:off x="724821" y="2928648"/>
                <a:ext cx="862807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Streitverfahren - nach Mahnverfahren infolge Übergang durch: </a:t>
                </a:r>
              </a:p>
            </p:txBody>
          </p:sp>
        </p:grpSp>
        <p:sp>
          <p:nvSpPr>
            <p:cNvPr id="5" name="Ellipse 4"/>
            <p:cNvSpPr/>
            <p:nvPr/>
          </p:nvSpPr>
          <p:spPr>
            <a:xfrm>
              <a:off x="661429" y="3237566"/>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a)</a:t>
              </a:r>
            </a:p>
          </p:txBody>
        </p:sp>
      </p:grpSp>
      <p:grpSp>
        <p:nvGrpSpPr>
          <p:cNvPr id="9" name="Gruppieren 8"/>
          <p:cNvGrpSpPr/>
          <p:nvPr/>
        </p:nvGrpSpPr>
        <p:grpSpPr>
          <a:xfrm>
            <a:off x="661429" y="4972180"/>
            <a:ext cx="10566204" cy="1714933"/>
            <a:chOff x="661429" y="4972180"/>
            <a:chExt cx="10566204" cy="1714933"/>
          </a:xfrm>
        </p:grpSpPr>
        <p:sp>
          <p:nvSpPr>
            <p:cNvPr id="19" name="Abgerundetes Rechteck 18"/>
            <p:cNvSpPr/>
            <p:nvPr/>
          </p:nvSpPr>
          <p:spPr>
            <a:xfrm>
              <a:off x="871538" y="4972180"/>
              <a:ext cx="10356095" cy="17149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        Einspruch gegen den VB</a:t>
              </a:r>
            </a:p>
            <a:p>
              <a:pPr marL="630015" lvl="1" indent="0">
                <a:buNone/>
              </a:pPr>
              <a:r>
                <a:rPr lang="de-DE" sz="2400" b="1" dirty="0"/>
                <a:t>Antragsteller haftet für die Kosten (§ 22 I 2 GKG), denn „Antragsteller“ ist hier nur derjenige, der den VB beantragt hat, nicht der Rechtsbehelfsführer</a:t>
              </a:r>
            </a:p>
          </p:txBody>
        </p:sp>
        <p:sp>
          <p:nvSpPr>
            <p:cNvPr id="21" name="Ellipse 20"/>
            <p:cNvSpPr/>
            <p:nvPr/>
          </p:nvSpPr>
          <p:spPr>
            <a:xfrm>
              <a:off x="661429" y="5040003"/>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b)</a:t>
              </a:r>
            </a:p>
          </p:txBody>
        </p:sp>
      </p:grpSp>
      <p:sp>
        <p:nvSpPr>
          <p:cNvPr id="14" name="Gefaltete Ecke 13"/>
          <p:cNvSpPr/>
          <p:nvPr/>
        </p:nvSpPr>
        <p:spPr>
          <a:xfrm rot="506242">
            <a:off x="10370356" y="3476275"/>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Kosten-schuldner</a:t>
            </a:r>
          </a:p>
        </p:txBody>
      </p:sp>
      <p:sp>
        <p:nvSpPr>
          <p:cNvPr id="13" name="Gefaltete Ecke 12"/>
          <p:cNvSpPr/>
          <p:nvPr/>
        </p:nvSpPr>
        <p:spPr>
          <a:xfrm>
            <a:off x="10541196" y="4620600"/>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Antrag-steller</a:t>
            </a:r>
          </a:p>
        </p:txBody>
      </p:sp>
    </p:spTree>
    <p:extLst>
      <p:ext uri="{BB962C8B-B14F-4D97-AF65-F5344CB8AC3E}">
        <p14:creationId xmlns:p14="http://schemas.microsoft.com/office/powerpoint/2010/main" val="112538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148</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grpSp>
        <p:nvGrpSpPr>
          <p:cNvPr id="4" name="Gruppieren 3"/>
          <p:cNvGrpSpPr/>
          <p:nvPr/>
        </p:nvGrpSpPr>
        <p:grpSpPr>
          <a:xfrm>
            <a:off x="724821" y="2669572"/>
            <a:ext cx="10502812" cy="2250854"/>
            <a:chOff x="724821" y="2928648"/>
            <a:chExt cx="10502812" cy="2250854"/>
          </a:xfrm>
        </p:grpSpPr>
        <p:sp>
          <p:nvSpPr>
            <p:cNvPr id="2" name="Abgerundetes Rechteck 1"/>
            <p:cNvSpPr/>
            <p:nvPr/>
          </p:nvSpPr>
          <p:spPr>
            <a:xfrm>
              <a:off x="871538" y="3246701"/>
              <a:ext cx="10356095" cy="19328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Ernie beantragt,  durch seinen Prozessbevollmächtigten Herrn von </a:t>
              </a:r>
              <a:r>
                <a:rPr lang="de-DE" sz="2400" b="1" dirty="0" err="1"/>
                <a:t>Bödefeld</a:t>
              </a:r>
              <a:r>
                <a:rPr lang="de-DE" sz="2400" b="1" dirty="0"/>
                <a:t>, den Erlass eines Mahnbescheides gegen Bert aus einer Zahlungsforderung über 1000,00 EUR. Sofern Widerspruch gegen den Mahnbescheid eingelegt wird, soll das Verfahren an das zuständige Prozessgericht abgegeben werden. </a:t>
              </a:r>
            </a:p>
          </p:txBody>
        </p:sp>
        <p:sp>
          <p:nvSpPr>
            <p:cNvPr id="12" name="Abgerundetes Rechteck 11"/>
            <p:cNvSpPr/>
            <p:nvPr/>
          </p:nvSpPr>
          <p:spPr>
            <a:xfrm>
              <a:off x="724821" y="2928648"/>
              <a:ext cx="123889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Übung:</a:t>
              </a:r>
            </a:p>
          </p:txBody>
        </p:sp>
      </p:grpSp>
      <p:sp>
        <p:nvSpPr>
          <p:cNvPr id="14" name="Gefaltete Ecke 13"/>
          <p:cNvSpPr/>
          <p:nvPr/>
        </p:nvSpPr>
        <p:spPr>
          <a:xfrm rot="506242">
            <a:off x="955121" y="80618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Übung</a:t>
            </a:r>
          </a:p>
          <a:p>
            <a:pPr algn="ctr"/>
            <a:r>
              <a:rPr lang="de-DE" sz="20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006</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315243">
            <a:off x="2346539" y="4818737"/>
            <a:ext cx="1853863" cy="1732998"/>
          </a:xfrm>
          <a:prstGeom prst="foldedCorner">
            <a:avLst/>
          </a:prstGeom>
          <a:solidFill>
            <a:srgbClr val="F0A4C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Fertigen Sie bitte den Kosten-</a:t>
            </a:r>
          </a:p>
          <a:p>
            <a:pPr algn="ctr"/>
            <a:r>
              <a:rPr lang="de-DE" sz="20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ansatz</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Gefaltete Ecke 16"/>
          <p:cNvSpPr/>
          <p:nvPr/>
        </p:nvSpPr>
        <p:spPr>
          <a:xfrm rot="497741">
            <a:off x="6636224" y="4703698"/>
            <a:ext cx="1853863" cy="1732998"/>
          </a:xfrm>
          <a:prstGeom prst="foldedCorner">
            <a:avLst/>
          </a:prstGeom>
          <a:solidFill>
            <a:srgbClr val="F0A4C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beanworten</a:t>
            </a: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Sie die Frage-stellungen</a:t>
            </a:r>
          </a:p>
        </p:txBody>
      </p:sp>
      <p:sp>
        <p:nvSpPr>
          <p:cNvPr id="3" name="Ellipse 2"/>
          <p:cNvSpPr/>
          <p:nvPr/>
        </p:nvSpPr>
        <p:spPr>
          <a:xfrm>
            <a:off x="73909" y="1992060"/>
            <a:ext cx="914400" cy="9144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t>1.</a:t>
            </a:r>
          </a:p>
        </p:txBody>
      </p:sp>
    </p:spTree>
    <p:extLst>
      <p:ext uri="{BB962C8B-B14F-4D97-AF65-F5344CB8AC3E}">
        <p14:creationId xmlns:p14="http://schemas.microsoft.com/office/powerpoint/2010/main" val="70187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80">
                                          <p:stCondLst>
                                            <p:cond delay="0"/>
                                          </p:stCondLst>
                                        </p:cTn>
                                        <p:tgtEl>
                                          <p:spTgt spid="17"/>
                                        </p:tgtEl>
                                      </p:cBhvr>
                                    </p:animEffect>
                                    <p:anim calcmode="lin" valueType="num">
                                      <p:cBhvr>
                                        <p:cTn id="2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9" dur="26">
                                          <p:stCondLst>
                                            <p:cond delay="650"/>
                                          </p:stCondLst>
                                        </p:cTn>
                                        <p:tgtEl>
                                          <p:spTgt spid="17"/>
                                        </p:tgtEl>
                                      </p:cBhvr>
                                      <p:to x="100000" y="60000"/>
                                    </p:animScale>
                                    <p:animScale>
                                      <p:cBhvr>
                                        <p:cTn id="30" dur="166" decel="50000">
                                          <p:stCondLst>
                                            <p:cond delay="676"/>
                                          </p:stCondLst>
                                        </p:cTn>
                                        <p:tgtEl>
                                          <p:spTgt spid="17"/>
                                        </p:tgtEl>
                                      </p:cBhvr>
                                      <p:to x="100000" y="100000"/>
                                    </p:animScale>
                                    <p:animScale>
                                      <p:cBhvr>
                                        <p:cTn id="31" dur="26">
                                          <p:stCondLst>
                                            <p:cond delay="1312"/>
                                          </p:stCondLst>
                                        </p:cTn>
                                        <p:tgtEl>
                                          <p:spTgt spid="17"/>
                                        </p:tgtEl>
                                      </p:cBhvr>
                                      <p:to x="100000" y="80000"/>
                                    </p:animScale>
                                    <p:animScale>
                                      <p:cBhvr>
                                        <p:cTn id="32" dur="166" decel="50000">
                                          <p:stCondLst>
                                            <p:cond delay="1338"/>
                                          </p:stCondLst>
                                        </p:cTn>
                                        <p:tgtEl>
                                          <p:spTgt spid="17"/>
                                        </p:tgtEl>
                                      </p:cBhvr>
                                      <p:to x="100000" y="100000"/>
                                    </p:animScale>
                                    <p:animScale>
                                      <p:cBhvr>
                                        <p:cTn id="33" dur="26">
                                          <p:stCondLst>
                                            <p:cond delay="1642"/>
                                          </p:stCondLst>
                                        </p:cTn>
                                        <p:tgtEl>
                                          <p:spTgt spid="17"/>
                                        </p:tgtEl>
                                      </p:cBhvr>
                                      <p:to x="100000" y="90000"/>
                                    </p:animScale>
                                    <p:animScale>
                                      <p:cBhvr>
                                        <p:cTn id="34" dur="166" decel="50000">
                                          <p:stCondLst>
                                            <p:cond delay="1668"/>
                                          </p:stCondLst>
                                        </p:cTn>
                                        <p:tgtEl>
                                          <p:spTgt spid="17"/>
                                        </p:tgtEl>
                                      </p:cBhvr>
                                      <p:to x="100000" y="100000"/>
                                    </p:animScale>
                                    <p:animScale>
                                      <p:cBhvr>
                                        <p:cTn id="35" dur="26">
                                          <p:stCondLst>
                                            <p:cond delay="1808"/>
                                          </p:stCondLst>
                                        </p:cTn>
                                        <p:tgtEl>
                                          <p:spTgt spid="17"/>
                                        </p:tgtEl>
                                      </p:cBhvr>
                                      <p:to x="100000" y="95000"/>
                                    </p:animScale>
                                    <p:animScale>
                                      <p:cBhvr>
                                        <p:cTn id="36"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132</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1101013" y="1964651"/>
            <a:ext cx="9305289"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Voraussetzungen für die Zulässigkeit des Mahnverfahrens</a:t>
            </a:r>
          </a:p>
        </p:txBody>
      </p:sp>
      <p:sp>
        <p:nvSpPr>
          <p:cNvPr id="4" name="Abgerundetes Rechteck 3"/>
          <p:cNvSpPr/>
          <p:nvPr/>
        </p:nvSpPr>
        <p:spPr>
          <a:xfrm>
            <a:off x="1650643" y="2863756"/>
            <a:ext cx="8959614" cy="170022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muss im Zivilrechtsweg verfolgbar sein</a:t>
            </a: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muss regelmäßig auf EUR lauten</a:t>
            </a: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darf nicht von einer Gegenleistung abhängen</a:t>
            </a: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muss fällig sein oder dies innerhalb der Widerspruchsfrist werden</a:t>
            </a:r>
          </a:p>
          <a:p>
            <a:pPr marL="709613" indent="-342900">
              <a:buFont typeface="Arial" panose="020B0604020202020204" pitchFamily="34" charset="0"/>
              <a:buChar char="•"/>
            </a:pPr>
            <a:endParaRPr lang="de-DE" sz="20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24" name="Gefaltete Ecke 23"/>
          <p:cNvSpPr/>
          <p:nvPr/>
        </p:nvSpPr>
        <p:spPr>
          <a:xfrm rot="394468">
            <a:off x="9715333" y="1636912"/>
            <a:ext cx="1307835" cy="117285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688 ZPO</a:t>
            </a: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die Forderung:</a:t>
            </a:r>
          </a:p>
        </p:txBody>
      </p:sp>
      <p:sp>
        <p:nvSpPr>
          <p:cNvPr id="14" name="Abgerundetes Rechteck 13"/>
          <p:cNvSpPr/>
          <p:nvPr/>
        </p:nvSpPr>
        <p:spPr>
          <a:xfrm>
            <a:off x="1650642" y="4890559"/>
            <a:ext cx="8959615" cy="14825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0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nur ohne Inanspruchnahme der öffentlichen Zustellung erfolgen</a:t>
            </a:r>
          </a:p>
          <a:p>
            <a:pPr marL="709613" indent="-342900">
              <a:buFont typeface="Arial" panose="020B0604020202020204" pitchFamily="34" charset="0"/>
              <a:buChar char="•"/>
            </a:pPr>
            <a:r>
              <a:rPr lang="de-DE" sz="2000" b="1" dirty="0">
                <a:solidFill>
                  <a:schemeClr val="bg1"/>
                </a:solidFill>
                <a:effectLst>
                  <a:outerShdw blurRad="38100" dist="38100" dir="2700000" algn="tl">
                    <a:srgbClr val="000000">
                      <a:alpha val="43137"/>
                    </a:srgbClr>
                  </a:outerShdw>
                </a:effectLst>
              </a:rPr>
              <a:t>im Ausland nur in einem Mitgliedsstaat der EU erfolgen oder wenn zwischenstaatliche Abkommen das Mahnverfahren zulassen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3" name="Abgerundetes Rechteck 12"/>
          <p:cNvSpPr/>
          <p:nvPr/>
        </p:nvSpPr>
        <p:spPr>
          <a:xfrm>
            <a:off x="1101013" y="4640383"/>
            <a:ext cx="532641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die Zustellung des Mahnbescheids darf:</a:t>
            </a:r>
          </a:p>
        </p:txBody>
      </p:sp>
    </p:spTree>
    <p:extLst>
      <p:ext uri="{BB962C8B-B14F-4D97-AF65-F5344CB8AC3E}">
        <p14:creationId xmlns:p14="http://schemas.microsoft.com/office/powerpoint/2010/main" val="350604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000" fill="hold"/>
                                        <p:tgtEl>
                                          <p:spTgt spid="24"/>
                                        </p:tgtEl>
                                        <p:attrNameLst>
                                          <p:attrName>ppt_w</p:attrName>
                                        </p:attrNameLst>
                                      </p:cBhvr>
                                      <p:tavLst>
                                        <p:tav tm="0">
                                          <p:val>
                                            <p:fltVal val="0"/>
                                          </p:val>
                                        </p:tav>
                                        <p:tav tm="100000">
                                          <p:val>
                                            <p:strVal val="#ppt_w"/>
                                          </p:val>
                                        </p:tav>
                                      </p:tavLst>
                                    </p:anim>
                                    <p:anim calcmode="lin" valueType="num">
                                      <p:cBhvr>
                                        <p:cTn id="38" dur="1000" fill="hold"/>
                                        <p:tgtEl>
                                          <p:spTgt spid="24"/>
                                        </p:tgtEl>
                                        <p:attrNameLst>
                                          <p:attrName>ppt_h</p:attrName>
                                        </p:attrNameLst>
                                      </p:cBhvr>
                                      <p:tavLst>
                                        <p:tav tm="0">
                                          <p:val>
                                            <p:fltVal val="0"/>
                                          </p:val>
                                        </p:tav>
                                        <p:tav tm="100000">
                                          <p:val>
                                            <p:strVal val="#ppt_h"/>
                                          </p:val>
                                        </p:tav>
                                      </p:tavLst>
                                    </p:anim>
                                    <p:anim calcmode="lin" valueType="num">
                                      <p:cBhvr>
                                        <p:cTn id="39" dur="1000" fill="hold"/>
                                        <p:tgtEl>
                                          <p:spTgt spid="24"/>
                                        </p:tgtEl>
                                        <p:attrNameLst>
                                          <p:attrName>style.rotation</p:attrName>
                                        </p:attrNameLst>
                                      </p:cBhvr>
                                      <p:tavLst>
                                        <p:tav tm="0">
                                          <p:val>
                                            <p:fltVal val="90"/>
                                          </p:val>
                                        </p:tav>
                                        <p:tav tm="100000">
                                          <p:val>
                                            <p:fltVal val="0"/>
                                          </p:val>
                                        </p:tav>
                                      </p:tavLst>
                                    </p:anim>
                                    <p:animEffect transition="in" filter="fade">
                                      <p:cBhvr>
                                        <p:cTn id="4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12" grpId="0" animBg="1"/>
      <p:bldP spid="14"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133</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Zuständigkeiten</a:t>
            </a:r>
          </a:p>
        </p:txBody>
      </p:sp>
      <p:sp>
        <p:nvSpPr>
          <p:cNvPr id="24" name="Gefaltete Ecke 23"/>
          <p:cNvSpPr/>
          <p:nvPr/>
        </p:nvSpPr>
        <p:spPr>
          <a:xfrm rot="20770164">
            <a:off x="2039186" y="1418585"/>
            <a:ext cx="1307835" cy="117285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V Boli" panose="02000500030200090000" pitchFamily="2" charset="0"/>
                <a:cs typeface="MV Boli" panose="02000500030200090000" pitchFamily="2" charset="0"/>
              </a:rPr>
              <a:t>§ 689 ZPO</a:t>
            </a:r>
          </a:p>
        </p:txBody>
      </p:sp>
      <p:grpSp>
        <p:nvGrpSpPr>
          <p:cNvPr id="2" name="Gruppieren 1"/>
          <p:cNvGrpSpPr/>
          <p:nvPr/>
        </p:nvGrpSpPr>
        <p:grpSpPr>
          <a:xfrm>
            <a:off x="1101014" y="2668830"/>
            <a:ext cx="9342398" cy="973750"/>
            <a:chOff x="1101013" y="2668830"/>
            <a:chExt cx="9705882" cy="973750"/>
          </a:xfrm>
        </p:grpSpPr>
        <p:sp>
          <p:nvSpPr>
            <p:cNvPr id="4" name="Abgerundetes Rechteck 3"/>
            <p:cNvSpPr/>
            <p:nvPr/>
          </p:nvSpPr>
          <p:spPr>
            <a:xfrm>
              <a:off x="1782116" y="2864778"/>
              <a:ext cx="9024779" cy="77780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66713" algn="ctr"/>
              <a:r>
                <a:rPr lang="de-DE" sz="2000" b="1" dirty="0">
                  <a:solidFill>
                    <a:schemeClr val="bg1"/>
                  </a:solidFill>
                  <a:effectLst>
                    <a:outerShdw blurRad="38100" dist="38100" dir="2700000" algn="tl">
                      <a:srgbClr val="000000">
                        <a:alpha val="43137"/>
                      </a:srgbClr>
                    </a:outerShdw>
                  </a:effectLst>
                </a:rPr>
                <a:t>AG (maschinelle Bearbeitung ist zulässig und mittelerweise üblich) </a:t>
              </a:r>
            </a:p>
            <a:p>
              <a:pPr marL="709613" indent="-342900">
                <a:buFont typeface="Arial" panose="020B0604020202020204" pitchFamily="34" charset="0"/>
                <a:buChar char="•"/>
              </a:pPr>
              <a:endParaRPr lang="de-DE" sz="20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sachlich:</a:t>
              </a:r>
            </a:p>
          </p:txBody>
        </p:sp>
      </p:grpSp>
      <p:grpSp>
        <p:nvGrpSpPr>
          <p:cNvPr id="5" name="Gruppieren 4"/>
          <p:cNvGrpSpPr/>
          <p:nvPr/>
        </p:nvGrpSpPr>
        <p:grpSpPr>
          <a:xfrm>
            <a:off x="1101013" y="3849077"/>
            <a:ext cx="9342398" cy="1372628"/>
            <a:chOff x="1101013" y="3849077"/>
            <a:chExt cx="9342398" cy="1372628"/>
          </a:xfrm>
        </p:grpSpPr>
        <p:sp>
          <p:nvSpPr>
            <p:cNvPr id="14" name="Abgerundetes Rechteck 13"/>
            <p:cNvSpPr/>
            <p:nvPr/>
          </p:nvSpPr>
          <p:spPr>
            <a:xfrm>
              <a:off x="1756610" y="4119498"/>
              <a:ext cx="8686801"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000" b="1" dirty="0">
                  <a:solidFill>
                    <a:schemeClr val="accent2">
                      <a:lumMod val="75000"/>
                    </a:schemeClr>
                  </a:solidFill>
                  <a:effectLst>
                    <a:outerShdw blurRad="38100" dist="38100" dir="2700000" algn="tl">
                      <a:srgbClr val="000000">
                        <a:alpha val="43137"/>
                      </a:srgbClr>
                    </a:outerShdw>
                  </a:effectLst>
                </a:rPr>
                <a:t>Wohnsitz des Antragstellers </a:t>
              </a:r>
              <a:r>
                <a:rPr lang="de-DE" sz="2000" b="1" dirty="0">
                  <a:solidFill>
                    <a:schemeClr val="bg1"/>
                  </a:solidFill>
                  <a:effectLst>
                    <a:outerShdw blurRad="38100" dist="38100" dir="2700000" algn="tl">
                      <a:srgbClr val="000000">
                        <a:alpha val="43137"/>
                      </a:srgbClr>
                    </a:outerShdw>
                  </a:effectLst>
                </a:rPr>
                <a:t>(Zentralisierung zulässig, z.B.                                  </a:t>
              </a:r>
            </a:p>
            <a:p>
              <a:pPr marL="366713" algn="ctr"/>
              <a:r>
                <a:rPr lang="de-DE" sz="2000" b="1" dirty="0">
                  <a:solidFill>
                    <a:schemeClr val="bg1"/>
                  </a:solidFill>
                  <a:effectLst>
                    <a:outerShdw blurRad="38100" dist="38100" dir="2700000" algn="tl">
                      <a:srgbClr val="000000">
                        <a:alpha val="43137"/>
                      </a:srgbClr>
                    </a:outerShdw>
                  </a:effectLst>
                </a:rPr>
                <a:t>AG Wedding als zentrales Mahngericht Berlin/Brandenburg)</a:t>
              </a:r>
            </a:p>
          </p:txBody>
        </p:sp>
        <p:sp>
          <p:nvSpPr>
            <p:cNvPr id="13" name="Abgerundetes Rechteck 12"/>
            <p:cNvSpPr/>
            <p:nvPr/>
          </p:nvSpPr>
          <p:spPr>
            <a:xfrm>
              <a:off x="1101013" y="3849077"/>
              <a:ext cx="2772337"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örtlich:</a:t>
              </a:r>
            </a:p>
          </p:txBody>
        </p:sp>
      </p:grpSp>
      <p:grpSp>
        <p:nvGrpSpPr>
          <p:cNvPr id="15" name="Gruppieren 14"/>
          <p:cNvGrpSpPr/>
          <p:nvPr/>
        </p:nvGrpSpPr>
        <p:grpSpPr>
          <a:xfrm>
            <a:off x="1106904" y="5359446"/>
            <a:ext cx="9336507" cy="973750"/>
            <a:chOff x="1107080" y="2668830"/>
            <a:chExt cx="9617193" cy="973750"/>
          </a:xfrm>
        </p:grpSpPr>
        <p:sp>
          <p:nvSpPr>
            <p:cNvPr id="16" name="Abgerundetes Rechteck 15"/>
            <p:cNvSpPr/>
            <p:nvPr/>
          </p:nvSpPr>
          <p:spPr>
            <a:xfrm>
              <a:off x="1776318" y="2864778"/>
              <a:ext cx="8947955" cy="77780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66713" algn="ctr"/>
              <a:r>
                <a:rPr lang="de-DE" sz="2000" b="1" dirty="0">
                  <a:solidFill>
                    <a:schemeClr val="bg1"/>
                  </a:solidFill>
                  <a:effectLst>
                    <a:outerShdw blurRad="38100" dist="38100" dir="2700000" algn="tl">
                      <a:srgbClr val="000000">
                        <a:alpha val="43137"/>
                      </a:srgbClr>
                    </a:outerShdw>
                  </a:effectLst>
                </a:rPr>
                <a:t>Rechtspfleger</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7" name="Abgerundetes Rechteck 16"/>
            <p:cNvSpPr/>
            <p:nvPr/>
          </p:nvSpPr>
          <p:spPr>
            <a:xfrm>
              <a:off x="1107080" y="2668830"/>
              <a:ext cx="284961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funktionell:</a:t>
              </a:r>
            </a:p>
          </p:txBody>
        </p:sp>
      </p:grpSp>
      <p:sp>
        <p:nvSpPr>
          <p:cNvPr id="19" name="Gefaltete Ecke 18"/>
          <p:cNvSpPr/>
          <p:nvPr/>
        </p:nvSpPr>
        <p:spPr>
          <a:xfrm rot="833441">
            <a:off x="8373552" y="5498763"/>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V Boli" panose="02000500030200090000" pitchFamily="2" charset="0"/>
                <a:cs typeface="MV Boli" panose="02000500030200090000" pitchFamily="2" charset="0"/>
              </a:rPr>
              <a:t>§ 20 Nr. 1 </a:t>
            </a:r>
            <a:r>
              <a:rPr lang="de-DE" dirty="0" err="1">
                <a:solidFill>
                  <a:schemeClr val="tx1"/>
                </a:solidFill>
                <a:latin typeface="MV Boli" panose="02000500030200090000" pitchFamily="2" charset="0"/>
                <a:cs typeface="MV Boli" panose="02000500030200090000" pitchFamily="2" charset="0"/>
              </a:rPr>
              <a:t>RpflG</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338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000" fill="hold"/>
                                        <p:tgtEl>
                                          <p:spTgt spid="19"/>
                                        </p:tgtEl>
                                        <p:attrNameLst>
                                          <p:attrName>ppt_w</p:attrName>
                                        </p:attrNameLst>
                                      </p:cBhvr>
                                      <p:tavLst>
                                        <p:tav tm="0">
                                          <p:val>
                                            <p:fltVal val="0"/>
                                          </p:val>
                                        </p:tav>
                                        <p:tav tm="100000">
                                          <p:val>
                                            <p:strVal val="#ppt_w"/>
                                          </p:val>
                                        </p:tav>
                                      </p:tavLst>
                                    </p:anim>
                                    <p:anim calcmode="lin" valueType="num">
                                      <p:cBhvr>
                                        <p:cTn id="40" dur="1000" fill="hold"/>
                                        <p:tgtEl>
                                          <p:spTgt spid="19"/>
                                        </p:tgtEl>
                                        <p:attrNameLst>
                                          <p:attrName>ppt_h</p:attrName>
                                        </p:attrNameLst>
                                      </p:cBhvr>
                                      <p:tavLst>
                                        <p:tav tm="0">
                                          <p:val>
                                            <p:fltVal val="0"/>
                                          </p:val>
                                        </p:tav>
                                        <p:tav tm="100000">
                                          <p:val>
                                            <p:strVal val="#ppt_h"/>
                                          </p:val>
                                        </p:tav>
                                      </p:tavLst>
                                    </p:anim>
                                    <p:anim calcmode="lin" valueType="num">
                                      <p:cBhvr>
                                        <p:cTn id="41" dur="1000" fill="hold"/>
                                        <p:tgtEl>
                                          <p:spTgt spid="19"/>
                                        </p:tgtEl>
                                        <p:attrNameLst>
                                          <p:attrName>style.rotation</p:attrName>
                                        </p:attrNameLst>
                                      </p:cBhvr>
                                      <p:tavLst>
                                        <p:tav tm="0">
                                          <p:val>
                                            <p:fltVal val="90"/>
                                          </p:val>
                                        </p:tav>
                                        <p:tav tm="100000">
                                          <p:val>
                                            <p:fltVal val="0"/>
                                          </p:val>
                                        </p:tav>
                                      </p:tavLst>
                                    </p:anim>
                                    <p:animEffect transition="in" filter="fade">
                                      <p:cBhvr>
                                        <p:cTn id="4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134</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Verfahrensablauf</a:t>
            </a:r>
          </a:p>
        </p:txBody>
      </p:sp>
      <p:grpSp>
        <p:nvGrpSpPr>
          <p:cNvPr id="2" name="Gruppieren 1"/>
          <p:cNvGrpSpPr/>
          <p:nvPr/>
        </p:nvGrpSpPr>
        <p:grpSpPr>
          <a:xfrm>
            <a:off x="1101014" y="2668830"/>
            <a:ext cx="9342398" cy="1111491"/>
            <a:chOff x="1101013" y="2668830"/>
            <a:chExt cx="9705882" cy="1111491"/>
          </a:xfrm>
        </p:grpSpPr>
        <p:sp>
          <p:nvSpPr>
            <p:cNvPr id="4" name="Abgerundetes Rechteck 3"/>
            <p:cNvSpPr/>
            <p:nvPr/>
          </p:nvSpPr>
          <p:spPr>
            <a:xfrm>
              <a:off x="1782116" y="2796022"/>
              <a:ext cx="9024779" cy="9842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66713" algn="ctr"/>
              <a:r>
                <a:rPr lang="de-DE" sz="2000" b="1" dirty="0">
                  <a:solidFill>
                    <a:schemeClr val="bg1"/>
                  </a:solidFill>
                  <a:effectLst>
                    <a:outerShdw blurRad="38100" dist="38100" dir="2700000" algn="tl">
                      <a:srgbClr val="000000">
                        <a:alpha val="43137"/>
                      </a:srgbClr>
                    </a:outerShdw>
                  </a:effectLst>
                </a:rPr>
                <a:t>Ausgefülltes Formular - Formularzwang!! (§ 703 c ZPO)- wird beim 	zuständigen Mahngericht eingereicht</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30"/>
              <a:ext cx="284374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Antrag:</a:t>
              </a:r>
            </a:p>
          </p:txBody>
        </p:sp>
      </p:grpSp>
      <p:sp>
        <p:nvSpPr>
          <p:cNvPr id="24" name="Gefaltete Ecke 23"/>
          <p:cNvSpPr/>
          <p:nvPr/>
        </p:nvSpPr>
        <p:spPr>
          <a:xfrm rot="250865">
            <a:off x="10004611" y="2726157"/>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Formular-zwang!!</a:t>
            </a:r>
          </a:p>
        </p:txBody>
      </p:sp>
      <p:grpSp>
        <p:nvGrpSpPr>
          <p:cNvPr id="5" name="Gruppieren 4"/>
          <p:cNvGrpSpPr/>
          <p:nvPr/>
        </p:nvGrpSpPr>
        <p:grpSpPr>
          <a:xfrm>
            <a:off x="1101013" y="3849077"/>
            <a:ext cx="9342398" cy="1372628"/>
            <a:chOff x="1101013" y="3849077"/>
            <a:chExt cx="9342398" cy="1372628"/>
          </a:xfrm>
        </p:grpSpPr>
        <p:sp>
          <p:nvSpPr>
            <p:cNvPr id="14" name="Abgerundetes Rechteck 13"/>
            <p:cNvSpPr/>
            <p:nvPr/>
          </p:nvSpPr>
          <p:spPr>
            <a:xfrm>
              <a:off x="1756610" y="4119498"/>
              <a:ext cx="8686801"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000" b="1" dirty="0">
                  <a:solidFill>
                    <a:schemeClr val="bg1"/>
                  </a:solidFill>
                  <a:effectLst>
                    <a:outerShdw blurRad="38100" dist="38100" dir="2700000" algn="tl">
                      <a:srgbClr val="000000">
                        <a:alpha val="43137"/>
                      </a:srgbClr>
                    </a:outerShdw>
                  </a:effectLst>
                </a:rPr>
                <a:t>Rubrum + Mahngericht + Erklärung, dass Forderung frei 	von Gegenleistung + Gericht des streitigen Verfahrens</a:t>
              </a:r>
            </a:p>
          </p:txBody>
        </p:sp>
        <p:sp>
          <p:nvSpPr>
            <p:cNvPr id="13" name="Abgerundetes Rechteck 12"/>
            <p:cNvSpPr/>
            <p:nvPr/>
          </p:nvSpPr>
          <p:spPr>
            <a:xfrm>
              <a:off x="1101013" y="3849077"/>
              <a:ext cx="2772337"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Inhalt:</a:t>
              </a:r>
            </a:p>
          </p:txBody>
        </p:sp>
      </p:grpSp>
      <p:sp>
        <p:nvSpPr>
          <p:cNvPr id="17" name="Abgerundetes Rechteck 16"/>
          <p:cNvSpPr/>
          <p:nvPr/>
        </p:nvSpPr>
        <p:spPr>
          <a:xfrm>
            <a:off x="1101013" y="5608457"/>
            <a:ext cx="1024453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a:t>
            </a:r>
            <a:r>
              <a:rPr lang="de-DE" sz="2400" b="1" dirty="0"/>
              <a:t>keine Prüfung, ob der geltend gemachte Anspruch besteht</a:t>
            </a:r>
            <a:endParaRPr lang="de-DE" sz="2400" dirty="0"/>
          </a:p>
        </p:txBody>
      </p:sp>
      <p:sp>
        <p:nvSpPr>
          <p:cNvPr id="19" name="Gefaltete Ecke 18"/>
          <p:cNvSpPr/>
          <p:nvPr/>
        </p:nvSpPr>
        <p:spPr>
          <a:xfrm rot="21377786">
            <a:off x="10322668" y="4122983"/>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690 ZPO</a:t>
            </a:r>
          </a:p>
        </p:txBody>
      </p:sp>
      <p:sp>
        <p:nvSpPr>
          <p:cNvPr id="20" name="Gefaltete Ecke 19"/>
          <p:cNvSpPr/>
          <p:nvPr/>
        </p:nvSpPr>
        <p:spPr>
          <a:xfrm rot="250865">
            <a:off x="10052739" y="5420574"/>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a:solidFill>
                  <a:schemeClr val="tx1"/>
                </a:solidFill>
                <a:latin typeface="MV Boli" panose="02000500030200090000" pitchFamily="2" charset="0"/>
                <a:cs typeface="MV Boli" panose="02000500030200090000" pitchFamily="2" charset="0"/>
              </a:rPr>
              <a:t>§ 692 I Nr. 2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6856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7"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135</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Verfahrensablauf</a:t>
            </a:r>
          </a:p>
        </p:txBody>
      </p:sp>
      <p:sp>
        <p:nvSpPr>
          <p:cNvPr id="4" name="Abgerundetes Rechteck 3"/>
          <p:cNvSpPr/>
          <p:nvPr/>
        </p:nvSpPr>
        <p:spPr>
          <a:xfrm>
            <a:off x="1756610" y="2796022"/>
            <a:ext cx="8686802" cy="9842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66713" algn="ctr"/>
            <a:r>
              <a:rPr lang="de-DE" sz="2400" b="1" dirty="0">
                <a:solidFill>
                  <a:schemeClr val="bg1"/>
                </a:solidFill>
                <a:effectLst>
                  <a:outerShdw blurRad="38100" dist="38100" dir="2700000" algn="tl">
                    <a:srgbClr val="000000">
                      <a:alpha val="43137"/>
                    </a:srgbClr>
                  </a:outerShdw>
                </a:effectLst>
              </a:rPr>
              <a:t>Wird kein Widerspruch gegen den Mahnbescheid eingelegt, ergeht auf rechtzeitigen Antrag (innerhalb von 6 Monaten)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grpSp>
        <p:nvGrpSpPr>
          <p:cNvPr id="5" name="Gruppieren 4"/>
          <p:cNvGrpSpPr/>
          <p:nvPr/>
        </p:nvGrpSpPr>
        <p:grpSpPr>
          <a:xfrm>
            <a:off x="1756609" y="3689971"/>
            <a:ext cx="8686803" cy="1463935"/>
            <a:chOff x="1699973" y="3849077"/>
            <a:chExt cx="8686803" cy="1463935"/>
          </a:xfrm>
        </p:grpSpPr>
        <p:sp>
          <p:nvSpPr>
            <p:cNvPr id="14" name="Abgerundetes Rechteck 13"/>
            <p:cNvSpPr/>
            <p:nvPr/>
          </p:nvSpPr>
          <p:spPr>
            <a:xfrm>
              <a:off x="1699973" y="4210805"/>
              <a:ext cx="8686803"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a:solidFill>
                    <a:schemeClr val="bg1"/>
                  </a:solidFill>
                  <a:effectLst>
                    <a:outerShdw blurRad="38100" dist="38100" dir="2700000" algn="tl">
                      <a:srgbClr val="000000">
                        <a:alpha val="43137"/>
                      </a:srgbClr>
                    </a:outerShdw>
                  </a:effectLst>
                </a:rPr>
                <a:t>der einem vorläufig vollstreckbaren VU gleichsteht (§ 700 ZPO).</a:t>
              </a:r>
            </a:p>
          </p:txBody>
        </p:sp>
        <p:sp>
          <p:nvSpPr>
            <p:cNvPr id="13" name="Abgerundetes Rechteck 12"/>
            <p:cNvSpPr/>
            <p:nvPr/>
          </p:nvSpPr>
          <p:spPr>
            <a:xfrm>
              <a:off x="1699973" y="3849077"/>
              <a:ext cx="868680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effectLst>
                  <a:outerShdw blurRad="38100" dist="38100" dir="2700000" algn="tl">
                    <a:srgbClr val="000000">
                      <a:alpha val="43137"/>
                    </a:srgbClr>
                  </a:outerShdw>
                </a:effectLst>
              </a:endParaRPr>
            </a:p>
            <a:p>
              <a:pPr algn="ctr"/>
              <a:r>
                <a:rPr lang="de-DE" sz="2400" b="1" dirty="0">
                  <a:effectLst>
                    <a:outerShdw blurRad="38100" dist="38100" dir="2700000" algn="tl">
                      <a:srgbClr val="000000">
                        <a:alpha val="43137"/>
                      </a:srgbClr>
                    </a:outerShdw>
                  </a:effectLst>
                </a:rPr>
                <a:t>Vollstreckungsbescheid (§§ 699, 701 ZPO), </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sp>
        <p:nvSpPr>
          <p:cNvPr id="19" name="Gefaltete Ecke 18"/>
          <p:cNvSpPr/>
          <p:nvPr/>
        </p:nvSpPr>
        <p:spPr>
          <a:xfrm rot="21377786">
            <a:off x="5016149" y="4946020"/>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700 ZPO</a:t>
            </a:r>
          </a:p>
        </p:txBody>
      </p:sp>
      <p:sp>
        <p:nvSpPr>
          <p:cNvPr id="20" name="Gefaltete Ecke 19"/>
          <p:cNvSpPr/>
          <p:nvPr/>
        </p:nvSpPr>
        <p:spPr>
          <a:xfrm rot="250865">
            <a:off x="7015816" y="499643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a:solidFill>
                  <a:schemeClr val="tx1"/>
                </a:solidFill>
                <a:latin typeface="MV Boli" panose="02000500030200090000" pitchFamily="2" charset="0"/>
                <a:cs typeface="MV Boli" panose="02000500030200090000" pitchFamily="2" charset="0"/>
              </a:rPr>
              <a:t>§ 701 ZPO</a:t>
            </a:r>
            <a:endParaRPr lang="de-DE" b="1" dirty="0">
              <a:solidFill>
                <a:schemeClr val="tx1"/>
              </a:solidFill>
              <a:latin typeface="MV Boli" panose="02000500030200090000" pitchFamily="2" charset="0"/>
              <a:cs typeface="MV Boli" panose="02000500030200090000" pitchFamily="2" charset="0"/>
            </a:endParaRPr>
          </a:p>
        </p:txBody>
      </p:sp>
      <p:sp>
        <p:nvSpPr>
          <p:cNvPr id="24" name="Gefaltete Ecke 23"/>
          <p:cNvSpPr/>
          <p:nvPr/>
        </p:nvSpPr>
        <p:spPr>
          <a:xfrm rot="21132458">
            <a:off x="3116232" y="4973817"/>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699 ZPO</a:t>
            </a:r>
          </a:p>
        </p:txBody>
      </p:sp>
    </p:spTree>
    <p:extLst>
      <p:ext uri="{BB962C8B-B14F-4D97-AF65-F5344CB8AC3E}">
        <p14:creationId xmlns:p14="http://schemas.microsoft.com/office/powerpoint/2010/main" val="138455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fltVal val="0"/>
                                          </p:val>
                                        </p:tav>
                                        <p:tav tm="100000">
                                          <p:val>
                                            <p:strVal val="#ppt_w"/>
                                          </p:val>
                                        </p:tav>
                                      </p:tavLst>
                                    </p:anim>
                                    <p:anim calcmode="lin" valueType="num">
                                      <p:cBhvr>
                                        <p:cTn id="42" dur="1000" fill="hold"/>
                                        <p:tgtEl>
                                          <p:spTgt spid="20"/>
                                        </p:tgtEl>
                                        <p:attrNameLst>
                                          <p:attrName>ppt_h</p:attrName>
                                        </p:attrNameLst>
                                      </p:cBhvr>
                                      <p:tavLst>
                                        <p:tav tm="0">
                                          <p:val>
                                            <p:fltVal val="0"/>
                                          </p:val>
                                        </p:tav>
                                        <p:tav tm="100000">
                                          <p:val>
                                            <p:strVal val="#ppt_h"/>
                                          </p:val>
                                        </p:tav>
                                      </p:tavLst>
                                    </p:anim>
                                    <p:anim calcmode="lin" valueType="num">
                                      <p:cBhvr>
                                        <p:cTn id="43" dur="1000" fill="hold"/>
                                        <p:tgtEl>
                                          <p:spTgt spid="20"/>
                                        </p:tgtEl>
                                        <p:attrNameLst>
                                          <p:attrName>style.rotation</p:attrName>
                                        </p:attrNameLst>
                                      </p:cBhvr>
                                      <p:tavLst>
                                        <p:tav tm="0">
                                          <p:val>
                                            <p:fltVal val="90"/>
                                          </p:val>
                                        </p:tav>
                                        <p:tav tm="100000">
                                          <p:val>
                                            <p:fltVal val="0"/>
                                          </p:val>
                                        </p:tav>
                                      </p:tavLst>
                                    </p:anim>
                                    <p:animEffect transition="in" filter="fade">
                                      <p:cBhvr>
                                        <p:cTn id="4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9" grpId="0" animBg="1"/>
      <p:bldP spid="20"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bgerundetes Rechteck 25"/>
          <p:cNvSpPr/>
          <p:nvPr/>
        </p:nvSpPr>
        <p:spPr>
          <a:xfrm>
            <a:off x="7019528" y="4739103"/>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000" dirty="0"/>
              <a:t>Sache wird </a:t>
            </a:r>
            <a:r>
              <a:rPr lang="de-DE" sz="2000" b="1" dirty="0"/>
              <a:t>von Amts wegen </a:t>
            </a:r>
            <a:r>
              <a:rPr lang="de-DE" sz="2000" dirty="0"/>
              <a:t>ins streitige Verfahren (§§ 700 I </a:t>
            </a:r>
            <a:r>
              <a:rPr lang="de-DE" sz="2000" dirty="0" err="1"/>
              <a:t>i.V.m</a:t>
            </a:r>
            <a:r>
              <a:rPr lang="de-DE" sz="2000" dirty="0"/>
              <a:t>. 339 I ZPO) abgegeben (§ 700 III ZPO)</a:t>
            </a:r>
          </a:p>
        </p:txBody>
      </p:sp>
      <p:sp>
        <p:nvSpPr>
          <p:cNvPr id="9" name="Abgerundetes Rechteck 8"/>
          <p:cNvSpPr/>
          <p:nvPr/>
        </p:nvSpPr>
        <p:spPr>
          <a:xfrm>
            <a:off x="811683" y="4717982"/>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Auf Antrag der einen oder anderen Partei wird die Sache ins streitige Verfahren abgegeben (§§ 694, 696 I ZPO).</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136</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Kosten im Zivilprozess</a:t>
            </a: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 Rechtsbehelfe im Mahnverfahren</a:t>
            </a:r>
          </a:p>
        </p:txBody>
      </p:sp>
      <p:sp>
        <p:nvSpPr>
          <p:cNvPr id="4" name="Abgerundetes Rechteck 3"/>
          <p:cNvSpPr/>
          <p:nvPr/>
        </p:nvSpPr>
        <p:spPr>
          <a:xfrm>
            <a:off x="142525" y="2705674"/>
            <a:ext cx="8686802" cy="36731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a:p>
            <a:pPr marL="366713" algn="ctr"/>
            <a:r>
              <a:rPr lang="de-DE" sz="2400" b="1" dirty="0">
                <a:solidFill>
                  <a:schemeClr val="bg1"/>
                </a:solidFill>
                <a:effectLst>
                  <a:outerShdw blurRad="38100" dist="38100" dir="2700000" algn="tl">
                    <a:srgbClr val="000000">
                      <a:alpha val="43137"/>
                    </a:srgbClr>
                  </a:outerShdw>
                </a:effectLst>
              </a:rPr>
              <a:t>Antragsgegner kann folgende Rechtsbehelfe einlegen: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4" name="Abgerundetes Rechteck 13"/>
          <p:cNvSpPr/>
          <p:nvPr/>
        </p:nvSpPr>
        <p:spPr>
          <a:xfrm>
            <a:off x="845134" y="4089765"/>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a:solidFill>
                  <a:schemeClr val="bg1"/>
                </a:solidFill>
                <a:effectLst>
                  <a:outerShdw blurRad="38100" dist="38100" dir="2700000" algn="tl">
                    <a:srgbClr val="000000">
                      <a:alpha val="43137"/>
                    </a:srgbClr>
                  </a:outerShdw>
                </a:effectLst>
              </a:rPr>
              <a:t>Widerspruch</a:t>
            </a:r>
          </a:p>
        </p:txBody>
      </p:sp>
      <p:sp>
        <p:nvSpPr>
          <p:cNvPr id="24" name="Gefaltete Ecke 23"/>
          <p:cNvSpPr/>
          <p:nvPr/>
        </p:nvSpPr>
        <p:spPr>
          <a:xfrm rot="21132458">
            <a:off x="4709281" y="428341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694 ZPO</a:t>
            </a:r>
          </a:p>
        </p:txBody>
      </p:sp>
      <p:grpSp>
        <p:nvGrpSpPr>
          <p:cNvPr id="8" name="Gruppieren 7"/>
          <p:cNvGrpSpPr/>
          <p:nvPr/>
        </p:nvGrpSpPr>
        <p:grpSpPr>
          <a:xfrm>
            <a:off x="845136" y="3405930"/>
            <a:ext cx="4044584" cy="970364"/>
            <a:chOff x="142526" y="3405930"/>
            <a:chExt cx="4044584" cy="970364"/>
          </a:xfrm>
        </p:grpSpPr>
        <p:sp>
          <p:nvSpPr>
            <p:cNvPr id="2" name="Pfeil nach unten 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effectLst>
                  <a:outerShdw blurRad="38100" dist="38100" dir="2700000" algn="tl">
                    <a:srgbClr val="000000">
                      <a:alpha val="43137"/>
                    </a:srgbClr>
                  </a:outerShdw>
                </a:effectLst>
              </a:endParaRPr>
            </a:p>
            <a:p>
              <a:pPr lvl="0" algn="ctr"/>
              <a:r>
                <a:rPr lang="de-DE" sz="2400" b="1" dirty="0">
                  <a:effectLst>
                    <a:outerShdw blurRad="38100" dist="38100" dir="2700000" algn="tl">
                      <a:srgbClr val="000000">
                        <a:alpha val="43137"/>
                      </a:srgbClr>
                    </a:outerShdw>
                  </a:effectLst>
                </a:rPr>
                <a:t>Mahnbescheid</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grpSp>
        <p:nvGrpSpPr>
          <p:cNvPr id="21" name="Gruppieren 20"/>
          <p:cNvGrpSpPr/>
          <p:nvPr/>
        </p:nvGrpSpPr>
        <p:grpSpPr>
          <a:xfrm>
            <a:off x="7019530" y="3314395"/>
            <a:ext cx="4044584" cy="970364"/>
            <a:chOff x="142526" y="3405930"/>
            <a:chExt cx="4044584" cy="970364"/>
          </a:xfrm>
        </p:grpSpPr>
        <p:sp>
          <p:nvSpPr>
            <p:cNvPr id="22" name="Pfeil nach unten 2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a:effectLst>
                    <a:outerShdw blurRad="38100" dist="38100" dir="2700000" algn="tl">
                      <a:srgbClr val="000000">
                        <a:alpha val="43137"/>
                      </a:srgbClr>
                    </a:outerShdw>
                  </a:effectLst>
                </a:rPr>
                <a:t>Vollstreckungsbescheid</a:t>
              </a:r>
            </a:p>
          </p:txBody>
        </p:sp>
      </p:grpSp>
      <p:sp>
        <p:nvSpPr>
          <p:cNvPr id="25" name="Abgerundetes Rechteck 24"/>
          <p:cNvSpPr/>
          <p:nvPr/>
        </p:nvSpPr>
        <p:spPr>
          <a:xfrm>
            <a:off x="7019528" y="4159492"/>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a:solidFill>
                  <a:schemeClr val="bg1"/>
                </a:solidFill>
                <a:effectLst>
                  <a:outerShdw blurRad="38100" dist="38100" dir="2700000" algn="tl">
                    <a:srgbClr val="000000">
                      <a:alpha val="43137"/>
                    </a:srgbClr>
                  </a:outerShdw>
                </a:effectLst>
              </a:rPr>
              <a:t>Einspruch</a:t>
            </a:r>
          </a:p>
        </p:txBody>
      </p:sp>
      <p:sp>
        <p:nvSpPr>
          <p:cNvPr id="20" name="Gefaltete Ecke 19"/>
          <p:cNvSpPr/>
          <p:nvPr/>
        </p:nvSpPr>
        <p:spPr>
          <a:xfrm rot="250865">
            <a:off x="4749175" y="5356058"/>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a:solidFill>
                  <a:schemeClr val="tx1"/>
                </a:solidFill>
                <a:latin typeface="MV Boli" panose="02000500030200090000" pitchFamily="2" charset="0"/>
                <a:cs typeface="MV Boli" panose="02000500030200090000" pitchFamily="2" charset="0"/>
              </a:rPr>
              <a:t>§ 696 I ZPO</a:t>
            </a:r>
            <a:endParaRPr lang="de-DE" b="1"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a:off x="10762124" y="4036965"/>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700 ZPO</a:t>
            </a:r>
          </a:p>
        </p:txBody>
      </p:sp>
    </p:spTree>
    <p:extLst>
      <p:ext uri="{BB962C8B-B14F-4D97-AF65-F5344CB8AC3E}">
        <p14:creationId xmlns:p14="http://schemas.microsoft.com/office/powerpoint/2010/main" val="39182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000" fill="hold"/>
                                        <p:tgtEl>
                                          <p:spTgt spid="24"/>
                                        </p:tgtEl>
                                        <p:attrNameLst>
                                          <p:attrName>ppt_w</p:attrName>
                                        </p:attrNameLst>
                                      </p:cBhvr>
                                      <p:tavLst>
                                        <p:tav tm="0">
                                          <p:val>
                                            <p:fltVal val="0"/>
                                          </p:val>
                                        </p:tav>
                                        <p:tav tm="100000">
                                          <p:val>
                                            <p:strVal val="#ppt_w"/>
                                          </p:val>
                                        </p:tav>
                                      </p:tavLst>
                                    </p:anim>
                                    <p:anim calcmode="lin" valueType="num">
                                      <p:cBhvr>
                                        <p:cTn id="38" dur="1000" fill="hold"/>
                                        <p:tgtEl>
                                          <p:spTgt spid="24"/>
                                        </p:tgtEl>
                                        <p:attrNameLst>
                                          <p:attrName>ppt_h</p:attrName>
                                        </p:attrNameLst>
                                      </p:cBhvr>
                                      <p:tavLst>
                                        <p:tav tm="0">
                                          <p:val>
                                            <p:fltVal val="0"/>
                                          </p:val>
                                        </p:tav>
                                        <p:tav tm="100000">
                                          <p:val>
                                            <p:strVal val="#ppt_h"/>
                                          </p:val>
                                        </p:tav>
                                      </p:tavLst>
                                    </p:anim>
                                    <p:anim calcmode="lin" valueType="num">
                                      <p:cBhvr>
                                        <p:cTn id="39" dur="1000" fill="hold"/>
                                        <p:tgtEl>
                                          <p:spTgt spid="24"/>
                                        </p:tgtEl>
                                        <p:attrNameLst>
                                          <p:attrName>style.rotation</p:attrName>
                                        </p:attrNameLst>
                                      </p:cBhvr>
                                      <p:tavLst>
                                        <p:tav tm="0">
                                          <p:val>
                                            <p:fltVal val="90"/>
                                          </p:val>
                                        </p:tav>
                                        <p:tav tm="100000">
                                          <p:val>
                                            <p:fltVal val="0"/>
                                          </p:val>
                                        </p:tav>
                                      </p:tavLst>
                                    </p:anim>
                                    <p:animEffect transition="in" filter="fade">
                                      <p:cBhvr>
                                        <p:cTn id="40" dur="10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1000" fill="hold"/>
                                        <p:tgtEl>
                                          <p:spTgt spid="19"/>
                                        </p:tgtEl>
                                        <p:attrNameLst>
                                          <p:attrName>ppt_w</p:attrName>
                                        </p:attrNameLst>
                                      </p:cBhvr>
                                      <p:tavLst>
                                        <p:tav tm="0">
                                          <p:val>
                                            <p:fltVal val="0"/>
                                          </p:val>
                                        </p:tav>
                                        <p:tav tm="100000">
                                          <p:val>
                                            <p:strVal val="#ppt_w"/>
                                          </p:val>
                                        </p:tav>
                                      </p:tavLst>
                                    </p:anim>
                                    <p:anim calcmode="lin" valueType="num">
                                      <p:cBhvr>
                                        <p:cTn id="71" dur="1000" fill="hold"/>
                                        <p:tgtEl>
                                          <p:spTgt spid="19"/>
                                        </p:tgtEl>
                                        <p:attrNameLst>
                                          <p:attrName>ppt_h</p:attrName>
                                        </p:attrNameLst>
                                      </p:cBhvr>
                                      <p:tavLst>
                                        <p:tav tm="0">
                                          <p:val>
                                            <p:fltVal val="0"/>
                                          </p:val>
                                        </p:tav>
                                        <p:tav tm="100000">
                                          <p:val>
                                            <p:strVal val="#ppt_h"/>
                                          </p:val>
                                        </p:tav>
                                      </p:tavLst>
                                    </p:anim>
                                    <p:anim calcmode="lin" valueType="num">
                                      <p:cBhvr>
                                        <p:cTn id="72" dur="1000" fill="hold"/>
                                        <p:tgtEl>
                                          <p:spTgt spid="19"/>
                                        </p:tgtEl>
                                        <p:attrNameLst>
                                          <p:attrName>style.rotation</p:attrName>
                                        </p:attrNameLst>
                                      </p:cBhvr>
                                      <p:tavLst>
                                        <p:tav tm="0">
                                          <p:val>
                                            <p:fltVal val="90"/>
                                          </p:val>
                                        </p:tav>
                                        <p:tav tm="100000">
                                          <p:val>
                                            <p:fltVal val="0"/>
                                          </p:val>
                                        </p:tav>
                                      </p:tavLst>
                                    </p:anim>
                                    <p:animEffect transition="in" filter="fade">
                                      <p:cBhvr>
                                        <p:cTn id="7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3" grpId="0" animBg="1"/>
      <p:bldP spid="4" grpId="0" animBg="1"/>
      <p:bldP spid="14" grpId="0" animBg="1"/>
      <p:bldP spid="24" grpId="0" animBg="1"/>
      <p:bldP spid="25" grpId="0" animBg="1"/>
      <p:bldP spid="20"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288630" y="296779"/>
            <a:ext cx="5518485" cy="914400"/>
          </a:xfrm>
          <a:prstGeom prst="roundRect">
            <a:avLst/>
          </a:prstGeom>
          <a:solidFill>
            <a:schemeClr val="accent2">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Gerichtliches Mahnverfahren </a:t>
            </a:r>
          </a:p>
        </p:txBody>
      </p:sp>
      <p:sp>
        <p:nvSpPr>
          <p:cNvPr id="3" name="Abgerundetes Rechteck 2"/>
          <p:cNvSpPr/>
          <p:nvPr/>
        </p:nvSpPr>
        <p:spPr>
          <a:xfrm>
            <a:off x="2169693" y="1524687"/>
            <a:ext cx="7756358" cy="474846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2000" b="1" dirty="0"/>
              <a:t>Das</a:t>
            </a:r>
            <a:r>
              <a:rPr lang="de-DE" sz="2000" dirty="0"/>
              <a:t> </a:t>
            </a:r>
            <a:r>
              <a:rPr lang="de-DE" sz="2000" b="1" dirty="0">
                <a:solidFill>
                  <a:schemeClr val="accent4"/>
                </a:solidFill>
                <a:effectLst>
                  <a:outerShdw blurRad="38100" dist="38100" dir="2700000" algn="tl">
                    <a:srgbClr val="000000">
                      <a:alpha val="43137"/>
                    </a:srgbClr>
                  </a:outerShdw>
                </a:effectLst>
              </a:rPr>
              <a:t>gerichtliche Mahnverfahren </a:t>
            </a:r>
            <a:r>
              <a:rPr lang="de-DE" sz="2000" b="1" dirty="0"/>
              <a:t>ist ein Gerichtsverfahren, das der vereinfachten </a:t>
            </a:r>
            <a:r>
              <a:rPr lang="de-DE" sz="2000" b="1" u="sng" dirty="0"/>
              <a:t>Durchsetzung von Geldforderungen </a:t>
            </a:r>
            <a:r>
              <a:rPr lang="de-DE" sz="2000" b="1" dirty="0"/>
              <a:t>dient und damit eine schnelle und kostensparende Alternative zum gewöhnlichen Zivilprozess darstellt.</a:t>
            </a:r>
          </a:p>
          <a:p>
            <a:r>
              <a:rPr lang="de-DE" sz="2000" b="1" dirty="0"/>
              <a:t>Es ist in §§ 688 ff. ZPO geregelt und wird am Amtsgericht – dort überwiegend an einem sog</a:t>
            </a:r>
            <a:r>
              <a:rPr lang="de-DE" sz="2000" dirty="0"/>
              <a:t>. </a:t>
            </a:r>
            <a:r>
              <a:rPr lang="de-DE" sz="2000" b="1" dirty="0">
                <a:solidFill>
                  <a:schemeClr val="accent4"/>
                </a:solidFill>
                <a:effectLst>
                  <a:outerShdw blurRad="38100" dist="38100" dir="2700000" algn="tl">
                    <a:srgbClr val="000000">
                      <a:alpha val="43137"/>
                    </a:srgbClr>
                  </a:outerShdw>
                </a:effectLst>
              </a:rPr>
              <a:t>zentralen Mahngericht </a:t>
            </a:r>
            <a:r>
              <a:rPr lang="de-DE" sz="2000" b="1" dirty="0"/>
              <a:t>(maschinelle Bearbeitung) – durchgeführt (§ 689 ZPO) und vom Rechtspfleger betrieben.</a:t>
            </a:r>
          </a:p>
          <a:p>
            <a:r>
              <a:rPr lang="de-DE" sz="2000" b="1" dirty="0"/>
              <a:t>Der im Mahnverfahren geltend gemachte Anspruch darf nicht von einer offenen Gegenforderung abhängig sein und muss eine Geldforderung in Euro zum Gegenstand haben (vgl. § 688 I, II ZPO).</a:t>
            </a:r>
          </a:p>
          <a:p>
            <a:r>
              <a:rPr lang="de-DE" sz="2000" b="1" dirty="0"/>
              <a:t>Die Parteien des Mahnverfahrens heißen </a:t>
            </a:r>
            <a:r>
              <a:rPr lang="de-DE" sz="2000" b="1" dirty="0">
                <a:solidFill>
                  <a:schemeClr val="accent4"/>
                </a:solidFill>
                <a:effectLst>
                  <a:outerShdw blurRad="38100" dist="38100" dir="2700000" algn="tl">
                    <a:srgbClr val="000000">
                      <a:alpha val="43137"/>
                    </a:srgbClr>
                  </a:outerShdw>
                </a:effectLst>
              </a:rPr>
              <a:t>Antragsteller</a:t>
            </a:r>
            <a:r>
              <a:rPr lang="de-DE" sz="2000" dirty="0"/>
              <a:t> </a:t>
            </a:r>
            <a:r>
              <a:rPr lang="de-DE" sz="2000" b="1" dirty="0"/>
              <a:t>und</a:t>
            </a:r>
            <a:r>
              <a:rPr lang="de-DE" sz="2000" dirty="0"/>
              <a:t> </a:t>
            </a:r>
            <a:r>
              <a:rPr lang="de-DE" sz="2000" b="1" dirty="0">
                <a:solidFill>
                  <a:schemeClr val="accent4"/>
                </a:solidFill>
                <a:effectLst>
                  <a:outerShdw blurRad="38100" dist="38100" dir="2700000" algn="tl">
                    <a:srgbClr val="000000">
                      <a:alpha val="43137"/>
                    </a:srgbClr>
                  </a:outerShdw>
                </a:effectLst>
              </a:rPr>
              <a:t>Antragsgegner</a:t>
            </a:r>
            <a:r>
              <a:rPr lang="de-DE" sz="2000" dirty="0"/>
              <a:t>.</a:t>
            </a: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6" name="Rechteck 5"/>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137</a:t>
            </a:r>
          </a:p>
        </p:txBody>
      </p:sp>
    </p:spTree>
    <p:extLst>
      <p:ext uri="{BB962C8B-B14F-4D97-AF65-F5344CB8AC3E}">
        <p14:creationId xmlns:p14="http://schemas.microsoft.com/office/powerpoint/2010/main" val="1439811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5386465" y="3769899"/>
            <a:ext cx="3653130" cy="673769"/>
          </a:xfrm>
          <a:prstGeom prst="rect">
            <a:avLst/>
          </a:prstGeom>
          <a:solidFill>
            <a:schemeClr val="accent6">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solidFill>
                  <a:schemeClr val="bg1"/>
                </a:solidFill>
                <a:effectLst>
                  <a:outerShdw blurRad="38100" dist="38100" dir="2700000" algn="tl">
                    <a:srgbClr val="000000">
                      <a:alpha val="43137"/>
                    </a:srgbClr>
                  </a:outerShdw>
                </a:effectLst>
              </a:rPr>
              <a:t>Erlass und Zustellung des Vollstreckungsbescheids</a:t>
            </a:r>
          </a:p>
        </p:txBody>
      </p:sp>
      <p:sp>
        <p:nvSpPr>
          <p:cNvPr id="9" name="Rechteck 8"/>
          <p:cNvSpPr/>
          <p:nvPr/>
        </p:nvSpPr>
        <p:spPr>
          <a:xfrm>
            <a:off x="7816243" y="2034999"/>
            <a:ext cx="1254034" cy="810773"/>
          </a:xfrm>
          <a:prstGeom prst="rect">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t>zahlt = </a:t>
            </a:r>
            <a:r>
              <a:rPr lang="de-DE" dirty="0"/>
              <a:t>Verfahren beendet</a:t>
            </a:r>
          </a:p>
        </p:txBody>
      </p:sp>
      <p:pic>
        <p:nvPicPr>
          <p:cNvPr id="15" name="Grafik 14"/>
          <p:cNvPicPr>
            <a:picLocks noChangeAspect="1"/>
          </p:cNvPicPr>
          <p:nvPr/>
        </p:nvPicPr>
        <p:blipFill>
          <a:blip r:embed="rId2"/>
          <a:stretch>
            <a:fillRect/>
          </a:stretch>
        </p:blipFill>
        <p:spPr>
          <a:xfrm rot="12186729">
            <a:off x="6711743" y="2138111"/>
            <a:ext cx="1151127" cy="604550"/>
          </a:xfrm>
          <a:prstGeom prst="rect">
            <a:avLst/>
          </a:prstGeom>
        </p:spPr>
      </p:pic>
      <p:pic>
        <p:nvPicPr>
          <p:cNvPr id="29" name="Grafik 28"/>
          <p:cNvPicPr>
            <a:picLocks noChangeAspect="1"/>
          </p:cNvPicPr>
          <p:nvPr/>
        </p:nvPicPr>
        <p:blipFill>
          <a:blip r:embed="rId3"/>
          <a:stretch>
            <a:fillRect/>
          </a:stretch>
        </p:blipFill>
        <p:spPr>
          <a:xfrm rot="20045842">
            <a:off x="2557091" y="3229699"/>
            <a:ext cx="902286" cy="932769"/>
          </a:xfrm>
          <a:prstGeom prst="rect">
            <a:avLst/>
          </a:prstGeom>
        </p:spPr>
      </p:pic>
      <p:sp>
        <p:nvSpPr>
          <p:cNvPr id="22" name="Abgerundetes Rechteck 21"/>
          <p:cNvSpPr/>
          <p:nvPr/>
        </p:nvSpPr>
        <p:spPr>
          <a:xfrm>
            <a:off x="434496" y="3233558"/>
            <a:ext cx="2189381" cy="681789"/>
          </a:xfrm>
          <a:prstGeom prst="round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t>mündliche Verhandlung</a:t>
            </a:r>
          </a:p>
        </p:txBody>
      </p:sp>
      <p:sp>
        <p:nvSpPr>
          <p:cNvPr id="14" name="Pfeil nach rechts 13"/>
          <p:cNvSpPr/>
          <p:nvPr/>
        </p:nvSpPr>
        <p:spPr>
          <a:xfrm flipH="1">
            <a:off x="2619579" y="2262227"/>
            <a:ext cx="1190001" cy="22752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Abgerundetes Rechteck 1"/>
          <p:cNvSpPr/>
          <p:nvPr/>
        </p:nvSpPr>
        <p:spPr>
          <a:xfrm>
            <a:off x="2701760" y="377896"/>
            <a:ext cx="4740442" cy="601579"/>
          </a:xfrm>
          <a:prstGeom prst="roundRect">
            <a:avLst/>
          </a:prstGeom>
          <a:solidFill>
            <a:schemeClr val="accent6">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b="1" dirty="0"/>
              <a:t>Mahngericht</a:t>
            </a:r>
          </a:p>
        </p:txBody>
      </p:sp>
      <p:sp>
        <p:nvSpPr>
          <p:cNvPr id="5" name="Abgerundetes Rechteck 4"/>
          <p:cNvSpPr/>
          <p:nvPr/>
        </p:nvSpPr>
        <p:spPr>
          <a:xfrm>
            <a:off x="3774385" y="2262227"/>
            <a:ext cx="3593432" cy="457199"/>
          </a:xfrm>
          <a:prstGeom prst="roundRect">
            <a:avLst/>
          </a:prstGeom>
          <a:solidFill>
            <a:schemeClr val="accent2">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000" dirty="0"/>
              <a:t>Schuldner</a:t>
            </a:r>
          </a:p>
        </p:txBody>
      </p:sp>
      <p:pic>
        <p:nvPicPr>
          <p:cNvPr id="8" name="Grafik 7"/>
          <p:cNvPicPr>
            <a:picLocks noChangeAspect="1"/>
          </p:cNvPicPr>
          <p:nvPr/>
        </p:nvPicPr>
        <p:blipFill>
          <a:blip r:embed="rId4"/>
          <a:stretch>
            <a:fillRect/>
          </a:stretch>
        </p:blipFill>
        <p:spPr>
          <a:xfrm>
            <a:off x="5186634" y="1889329"/>
            <a:ext cx="518205" cy="493819"/>
          </a:xfrm>
          <a:prstGeom prst="rect">
            <a:avLst/>
          </a:prstGeom>
        </p:spPr>
      </p:pic>
      <p:sp>
        <p:nvSpPr>
          <p:cNvPr id="16" name="Pfeil nach unten 15"/>
          <p:cNvSpPr/>
          <p:nvPr/>
        </p:nvSpPr>
        <p:spPr>
          <a:xfrm>
            <a:off x="5711163" y="2734821"/>
            <a:ext cx="309010" cy="454699"/>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3" name="Rechteck 22"/>
          <p:cNvSpPr/>
          <p:nvPr/>
        </p:nvSpPr>
        <p:spPr>
          <a:xfrm>
            <a:off x="2135213" y="6082248"/>
            <a:ext cx="2823411" cy="446758"/>
          </a:xfrm>
          <a:prstGeom prst="rect">
            <a:avLst/>
          </a:prstGeom>
          <a:solidFill>
            <a:schemeClr val="bg1">
              <a:lumMod val="7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erfolgreich</a:t>
            </a:r>
          </a:p>
        </p:txBody>
      </p:sp>
      <p:sp>
        <p:nvSpPr>
          <p:cNvPr id="24" name="Rechteck 23"/>
          <p:cNvSpPr/>
          <p:nvPr/>
        </p:nvSpPr>
        <p:spPr>
          <a:xfrm>
            <a:off x="9023786" y="6076046"/>
            <a:ext cx="3104147" cy="44675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fruchtlose </a:t>
            </a:r>
          </a:p>
        </p:txBody>
      </p:sp>
      <p:pic>
        <p:nvPicPr>
          <p:cNvPr id="25" name="Grafik 24"/>
          <p:cNvPicPr>
            <a:picLocks noChangeAspect="1"/>
          </p:cNvPicPr>
          <p:nvPr/>
        </p:nvPicPr>
        <p:blipFill>
          <a:blip r:embed="rId3"/>
          <a:stretch>
            <a:fillRect/>
          </a:stretch>
        </p:blipFill>
        <p:spPr>
          <a:xfrm rot="19997743">
            <a:off x="8543154" y="5805547"/>
            <a:ext cx="902286" cy="932769"/>
          </a:xfrm>
          <a:prstGeom prst="rect">
            <a:avLst/>
          </a:prstGeom>
        </p:spPr>
      </p:pic>
      <p:pic>
        <p:nvPicPr>
          <p:cNvPr id="26" name="Grafik 25"/>
          <p:cNvPicPr>
            <a:picLocks noChangeAspect="1"/>
          </p:cNvPicPr>
          <p:nvPr/>
        </p:nvPicPr>
        <p:blipFill>
          <a:blip r:embed="rId2"/>
          <a:stretch>
            <a:fillRect/>
          </a:stretch>
        </p:blipFill>
        <p:spPr>
          <a:xfrm rot="1342656">
            <a:off x="4757361" y="6083274"/>
            <a:ext cx="847417" cy="445047"/>
          </a:xfrm>
          <a:prstGeom prst="rect">
            <a:avLst/>
          </a:prstGeom>
        </p:spPr>
      </p:pic>
      <p:pic>
        <p:nvPicPr>
          <p:cNvPr id="27" name="Grafik 26"/>
          <p:cNvPicPr>
            <a:picLocks noChangeAspect="1"/>
          </p:cNvPicPr>
          <p:nvPr/>
        </p:nvPicPr>
        <p:blipFill>
          <a:blip r:embed="rId5"/>
          <a:stretch>
            <a:fillRect/>
          </a:stretch>
        </p:blipFill>
        <p:spPr>
          <a:xfrm>
            <a:off x="1401840" y="2768540"/>
            <a:ext cx="249958" cy="515750"/>
          </a:xfrm>
          <a:prstGeom prst="rect">
            <a:avLst/>
          </a:prstGeom>
        </p:spPr>
      </p:pic>
      <p:sp>
        <p:nvSpPr>
          <p:cNvPr id="36" name="Pfeil nach rechts 35"/>
          <p:cNvSpPr/>
          <p:nvPr/>
        </p:nvSpPr>
        <p:spPr>
          <a:xfrm flipH="1">
            <a:off x="2627677" y="4970779"/>
            <a:ext cx="2793431" cy="300627"/>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nvGrpSpPr>
          <p:cNvPr id="40" name="Gruppieren 39"/>
          <p:cNvGrpSpPr/>
          <p:nvPr/>
        </p:nvGrpSpPr>
        <p:grpSpPr>
          <a:xfrm>
            <a:off x="5181070" y="3204915"/>
            <a:ext cx="1371600" cy="710432"/>
            <a:chOff x="6473730" y="3204413"/>
            <a:chExt cx="1371600" cy="710432"/>
          </a:xfrm>
        </p:grpSpPr>
        <p:pic>
          <p:nvPicPr>
            <p:cNvPr id="39" name="Grafik 38"/>
            <p:cNvPicPr>
              <a:picLocks noChangeAspect="1"/>
            </p:cNvPicPr>
            <p:nvPr/>
          </p:nvPicPr>
          <p:blipFill>
            <a:blip r:embed="rId5"/>
            <a:stretch>
              <a:fillRect/>
            </a:stretch>
          </p:blipFill>
          <p:spPr>
            <a:xfrm>
              <a:off x="7050592" y="3439316"/>
              <a:ext cx="249958" cy="475529"/>
            </a:xfrm>
            <a:prstGeom prst="rect">
              <a:avLst/>
            </a:prstGeom>
            <a:ln>
              <a:noFill/>
            </a:ln>
          </p:spPr>
        </p:pic>
        <p:sp>
          <p:nvSpPr>
            <p:cNvPr id="11" name="Rechteck 10"/>
            <p:cNvSpPr/>
            <p:nvPr/>
          </p:nvSpPr>
          <p:spPr>
            <a:xfrm>
              <a:off x="6473730" y="3204413"/>
              <a:ext cx="1371600" cy="417095"/>
            </a:xfrm>
            <a:prstGeom prst="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de-DE" dirty="0"/>
                <a:t>schweigt</a:t>
              </a:r>
            </a:p>
          </p:txBody>
        </p:sp>
      </p:grpSp>
      <p:sp>
        <p:nvSpPr>
          <p:cNvPr id="17" name="Abgerundetes Rechteck 16"/>
          <p:cNvSpPr/>
          <p:nvPr/>
        </p:nvSpPr>
        <p:spPr>
          <a:xfrm>
            <a:off x="63706" y="14691"/>
            <a:ext cx="4472478" cy="282994"/>
          </a:xfrm>
          <a:prstGeom prst="roundRect">
            <a:avLst/>
          </a:prstGeom>
          <a:solidFill>
            <a:schemeClr val="accent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b="1" dirty="0">
                <a:effectLst>
                  <a:outerShdw blurRad="38100" dist="38100" dir="2700000" algn="tl">
                    <a:srgbClr val="000000">
                      <a:alpha val="43137"/>
                    </a:srgbClr>
                  </a:outerShdw>
                </a:effectLst>
              </a:rPr>
              <a:t>Mahnverfahren</a:t>
            </a:r>
          </a:p>
        </p:txBody>
      </p:sp>
      <p:sp>
        <p:nvSpPr>
          <p:cNvPr id="41" name="Rechteck 4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grpSp>
        <p:nvGrpSpPr>
          <p:cNvPr id="42" name="Gruppieren 41"/>
          <p:cNvGrpSpPr/>
          <p:nvPr/>
        </p:nvGrpSpPr>
        <p:grpSpPr>
          <a:xfrm>
            <a:off x="264969" y="1728519"/>
            <a:ext cx="2315867" cy="1067415"/>
            <a:chOff x="1968179" y="2040634"/>
            <a:chExt cx="2315867" cy="1067415"/>
          </a:xfrm>
        </p:grpSpPr>
        <p:sp>
          <p:nvSpPr>
            <p:cNvPr id="10" name="Rechteck 9"/>
            <p:cNvSpPr/>
            <p:nvPr/>
          </p:nvSpPr>
          <p:spPr>
            <a:xfrm>
              <a:off x="1968179" y="2040634"/>
              <a:ext cx="2310064" cy="40453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widerspricht</a:t>
              </a:r>
            </a:p>
          </p:txBody>
        </p:sp>
        <p:sp>
          <p:nvSpPr>
            <p:cNvPr id="35" name="Rechteck 34"/>
            <p:cNvSpPr/>
            <p:nvPr/>
          </p:nvSpPr>
          <p:spPr>
            <a:xfrm>
              <a:off x="1968179" y="2459246"/>
              <a:ext cx="2315867" cy="648803"/>
            </a:xfrm>
            <a:prstGeom prst="rect">
              <a:avLst/>
            </a:prstGeom>
            <a:solidFill>
              <a:schemeClr val="tx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Streitwert bis 5000 € vor dem Amtsgericht, ab 5000 € vor dem </a:t>
              </a:r>
              <a:r>
                <a:rPr lang="de-DE" sz="1400" dirty="0" err="1"/>
                <a:t>Landgricht</a:t>
              </a:r>
              <a:endParaRPr lang="de-DE" sz="1400" dirty="0"/>
            </a:p>
          </p:txBody>
        </p:sp>
      </p:grpSp>
      <p:sp>
        <p:nvSpPr>
          <p:cNvPr id="6" name="Rechteck 5"/>
          <p:cNvSpPr/>
          <p:nvPr/>
        </p:nvSpPr>
        <p:spPr>
          <a:xfrm>
            <a:off x="4059133" y="1397230"/>
            <a:ext cx="3023937" cy="561474"/>
          </a:xfrm>
          <a:prstGeom prst="rect">
            <a:avLst/>
          </a:prstGeom>
          <a:solidFill>
            <a:srgbClr val="FFC611"/>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solidFill>
                  <a:schemeClr val="bg1"/>
                </a:solidFill>
                <a:effectLst>
                  <a:outerShdw blurRad="38100" dist="38100" dir="2700000" algn="tl">
                    <a:srgbClr val="000000">
                      <a:alpha val="43137"/>
                    </a:srgbClr>
                  </a:outerShdw>
                </a:effectLst>
              </a:rPr>
              <a:t>Erlass und Zustellung des Mahnbescheids</a:t>
            </a:r>
          </a:p>
        </p:txBody>
      </p:sp>
      <p:sp>
        <p:nvSpPr>
          <p:cNvPr id="7" name="Pfeil nach unten 6"/>
          <p:cNvSpPr/>
          <p:nvPr/>
        </p:nvSpPr>
        <p:spPr>
          <a:xfrm>
            <a:off x="5181921" y="940027"/>
            <a:ext cx="484632" cy="47516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44" name="Pfeil nach rechts 43"/>
          <p:cNvSpPr/>
          <p:nvPr/>
        </p:nvSpPr>
        <p:spPr>
          <a:xfrm rot="5400000" flipH="1">
            <a:off x="60286" y="4432556"/>
            <a:ext cx="1457832" cy="233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46" name="Rechteck 45"/>
          <p:cNvSpPr/>
          <p:nvPr/>
        </p:nvSpPr>
        <p:spPr>
          <a:xfrm>
            <a:off x="5580467" y="6071652"/>
            <a:ext cx="3104147" cy="446758"/>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Zwangsvollstreckung</a:t>
            </a:r>
          </a:p>
        </p:txBody>
      </p:sp>
      <p:sp>
        <p:nvSpPr>
          <p:cNvPr id="47" name="Rechteck 46"/>
          <p:cNvSpPr/>
          <p:nvPr/>
        </p:nvSpPr>
        <p:spPr>
          <a:xfrm>
            <a:off x="9830319" y="4439422"/>
            <a:ext cx="1254034" cy="810773"/>
          </a:xfrm>
          <a:prstGeom prst="rect">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b="1" dirty="0"/>
              <a:t>zahlt = </a:t>
            </a:r>
            <a:r>
              <a:rPr lang="de-DE" dirty="0"/>
              <a:t>Verfahren beendet</a:t>
            </a:r>
          </a:p>
        </p:txBody>
      </p:sp>
      <p:pic>
        <p:nvPicPr>
          <p:cNvPr id="48" name="Grafik 47"/>
          <p:cNvPicPr>
            <a:picLocks noChangeAspect="1"/>
          </p:cNvPicPr>
          <p:nvPr/>
        </p:nvPicPr>
        <p:blipFill>
          <a:blip r:embed="rId2"/>
          <a:stretch>
            <a:fillRect/>
          </a:stretch>
        </p:blipFill>
        <p:spPr>
          <a:xfrm rot="11283596">
            <a:off x="8700801" y="4792537"/>
            <a:ext cx="1151127" cy="604550"/>
          </a:xfrm>
          <a:prstGeom prst="rect">
            <a:avLst/>
          </a:prstGeom>
        </p:spPr>
      </p:pic>
      <p:grpSp>
        <p:nvGrpSpPr>
          <p:cNvPr id="50" name="Gruppieren 49"/>
          <p:cNvGrpSpPr/>
          <p:nvPr/>
        </p:nvGrpSpPr>
        <p:grpSpPr>
          <a:xfrm>
            <a:off x="6486804" y="5180174"/>
            <a:ext cx="1377815" cy="1056208"/>
            <a:chOff x="6486804" y="5180174"/>
            <a:chExt cx="1377815" cy="1056208"/>
          </a:xfrm>
        </p:grpSpPr>
        <p:pic>
          <p:nvPicPr>
            <p:cNvPr id="49" name="Grafik 48"/>
            <p:cNvPicPr>
              <a:picLocks noChangeAspect="1"/>
            </p:cNvPicPr>
            <p:nvPr/>
          </p:nvPicPr>
          <p:blipFill>
            <a:blip r:embed="rId5"/>
            <a:stretch>
              <a:fillRect/>
            </a:stretch>
          </p:blipFill>
          <p:spPr>
            <a:xfrm>
              <a:off x="7083070" y="5760853"/>
              <a:ext cx="249958" cy="475529"/>
            </a:xfrm>
            <a:prstGeom prst="rect">
              <a:avLst/>
            </a:prstGeom>
            <a:ln>
              <a:noFill/>
            </a:ln>
          </p:spPr>
        </p:pic>
        <p:grpSp>
          <p:nvGrpSpPr>
            <p:cNvPr id="38" name="Gruppieren 37"/>
            <p:cNvGrpSpPr/>
            <p:nvPr/>
          </p:nvGrpSpPr>
          <p:grpSpPr>
            <a:xfrm>
              <a:off x="6486804" y="5180174"/>
              <a:ext cx="1377815" cy="842146"/>
              <a:chOff x="6494878" y="5270551"/>
              <a:chExt cx="1377815" cy="842146"/>
            </a:xfrm>
          </p:grpSpPr>
          <p:pic>
            <p:nvPicPr>
              <p:cNvPr id="21" name="Grafik 20"/>
              <p:cNvPicPr>
                <a:picLocks noChangeAspect="1"/>
              </p:cNvPicPr>
              <p:nvPr/>
            </p:nvPicPr>
            <p:blipFill>
              <a:blip r:embed="rId5"/>
              <a:stretch>
                <a:fillRect/>
              </a:stretch>
            </p:blipFill>
            <p:spPr>
              <a:xfrm>
                <a:off x="7058807" y="5270551"/>
                <a:ext cx="249958" cy="475529"/>
              </a:xfrm>
              <a:prstGeom prst="rect">
                <a:avLst/>
              </a:prstGeom>
              <a:ln>
                <a:noFill/>
              </a:ln>
            </p:spPr>
          </p:pic>
          <p:pic>
            <p:nvPicPr>
              <p:cNvPr id="19" name="Grafik 18"/>
              <p:cNvPicPr>
                <a:picLocks noChangeAspect="1"/>
              </p:cNvPicPr>
              <p:nvPr/>
            </p:nvPicPr>
            <p:blipFill>
              <a:blip r:embed="rId6"/>
              <a:stretch>
                <a:fillRect/>
              </a:stretch>
            </p:blipFill>
            <p:spPr>
              <a:xfrm>
                <a:off x="6494878" y="5612782"/>
                <a:ext cx="1377815" cy="499915"/>
              </a:xfrm>
              <a:prstGeom prst="rect">
                <a:avLst/>
              </a:prstGeom>
              <a:ln>
                <a:noFill/>
              </a:ln>
            </p:spPr>
          </p:pic>
        </p:grpSp>
      </p:grpSp>
      <p:pic>
        <p:nvPicPr>
          <p:cNvPr id="20" name="Grafik 19"/>
          <p:cNvPicPr>
            <a:picLocks noChangeAspect="1"/>
          </p:cNvPicPr>
          <p:nvPr/>
        </p:nvPicPr>
        <p:blipFill>
          <a:blip r:embed="rId5"/>
          <a:stretch>
            <a:fillRect/>
          </a:stretch>
        </p:blipFill>
        <p:spPr>
          <a:xfrm>
            <a:off x="7041971" y="4443668"/>
            <a:ext cx="249958" cy="475529"/>
          </a:xfrm>
          <a:prstGeom prst="rect">
            <a:avLst/>
          </a:prstGeom>
        </p:spPr>
      </p:pic>
      <p:pic>
        <p:nvPicPr>
          <p:cNvPr id="34" name="Grafik 33"/>
          <p:cNvPicPr>
            <a:picLocks noChangeAspect="1"/>
          </p:cNvPicPr>
          <p:nvPr/>
        </p:nvPicPr>
        <p:blipFill>
          <a:blip r:embed="rId3"/>
          <a:stretch>
            <a:fillRect/>
          </a:stretch>
        </p:blipFill>
        <p:spPr>
          <a:xfrm rot="181532">
            <a:off x="4560172" y="4294264"/>
            <a:ext cx="902286" cy="932769"/>
          </a:xfrm>
          <a:prstGeom prst="rect">
            <a:avLst/>
          </a:prstGeom>
        </p:spPr>
      </p:pic>
      <p:sp>
        <p:nvSpPr>
          <p:cNvPr id="33" name="Rechteck 32"/>
          <p:cNvSpPr/>
          <p:nvPr/>
        </p:nvSpPr>
        <p:spPr>
          <a:xfrm>
            <a:off x="3475444" y="3341147"/>
            <a:ext cx="1174726" cy="1393139"/>
          </a:xfrm>
          <a:prstGeom prst="rect">
            <a:avLst/>
          </a:prstGeom>
          <a:solidFill>
            <a:schemeClr val="accent6">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de-DE" b="1" dirty="0">
                <a:solidFill>
                  <a:schemeClr val="bg1"/>
                </a:solidFill>
                <a:effectLst>
                  <a:outerShdw blurRad="38100" dist="38100" dir="2700000" algn="tl">
                    <a:srgbClr val="000000">
                      <a:alpha val="43137"/>
                    </a:srgbClr>
                  </a:outerShdw>
                </a:effectLst>
              </a:rPr>
              <a:t>Urteil</a:t>
            </a:r>
          </a:p>
          <a:p>
            <a:pPr algn="ctr"/>
            <a:r>
              <a:rPr lang="de-DE" sz="1600" dirty="0"/>
              <a:t>oder voll-streckbarer Titel</a:t>
            </a:r>
          </a:p>
        </p:txBody>
      </p:sp>
      <p:grpSp>
        <p:nvGrpSpPr>
          <p:cNvPr id="52" name="Gruppieren 51"/>
          <p:cNvGrpSpPr/>
          <p:nvPr/>
        </p:nvGrpSpPr>
        <p:grpSpPr>
          <a:xfrm>
            <a:off x="303712" y="4852828"/>
            <a:ext cx="2315867" cy="994446"/>
            <a:chOff x="326952" y="4970779"/>
            <a:chExt cx="2315867" cy="994446"/>
          </a:xfrm>
        </p:grpSpPr>
        <p:sp>
          <p:nvSpPr>
            <p:cNvPr id="32" name="Rechteck 31"/>
            <p:cNvSpPr/>
            <p:nvPr/>
          </p:nvSpPr>
          <p:spPr>
            <a:xfrm>
              <a:off x="326952" y="4970779"/>
              <a:ext cx="2315867" cy="418791"/>
            </a:xfrm>
            <a:prstGeom prst="rect">
              <a:avLst/>
            </a:prstGeom>
            <a:solidFill>
              <a:schemeClr val="accent2">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t>erhebt Einspruch</a:t>
              </a:r>
            </a:p>
          </p:txBody>
        </p:sp>
        <p:sp>
          <p:nvSpPr>
            <p:cNvPr id="51" name="Rechteck 50"/>
            <p:cNvSpPr/>
            <p:nvPr/>
          </p:nvSpPr>
          <p:spPr>
            <a:xfrm>
              <a:off x="326952" y="5316422"/>
              <a:ext cx="2315867" cy="648803"/>
            </a:xfrm>
            <a:prstGeom prst="rect">
              <a:avLst/>
            </a:prstGeom>
            <a:solidFill>
              <a:schemeClr val="tx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Streitwert bis 5000 € vor dem Amtsgericht, ab 5000 € vor dem </a:t>
              </a:r>
              <a:r>
                <a:rPr lang="de-DE" sz="1400" dirty="0" err="1"/>
                <a:t>Landgricht</a:t>
              </a:r>
              <a:endParaRPr lang="de-DE" sz="1400" dirty="0"/>
            </a:p>
          </p:txBody>
        </p:sp>
      </p:grpSp>
      <p:sp>
        <p:nvSpPr>
          <p:cNvPr id="53" name="Abgerundetes Rechteck 52"/>
          <p:cNvSpPr/>
          <p:nvPr/>
        </p:nvSpPr>
        <p:spPr>
          <a:xfrm>
            <a:off x="5400967" y="4910567"/>
            <a:ext cx="3593432" cy="457199"/>
          </a:xfrm>
          <a:prstGeom prst="roundRect">
            <a:avLst/>
          </a:prstGeom>
          <a:solidFill>
            <a:schemeClr val="accent2">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000" dirty="0"/>
              <a:t>Schuldner</a:t>
            </a:r>
          </a:p>
        </p:txBody>
      </p:sp>
      <p:grpSp>
        <p:nvGrpSpPr>
          <p:cNvPr id="56" name="Gruppieren 55"/>
          <p:cNvGrpSpPr/>
          <p:nvPr/>
        </p:nvGrpSpPr>
        <p:grpSpPr>
          <a:xfrm rot="18835101">
            <a:off x="7683160" y="2118108"/>
            <a:ext cx="4901728" cy="740523"/>
            <a:chOff x="7333251" y="2677233"/>
            <a:chExt cx="4370457" cy="689845"/>
          </a:xfrm>
        </p:grpSpPr>
        <p:sp>
          <p:nvSpPr>
            <p:cNvPr id="54" name="Abgerundetes Rechteck 53"/>
            <p:cNvSpPr/>
            <p:nvPr/>
          </p:nvSpPr>
          <p:spPr>
            <a:xfrm>
              <a:off x="7829540" y="2677233"/>
              <a:ext cx="3874168" cy="689845"/>
            </a:xfrm>
            <a:prstGeom prst="roundRect">
              <a:avLst/>
            </a:prstGeom>
            <a:solidFill>
              <a:schemeClr val="accent1">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Antrag </a:t>
              </a:r>
              <a:r>
                <a:rPr lang="de-DE" u="sng" dirty="0"/>
                <a:t>des Gläubigers</a:t>
              </a:r>
            </a:p>
            <a:p>
              <a:pPr algn="ctr"/>
              <a:r>
                <a:rPr lang="de-DE" dirty="0"/>
                <a:t>auf  </a:t>
              </a:r>
              <a:r>
                <a:rPr lang="de-DE" b="1" dirty="0"/>
                <a:t>Erlass des Vollstreckungsbescheides</a:t>
              </a:r>
            </a:p>
          </p:txBody>
        </p:sp>
        <p:sp>
          <p:nvSpPr>
            <p:cNvPr id="55" name="Flussdiagramm: Zusammenführen 54"/>
            <p:cNvSpPr/>
            <p:nvPr/>
          </p:nvSpPr>
          <p:spPr>
            <a:xfrm rot="5400000">
              <a:off x="7397419" y="2684645"/>
              <a:ext cx="497306" cy="625642"/>
            </a:xfrm>
            <a:prstGeom prst="flowChartMerge">
              <a:avLst/>
            </a:prstGeom>
            <a:solidFill>
              <a:schemeClr val="accent1">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grpSp>
        <p:nvGrpSpPr>
          <p:cNvPr id="43" name="Gruppieren 42"/>
          <p:cNvGrpSpPr/>
          <p:nvPr/>
        </p:nvGrpSpPr>
        <p:grpSpPr>
          <a:xfrm>
            <a:off x="7434676" y="335030"/>
            <a:ext cx="4472613" cy="641684"/>
            <a:chOff x="7434676" y="335030"/>
            <a:chExt cx="4472613" cy="641684"/>
          </a:xfrm>
        </p:grpSpPr>
        <p:sp>
          <p:nvSpPr>
            <p:cNvPr id="4" name="Flussdiagramm: Zusammenführen 3"/>
            <p:cNvSpPr/>
            <p:nvPr/>
          </p:nvSpPr>
          <p:spPr>
            <a:xfrm rot="5400000">
              <a:off x="7498844" y="359849"/>
              <a:ext cx="497306" cy="625642"/>
            </a:xfrm>
            <a:prstGeom prst="flowChartMerge">
              <a:avLst/>
            </a:prstGeom>
            <a:solidFill>
              <a:schemeClr val="accent1">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Abgerundetes Rechteck 2"/>
            <p:cNvSpPr/>
            <p:nvPr/>
          </p:nvSpPr>
          <p:spPr>
            <a:xfrm>
              <a:off x="8033121" y="335030"/>
              <a:ext cx="3874168" cy="641684"/>
            </a:xfrm>
            <a:prstGeom prst="roundRect">
              <a:avLst/>
            </a:prstGeom>
            <a:solidFill>
              <a:schemeClr val="accent1">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Antrag </a:t>
              </a:r>
              <a:r>
                <a:rPr lang="de-DE" u="sng" dirty="0"/>
                <a:t>des Gläubigers</a:t>
              </a:r>
            </a:p>
            <a:p>
              <a:pPr algn="ctr"/>
              <a:r>
                <a:rPr lang="de-DE" dirty="0"/>
                <a:t>auf  </a:t>
              </a:r>
              <a:r>
                <a:rPr lang="de-DE" b="1" dirty="0"/>
                <a:t>Erlass des Mahnbescheides</a:t>
              </a:r>
            </a:p>
          </p:txBody>
        </p:sp>
      </p:grpSp>
      <p:sp>
        <p:nvSpPr>
          <p:cNvPr id="57" name="Rechteck 5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138</a:t>
            </a:r>
          </a:p>
        </p:txBody>
      </p:sp>
    </p:spTree>
    <p:extLst>
      <p:ext uri="{BB962C8B-B14F-4D97-AF65-F5344CB8AC3E}">
        <p14:creationId xmlns:p14="http://schemas.microsoft.com/office/powerpoint/2010/main" val="164105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additive="base">
                                        <p:cTn id="61" dur="500" fill="hold"/>
                                        <p:tgtEl>
                                          <p:spTgt spid="42"/>
                                        </p:tgtEl>
                                        <p:attrNameLst>
                                          <p:attrName>ppt_x</p:attrName>
                                        </p:attrNameLst>
                                      </p:cBhvr>
                                      <p:tavLst>
                                        <p:tav tm="0">
                                          <p:val>
                                            <p:strVal val="#ppt_x"/>
                                          </p:val>
                                        </p:tav>
                                        <p:tav tm="100000">
                                          <p:val>
                                            <p:strVal val="#ppt_x"/>
                                          </p:val>
                                        </p:tav>
                                      </p:tavLst>
                                    </p:anim>
                                    <p:anim calcmode="lin" valueType="num">
                                      <p:cBhvr additive="base">
                                        <p:cTn id="6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ppt_x"/>
                                          </p:val>
                                        </p:tav>
                                        <p:tav tm="100000">
                                          <p:val>
                                            <p:strVal val="#ppt_x"/>
                                          </p:val>
                                        </p:tav>
                                      </p:tavLst>
                                    </p:anim>
                                    <p:anim calcmode="lin" valueType="num">
                                      <p:cBhvr additive="base">
                                        <p:cTn id="6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additive="base">
                                        <p:cTn id="73" dur="500" fill="hold"/>
                                        <p:tgtEl>
                                          <p:spTgt spid="22"/>
                                        </p:tgtEl>
                                        <p:attrNameLst>
                                          <p:attrName>ppt_x</p:attrName>
                                        </p:attrNameLst>
                                      </p:cBhvr>
                                      <p:tavLst>
                                        <p:tav tm="0">
                                          <p:val>
                                            <p:strVal val="#ppt_x"/>
                                          </p:val>
                                        </p:tav>
                                        <p:tav tm="100000">
                                          <p:val>
                                            <p:strVal val="#ppt_x"/>
                                          </p:val>
                                        </p:tav>
                                      </p:tavLst>
                                    </p:anim>
                                    <p:anim calcmode="lin" valueType="num">
                                      <p:cBhvr additive="base">
                                        <p:cTn id="7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ppt_x"/>
                                          </p:val>
                                        </p:tav>
                                        <p:tav tm="100000">
                                          <p:val>
                                            <p:strVal val="#ppt_x"/>
                                          </p:val>
                                        </p:tav>
                                      </p:tavLst>
                                    </p:anim>
                                    <p:anim calcmode="lin" valueType="num">
                                      <p:cBhvr additive="base">
                                        <p:cTn id="8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 calcmode="lin" valueType="num">
                                      <p:cBhvr additive="base">
                                        <p:cTn id="85" dur="500" fill="hold"/>
                                        <p:tgtEl>
                                          <p:spTgt spid="33"/>
                                        </p:tgtEl>
                                        <p:attrNameLst>
                                          <p:attrName>ppt_x</p:attrName>
                                        </p:attrNameLst>
                                      </p:cBhvr>
                                      <p:tavLst>
                                        <p:tav tm="0">
                                          <p:val>
                                            <p:strVal val="#ppt_x"/>
                                          </p:val>
                                        </p:tav>
                                        <p:tav tm="100000">
                                          <p:val>
                                            <p:strVal val="#ppt_x"/>
                                          </p:val>
                                        </p:tav>
                                      </p:tavLst>
                                    </p:anim>
                                    <p:anim calcmode="lin" valueType="num">
                                      <p:cBhvr additive="base">
                                        <p:cTn id="8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additive="base">
                                        <p:cTn id="91" dur="500" fill="hold"/>
                                        <p:tgtEl>
                                          <p:spTgt spid="16"/>
                                        </p:tgtEl>
                                        <p:attrNameLst>
                                          <p:attrName>ppt_x</p:attrName>
                                        </p:attrNameLst>
                                      </p:cBhvr>
                                      <p:tavLst>
                                        <p:tav tm="0">
                                          <p:val>
                                            <p:strVal val="#ppt_x"/>
                                          </p:val>
                                        </p:tav>
                                        <p:tav tm="100000">
                                          <p:val>
                                            <p:strVal val="#ppt_x"/>
                                          </p:val>
                                        </p:tav>
                                      </p:tavLst>
                                    </p:anim>
                                    <p:anim calcmode="lin" valueType="num">
                                      <p:cBhvr additive="base">
                                        <p:cTn id="9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0"/>
                                        </p:tgtEl>
                                        <p:attrNameLst>
                                          <p:attrName>style.visibility</p:attrName>
                                        </p:attrNameLst>
                                      </p:cBhvr>
                                      <p:to>
                                        <p:strVal val="visible"/>
                                      </p:to>
                                    </p:set>
                                    <p:anim calcmode="lin" valueType="num">
                                      <p:cBhvr additive="base">
                                        <p:cTn id="97" dur="500" fill="hold"/>
                                        <p:tgtEl>
                                          <p:spTgt spid="40"/>
                                        </p:tgtEl>
                                        <p:attrNameLst>
                                          <p:attrName>ppt_x</p:attrName>
                                        </p:attrNameLst>
                                      </p:cBhvr>
                                      <p:tavLst>
                                        <p:tav tm="0">
                                          <p:val>
                                            <p:strVal val="#ppt_x"/>
                                          </p:val>
                                        </p:tav>
                                        <p:tav tm="100000">
                                          <p:val>
                                            <p:strVal val="#ppt_x"/>
                                          </p:val>
                                        </p:tav>
                                      </p:tavLst>
                                    </p:anim>
                                    <p:anim calcmode="lin" valueType="num">
                                      <p:cBhvr additive="base">
                                        <p:cTn id="9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56"/>
                                        </p:tgtEl>
                                        <p:attrNameLst>
                                          <p:attrName>style.visibility</p:attrName>
                                        </p:attrNameLst>
                                      </p:cBhvr>
                                      <p:to>
                                        <p:strVal val="visible"/>
                                      </p:to>
                                    </p:set>
                                    <p:anim calcmode="lin" valueType="num">
                                      <p:cBhvr additive="base">
                                        <p:cTn id="103" dur="500" fill="hold"/>
                                        <p:tgtEl>
                                          <p:spTgt spid="56"/>
                                        </p:tgtEl>
                                        <p:attrNameLst>
                                          <p:attrName>ppt_x</p:attrName>
                                        </p:attrNameLst>
                                      </p:cBhvr>
                                      <p:tavLst>
                                        <p:tav tm="0">
                                          <p:val>
                                            <p:strVal val="#ppt_x"/>
                                          </p:val>
                                        </p:tav>
                                        <p:tav tm="100000">
                                          <p:val>
                                            <p:strVal val="#ppt_x"/>
                                          </p:val>
                                        </p:tav>
                                      </p:tavLst>
                                    </p:anim>
                                    <p:anim calcmode="lin" valueType="num">
                                      <p:cBhvr additive="base">
                                        <p:cTn id="10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20"/>
                                        </p:tgtEl>
                                        <p:attrNameLst>
                                          <p:attrName>style.visibility</p:attrName>
                                        </p:attrNameLst>
                                      </p:cBhvr>
                                      <p:to>
                                        <p:strVal val="visible"/>
                                      </p:to>
                                    </p:set>
                                    <p:anim calcmode="lin" valueType="num">
                                      <p:cBhvr additive="base">
                                        <p:cTn id="115" dur="500" fill="hold"/>
                                        <p:tgtEl>
                                          <p:spTgt spid="20"/>
                                        </p:tgtEl>
                                        <p:attrNameLst>
                                          <p:attrName>ppt_x</p:attrName>
                                        </p:attrNameLst>
                                      </p:cBhvr>
                                      <p:tavLst>
                                        <p:tav tm="0">
                                          <p:val>
                                            <p:strVal val="#ppt_x"/>
                                          </p:val>
                                        </p:tav>
                                        <p:tav tm="100000">
                                          <p:val>
                                            <p:strVal val="#ppt_x"/>
                                          </p:val>
                                        </p:tav>
                                      </p:tavLst>
                                    </p:anim>
                                    <p:anim calcmode="lin" valueType="num">
                                      <p:cBhvr additive="base">
                                        <p:cTn id="1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53"/>
                                        </p:tgtEl>
                                        <p:attrNameLst>
                                          <p:attrName>style.visibility</p:attrName>
                                        </p:attrNameLst>
                                      </p:cBhvr>
                                      <p:to>
                                        <p:strVal val="visible"/>
                                      </p:to>
                                    </p:set>
                                    <p:anim calcmode="lin" valueType="num">
                                      <p:cBhvr additive="base">
                                        <p:cTn id="121" dur="500" fill="hold"/>
                                        <p:tgtEl>
                                          <p:spTgt spid="53"/>
                                        </p:tgtEl>
                                        <p:attrNameLst>
                                          <p:attrName>ppt_x</p:attrName>
                                        </p:attrNameLst>
                                      </p:cBhvr>
                                      <p:tavLst>
                                        <p:tav tm="0">
                                          <p:val>
                                            <p:strVal val="#ppt_x"/>
                                          </p:val>
                                        </p:tav>
                                        <p:tav tm="100000">
                                          <p:val>
                                            <p:strVal val="#ppt_x"/>
                                          </p:val>
                                        </p:tav>
                                      </p:tavLst>
                                    </p:anim>
                                    <p:anim calcmode="lin" valueType="num">
                                      <p:cBhvr additive="base">
                                        <p:cTn id="122"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36"/>
                                        </p:tgtEl>
                                        <p:attrNameLst>
                                          <p:attrName>style.visibility</p:attrName>
                                        </p:attrNameLst>
                                      </p:cBhvr>
                                      <p:to>
                                        <p:strVal val="visible"/>
                                      </p:to>
                                    </p:set>
                                    <p:anim calcmode="lin" valueType="num">
                                      <p:cBhvr additive="base">
                                        <p:cTn id="127" dur="500" fill="hold"/>
                                        <p:tgtEl>
                                          <p:spTgt spid="36"/>
                                        </p:tgtEl>
                                        <p:attrNameLst>
                                          <p:attrName>ppt_x</p:attrName>
                                        </p:attrNameLst>
                                      </p:cBhvr>
                                      <p:tavLst>
                                        <p:tav tm="0">
                                          <p:val>
                                            <p:strVal val="#ppt_x"/>
                                          </p:val>
                                        </p:tav>
                                        <p:tav tm="100000">
                                          <p:val>
                                            <p:strVal val="#ppt_x"/>
                                          </p:val>
                                        </p:tav>
                                      </p:tavLst>
                                    </p:anim>
                                    <p:anim calcmode="lin" valueType="num">
                                      <p:cBhvr additive="base">
                                        <p:cTn id="12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additive="base">
                                        <p:cTn id="133" dur="500" fill="hold"/>
                                        <p:tgtEl>
                                          <p:spTgt spid="52"/>
                                        </p:tgtEl>
                                        <p:attrNameLst>
                                          <p:attrName>ppt_x</p:attrName>
                                        </p:attrNameLst>
                                      </p:cBhvr>
                                      <p:tavLst>
                                        <p:tav tm="0">
                                          <p:val>
                                            <p:strVal val="#ppt_x"/>
                                          </p:val>
                                        </p:tav>
                                        <p:tav tm="100000">
                                          <p:val>
                                            <p:strVal val="#ppt_x"/>
                                          </p:val>
                                        </p:tav>
                                      </p:tavLst>
                                    </p:anim>
                                    <p:anim calcmode="lin" valueType="num">
                                      <p:cBhvr additive="base">
                                        <p:cTn id="13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44"/>
                                        </p:tgtEl>
                                        <p:attrNameLst>
                                          <p:attrName>style.visibility</p:attrName>
                                        </p:attrNameLst>
                                      </p:cBhvr>
                                      <p:to>
                                        <p:strVal val="visible"/>
                                      </p:to>
                                    </p:set>
                                    <p:anim calcmode="lin" valueType="num">
                                      <p:cBhvr additive="base">
                                        <p:cTn id="139" dur="500" fill="hold"/>
                                        <p:tgtEl>
                                          <p:spTgt spid="44"/>
                                        </p:tgtEl>
                                        <p:attrNameLst>
                                          <p:attrName>ppt_x</p:attrName>
                                        </p:attrNameLst>
                                      </p:cBhvr>
                                      <p:tavLst>
                                        <p:tav tm="0">
                                          <p:val>
                                            <p:strVal val="#ppt_x"/>
                                          </p:val>
                                        </p:tav>
                                        <p:tav tm="100000">
                                          <p:val>
                                            <p:strVal val="#ppt_x"/>
                                          </p:val>
                                        </p:tav>
                                      </p:tavLst>
                                    </p:anim>
                                    <p:anim calcmode="lin" valueType="num">
                                      <p:cBhvr additive="base">
                                        <p:cTn id="14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nodeType="clickEffect">
                                  <p:stCondLst>
                                    <p:cond delay="0"/>
                                  </p:stCondLst>
                                  <p:childTnLst>
                                    <p:set>
                                      <p:cBhvr>
                                        <p:cTn id="144" dur="1" fill="hold">
                                          <p:stCondLst>
                                            <p:cond delay="0"/>
                                          </p:stCondLst>
                                        </p:cTn>
                                        <p:tgtEl>
                                          <p:spTgt spid="34"/>
                                        </p:tgtEl>
                                        <p:attrNameLst>
                                          <p:attrName>style.visibility</p:attrName>
                                        </p:attrNameLst>
                                      </p:cBhvr>
                                      <p:to>
                                        <p:strVal val="visible"/>
                                      </p:to>
                                    </p:set>
                                    <p:anim calcmode="lin" valueType="num">
                                      <p:cBhvr additive="base">
                                        <p:cTn id="145" dur="500" fill="hold"/>
                                        <p:tgtEl>
                                          <p:spTgt spid="34"/>
                                        </p:tgtEl>
                                        <p:attrNameLst>
                                          <p:attrName>ppt_x</p:attrName>
                                        </p:attrNameLst>
                                      </p:cBhvr>
                                      <p:tavLst>
                                        <p:tav tm="0">
                                          <p:val>
                                            <p:strVal val="#ppt_x"/>
                                          </p:val>
                                        </p:tav>
                                        <p:tav tm="100000">
                                          <p:val>
                                            <p:strVal val="#ppt_x"/>
                                          </p:val>
                                        </p:tav>
                                      </p:tavLst>
                                    </p:anim>
                                    <p:anim calcmode="lin" valueType="num">
                                      <p:cBhvr additive="base">
                                        <p:cTn id="14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48"/>
                                        </p:tgtEl>
                                        <p:attrNameLst>
                                          <p:attrName>style.visibility</p:attrName>
                                        </p:attrNameLst>
                                      </p:cBhvr>
                                      <p:to>
                                        <p:strVal val="visible"/>
                                      </p:to>
                                    </p:set>
                                    <p:anim calcmode="lin" valueType="num">
                                      <p:cBhvr additive="base">
                                        <p:cTn id="151" dur="500" fill="hold"/>
                                        <p:tgtEl>
                                          <p:spTgt spid="48"/>
                                        </p:tgtEl>
                                        <p:attrNameLst>
                                          <p:attrName>ppt_x</p:attrName>
                                        </p:attrNameLst>
                                      </p:cBhvr>
                                      <p:tavLst>
                                        <p:tav tm="0">
                                          <p:val>
                                            <p:strVal val="#ppt_x"/>
                                          </p:val>
                                        </p:tav>
                                        <p:tav tm="100000">
                                          <p:val>
                                            <p:strVal val="#ppt_x"/>
                                          </p:val>
                                        </p:tav>
                                      </p:tavLst>
                                    </p:anim>
                                    <p:anim calcmode="lin" valueType="num">
                                      <p:cBhvr additive="base">
                                        <p:cTn id="15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47"/>
                                        </p:tgtEl>
                                        <p:attrNameLst>
                                          <p:attrName>style.visibility</p:attrName>
                                        </p:attrNameLst>
                                      </p:cBhvr>
                                      <p:to>
                                        <p:strVal val="visible"/>
                                      </p:to>
                                    </p:set>
                                    <p:anim calcmode="lin" valueType="num">
                                      <p:cBhvr additive="base">
                                        <p:cTn id="157" dur="500" fill="hold"/>
                                        <p:tgtEl>
                                          <p:spTgt spid="47"/>
                                        </p:tgtEl>
                                        <p:attrNameLst>
                                          <p:attrName>ppt_x</p:attrName>
                                        </p:attrNameLst>
                                      </p:cBhvr>
                                      <p:tavLst>
                                        <p:tav tm="0">
                                          <p:val>
                                            <p:strVal val="#ppt_x"/>
                                          </p:val>
                                        </p:tav>
                                        <p:tav tm="100000">
                                          <p:val>
                                            <p:strVal val="#ppt_x"/>
                                          </p:val>
                                        </p:tav>
                                      </p:tavLst>
                                    </p:anim>
                                    <p:anim calcmode="lin" valueType="num">
                                      <p:cBhvr additive="base">
                                        <p:cTn id="15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nodeType="clickEffect">
                                  <p:stCondLst>
                                    <p:cond delay="0"/>
                                  </p:stCondLst>
                                  <p:childTnLst>
                                    <p:set>
                                      <p:cBhvr>
                                        <p:cTn id="162" dur="1" fill="hold">
                                          <p:stCondLst>
                                            <p:cond delay="0"/>
                                          </p:stCondLst>
                                        </p:cTn>
                                        <p:tgtEl>
                                          <p:spTgt spid="50"/>
                                        </p:tgtEl>
                                        <p:attrNameLst>
                                          <p:attrName>style.visibility</p:attrName>
                                        </p:attrNameLst>
                                      </p:cBhvr>
                                      <p:to>
                                        <p:strVal val="visible"/>
                                      </p:to>
                                    </p:set>
                                    <p:anim calcmode="lin" valueType="num">
                                      <p:cBhvr additive="base">
                                        <p:cTn id="163" dur="500" fill="hold"/>
                                        <p:tgtEl>
                                          <p:spTgt spid="50"/>
                                        </p:tgtEl>
                                        <p:attrNameLst>
                                          <p:attrName>ppt_x</p:attrName>
                                        </p:attrNameLst>
                                      </p:cBhvr>
                                      <p:tavLst>
                                        <p:tav tm="0">
                                          <p:val>
                                            <p:strVal val="#ppt_x"/>
                                          </p:val>
                                        </p:tav>
                                        <p:tav tm="100000">
                                          <p:val>
                                            <p:strVal val="#ppt_x"/>
                                          </p:val>
                                        </p:tav>
                                      </p:tavLst>
                                    </p:anim>
                                    <p:anim calcmode="lin" valueType="num">
                                      <p:cBhvr additive="base">
                                        <p:cTn id="16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46"/>
                                        </p:tgtEl>
                                        <p:attrNameLst>
                                          <p:attrName>style.visibility</p:attrName>
                                        </p:attrNameLst>
                                      </p:cBhvr>
                                      <p:to>
                                        <p:strVal val="visible"/>
                                      </p:to>
                                    </p:set>
                                    <p:anim calcmode="lin" valueType="num">
                                      <p:cBhvr additive="base">
                                        <p:cTn id="169" dur="500" fill="hold"/>
                                        <p:tgtEl>
                                          <p:spTgt spid="46"/>
                                        </p:tgtEl>
                                        <p:attrNameLst>
                                          <p:attrName>ppt_x</p:attrName>
                                        </p:attrNameLst>
                                      </p:cBhvr>
                                      <p:tavLst>
                                        <p:tav tm="0">
                                          <p:val>
                                            <p:strVal val="#ppt_x"/>
                                          </p:val>
                                        </p:tav>
                                        <p:tav tm="100000">
                                          <p:val>
                                            <p:strVal val="#ppt_x"/>
                                          </p:val>
                                        </p:tav>
                                      </p:tavLst>
                                    </p:anim>
                                    <p:anim calcmode="lin" valueType="num">
                                      <p:cBhvr additive="base">
                                        <p:cTn id="17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nodeType="clickEffect">
                                  <p:stCondLst>
                                    <p:cond delay="0"/>
                                  </p:stCondLst>
                                  <p:childTnLst>
                                    <p:set>
                                      <p:cBhvr>
                                        <p:cTn id="174" dur="1" fill="hold">
                                          <p:stCondLst>
                                            <p:cond delay="0"/>
                                          </p:stCondLst>
                                        </p:cTn>
                                        <p:tgtEl>
                                          <p:spTgt spid="26"/>
                                        </p:tgtEl>
                                        <p:attrNameLst>
                                          <p:attrName>style.visibility</p:attrName>
                                        </p:attrNameLst>
                                      </p:cBhvr>
                                      <p:to>
                                        <p:strVal val="visible"/>
                                      </p:to>
                                    </p:set>
                                    <p:anim calcmode="lin" valueType="num">
                                      <p:cBhvr additive="base">
                                        <p:cTn id="175" dur="500" fill="hold"/>
                                        <p:tgtEl>
                                          <p:spTgt spid="26"/>
                                        </p:tgtEl>
                                        <p:attrNameLst>
                                          <p:attrName>ppt_x</p:attrName>
                                        </p:attrNameLst>
                                      </p:cBhvr>
                                      <p:tavLst>
                                        <p:tav tm="0">
                                          <p:val>
                                            <p:strVal val="#ppt_x"/>
                                          </p:val>
                                        </p:tav>
                                        <p:tav tm="100000">
                                          <p:val>
                                            <p:strVal val="#ppt_x"/>
                                          </p:val>
                                        </p:tav>
                                      </p:tavLst>
                                    </p:anim>
                                    <p:anim calcmode="lin" valueType="num">
                                      <p:cBhvr additive="base">
                                        <p:cTn id="17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4" fill="hold" grpId="0" nodeType="clickEffect">
                                  <p:stCondLst>
                                    <p:cond delay="0"/>
                                  </p:stCondLst>
                                  <p:childTnLst>
                                    <p:set>
                                      <p:cBhvr>
                                        <p:cTn id="180" dur="1" fill="hold">
                                          <p:stCondLst>
                                            <p:cond delay="0"/>
                                          </p:stCondLst>
                                        </p:cTn>
                                        <p:tgtEl>
                                          <p:spTgt spid="23"/>
                                        </p:tgtEl>
                                        <p:attrNameLst>
                                          <p:attrName>style.visibility</p:attrName>
                                        </p:attrNameLst>
                                      </p:cBhvr>
                                      <p:to>
                                        <p:strVal val="visible"/>
                                      </p:to>
                                    </p:set>
                                    <p:anim calcmode="lin" valueType="num">
                                      <p:cBhvr additive="base">
                                        <p:cTn id="181" dur="500" fill="hold"/>
                                        <p:tgtEl>
                                          <p:spTgt spid="23"/>
                                        </p:tgtEl>
                                        <p:attrNameLst>
                                          <p:attrName>ppt_x</p:attrName>
                                        </p:attrNameLst>
                                      </p:cBhvr>
                                      <p:tavLst>
                                        <p:tav tm="0">
                                          <p:val>
                                            <p:strVal val="#ppt_x"/>
                                          </p:val>
                                        </p:tav>
                                        <p:tav tm="100000">
                                          <p:val>
                                            <p:strVal val="#ppt_x"/>
                                          </p:val>
                                        </p:tav>
                                      </p:tavLst>
                                    </p:anim>
                                    <p:anim calcmode="lin" valueType="num">
                                      <p:cBhvr additive="base">
                                        <p:cTn id="18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nodeType="clickEffect">
                                  <p:stCondLst>
                                    <p:cond delay="0"/>
                                  </p:stCondLst>
                                  <p:childTnLst>
                                    <p:set>
                                      <p:cBhvr>
                                        <p:cTn id="186" dur="1" fill="hold">
                                          <p:stCondLst>
                                            <p:cond delay="0"/>
                                          </p:stCondLst>
                                        </p:cTn>
                                        <p:tgtEl>
                                          <p:spTgt spid="25"/>
                                        </p:tgtEl>
                                        <p:attrNameLst>
                                          <p:attrName>style.visibility</p:attrName>
                                        </p:attrNameLst>
                                      </p:cBhvr>
                                      <p:to>
                                        <p:strVal val="visible"/>
                                      </p:to>
                                    </p:set>
                                    <p:anim calcmode="lin" valueType="num">
                                      <p:cBhvr additive="base">
                                        <p:cTn id="187" dur="500" fill="hold"/>
                                        <p:tgtEl>
                                          <p:spTgt spid="25"/>
                                        </p:tgtEl>
                                        <p:attrNameLst>
                                          <p:attrName>ppt_x</p:attrName>
                                        </p:attrNameLst>
                                      </p:cBhvr>
                                      <p:tavLst>
                                        <p:tav tm="0">
                                          <p:val>
                                            <p:strVal val="#ppt_x"/>
                                          </p:val>
                                        </p:tav>
                                        <p:tav tm="100000">
                                          <p:val>
                                            <p:strVal val="#ppt_x"/>
                                          </p:val>
                                        </p:tav>
                                      </p:tavLst>
                                    </p:anim>
                                    <p:anim calcmode="lin" valueType="num">
                                      <p:cBhvr additive="base">
                                        <p:cTn id="18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4" fill="hold" grpId="0" nodeType="clickEffect">
                                  <p:stCondLst>
                                    <p:cond delay="0"/>
                                  </p:stCondLst>
                                  <p:childTnLst>
                                    <p:set>
                                      <p:cBhvr>
                                        <p:cTn id="192" dur="1" fill="hold">
                                          <p:stCondLst>
                                            <p:cond delay="0"/>
                                          </p:stCondLst>
                                        </p:cTn>
                                        <p:tgtEl>
                                          <p:spTgt spid="24"/>
                                        </p:tgtEl>
                                        <p:attrNameLst>
                                          <p:attrName>style.visibility</p:attrName>
                                        </p:attrNameLst>
                                      </p:cBhvr>
                                      <p:to>
                                        <p:strVal val="visible"/>
                                      </p:to>
                                    </p:set>
                                    <p:anim calcmode="lin" valueType="num">
                                      <p:cBhvr additive="base">
                                        <p:cTn id="193" dur="500" fill="hold"/>
                                        <p:tgtEl>
                                          <p:spTgt spid="24"/>
                                        </p:tgtEl>
                                        <p:attrNameLst>
                                          <p:attrName>ppt_x</p:attrName>
                                        </p:attrNameLst>
                                      </p:cBhvr>
                                      <p:tavLst>
                                        <p:tav tm="0">
                                          <p:val>
                                            <p:strVal val="#ppt_x"/>
                                          </p:val>
                                        </p:tav>
                                        <p:tav tm="100000">
                                          <p:val>
                                            <p:strVal val="#ppt_x"/>
                                          </p:val>
                                        </p:tav>
                                      </p:tavLst>
                                    </p:anim>
                                    <p:anim calcmode="lin" valueType="num">
                                      <p:cBhvr additive="base">
                                        <p:cTn id="19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22" grpId="0" animBg="1"/>
      <p:bldP spid="14" grpId="0" animBg="1"/>
      <p:bldP spid="2" grpId="0" animBg="1"/>
      <p:bldP spid="5" grpId="0" animBg="1"/>
      <p:bldP spid="16" grpId="0" animBg="1"/>
      <p:bldP spid="23" grpId="0" animBg="1"/>
      <p:bldP spid="24" grpId="0" animBg="1"/>
      <p:bldP spid="36" grpId="0" animBg="1"/>
      <p:bldP spid="6" grpId="0" animBg="1"/>
      <p:bldP spid="7" grpId="0" animBg="1"/>
      <p:bldP spid="44" grpId="0" animBg="1"/>
      <p:bldP spid="46" grpId="0" animBg="1"/>
      <p:bldP spid="47" grpId="0" animBg="1"/>
      <p:bldP spid="33" grpId="0" animBg="1"/>
      <p:bldP spid="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072062" y="352926"/>
            <a:ext cx="5598695" cy="914400"/>
          </a:xfrm>
          <a:prstGeom prst="roundRect">
            <a:avLst/>
          </a:prstGeom>
          <a:solidFill>
            <a:schemeClr val="accent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Rechtsbehelfsfristen im Mahnverfahren</a:t>
            </a:r>
          </a:p>
        </p:txBody>
      </p:sp>
      <p:sp>
        <p:nvSpPr>
          <p:cNvPr id="3" name="Abgerundetes Rechteck 2"/>
          <p:cNvSpPr/>
          <p:nvPr/>
        </p:nvSpPr>
        <p:spPr>
          <a:xfrm>
            <a:off x="6505073" y="1532787"/>
            <a:ext cx="3344779" cy="914400"/>
          </a:xfrm>
          <a:prstGeom prst="roundRect">
            <a:avLst/>
          </a:prstGeom>
          <a:solidFill>
            <a:schemeClr val="bg1">
              <a:lumMod val="6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2400" b="1" dirty="0"/>
              <a:t>2 Wochen</a:t>
            </a:r>
          </a:p>
          <a:p>
            <a:pPr algn="ctr"/>
            <a:r>
              <a:rPr lang="de-DE" sz="2400" dirty="0"/>
              <a:t>§§ 692 I Nr.3, 694 ZPO</a:t>
            </a:r>
          </a:p>
        </p:txBody>
      </p:sp>
      <p:grpSp>
        <p:nvGrpSpPr>
          <p:cNvPr id="6" name="Gruppieren 5"/>
          <p:cNvGrpSpPr/>
          <p:nvPr/>
        </p:nvGrpSpPr>
        <p:grpSpPr>
          <a:xfrm>
            <a:off x="1463840" y="1517431"/>
            <a:ext cx="3940341" cy="929756"/>
            <a:chOff x="1463840" y="1957135"/>
            <a:chExt cx="3940341" cy="929756"/>
          </a:xfrm>
        </p:grpSpPr>
        <p:sp>
          <p:nvSpPr>
            <p:cNvPr id="4" name="Abgerundetes Rechteck 3"/>
            <p:cNvSpPr/>
            <p:nvPr/>
          </p:nvSpPr>
          <p:spPr>
            <a:xfrm>
              <a:off x="1463840" y="1957135"/>
              <a:ext cx="3216443" cy="92975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t>Widerspruch</a:t>
              </a:r>
              <a:r>
                <a:rPr lang="de-DE" sz="2400" dirty="0"/>
                <a:t> gegen</a:t>
              </a:r>
            </a:p>
            <a:p>
              <a:pPr algn="ctr"/>
              <a:r>
                <a:rPr lang="de-DE" sz="2400" dirty="0"/>
                <a:t>den Mahnbescheid</a:t>
              </a:r>
            </a:p>
          </p:txBody>
        </p:sp>
        <p:sp>
          <p:nvSpPr>
            <p:cNvPr id="5" name="Gleichschenkliges Dreieck 4"/>
            <p:cNvSpPr/>
            <p:nvPr/>
          </p:nvSpPr>
          <p:spPr>
            <a:xfrm rot="5400000">
              <a:off x="4758486" y="2105526"/>
              <a:ext cx="557463" cy="733926"/>
            </a:xfrm>
            <a:prstGeom prst="triangl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grpSp>
      <p:grpSp>
        <p:nvGrpSpPr>
          <p:cNvPr id="9" name="Gruppieren 8"/>
          <p:cNvGrpSpPr/>
          <p:nvPr/>
        </p:nvGrpSpPr>
        <p:grpSpPr>
          <a:xfrm>
            <a:off x="1463840" y="2789963"/>
            <a:ext cx="3940341" cy="914400"/>
            <a:chOff x="1463840" y="3994485"/>
            <a:chExt cx="3940341" cy="914400"/>
          </a:xfrm>
        </p:grpSpPr>
        <p:sp>
          <p:nvSpPr>
            <p:cNvPr id="7" name="Abgerundetes Rechteck 6"/>
            <p:cNvSpPr/>
            <p:nvPr/>
          </p:nvSpPr>
          <p:spPr>
            <a:xfrm>
              <a:off x="1463840" y="3994485"/>
              <a:ext cx="3206415" cy="914400"/>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t>Einspruch</a:t>
              </a:r>
              <a:r>
                <a:rPr lang="de-DE" sz="2400" dirty="0"/>
                <a:t> geben den Vollstreckungsbescheid</a:t>
              </a:r>
            </a:p>
          </p:txBody>
        </p:sp>
        <p:pic>
          <p:nvPicPr>
            <p:cNvPr id="8" name="Grafik 7"/>
            <p:cNvPicPr>
              <a:picLocks noChangeAspect="1"/>
            </p:cNvPicPr>
            <p:nvPr/>
          </p:nvPicPr>
          <p:blipFill>
            <a:blip r:embed="rId2"/>
            <a:stretch>
              <a:fillRect/>
            </a:stretch>
          </p:blipFill>
          <p:spPr>
            <a:xfrm>
              <a:off x="4654308" y="4165148"/>
              <a:ext cx="749873" cy="573074"/>
            </a:xfrm>
            <a:prstGeom prst="rect">
              <a:avLst/>
            </a:prstGeom>
          </p:spPr>
        </p:pic>
      </p:grpSp>
      <p:sp>
        <p:nvSpPr>
          <p:cNvPr id="10" name="Abgerundetes Rechteck 9"/>
          <p:cNvSpPr/>
          <p:nvPr/>
        </p:nvSpPr>
        <p:spPr>
          <a:xfrm>
            <a:off x="6505073" y="2789963"/>
            <a:ext cx="3553326" cy="914400"/>
          </a:xfrm>
          <a:prstGeom prst="roundRect">
            <a:avLst/>
          </a:prstGeom>
          <a:solidFill>
            <a:schemeClr val="bg1">
              <a:lumMod val="6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2400" b="1" dirty="0"/>
              <a:t>2 Woche</a:t>
            </a:r>
          </a:p>
          <a:p>
            <a:pPr algn="ctr"/>
            <a:r>
              <a:rPr lang="de-DE" sz="2400" dirty="0"/>
              <a:t>§§ 700 I, 339 I ZPO</a:t>
            </a:r>
          </a:p>
        </p:txBody>
      </p:sp>
      <p:sp>
        <p:nvSpPr>
          <p:cNvPr id="11" name="Abgerundetes Rechteck 10"/>
          <p:cNvSpPr/>
          <p:nvPr/>
        </p:nvSpPr>
        <p:spPr>
          <a:xfrm>
            <a:off x="1463840" y="4115148"/>
            <a:ext cx="7331242" cy="115703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sz="2400" dirty="0"/>
              <a:t>Der Antrag auf Erteilung eines Mahnbescheides ist schriftlich, auf dem beim Amtsgericht oder im Internet </a:t>
            </a:r>
            <a:r>
              <a:rPr lang="de-DE" sz="2400" dirty="0" err="1"/>
              <a:t>erhältlchen</a:t>
            </a:r>
            <a:r>
              <a:rPr lang="de-DE" sz="2400" dirty="0"/>
              <a:t> Formular zu stellen!</a:t>
            </a:r>
          </a:p>
        </p:txBody>
      </p:sp>
      <p:sp>
        <p:nvSpPr>
          <p:cNvPr id="13" name="Rechteck 12"/>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KG-Ref.AF Carus</a:t>
            </a:r>
          </a:p>
        </p:txBody>
      </p:sp>
      <p:sp>
        <p:nvSpPr>
          <p:cNvPr id="15" name="Rechteck 1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139</a:t>
            </a:r>
          </a:p>
        </p:txBody>
      </p:sp>
      <p:sp>
        <p:nvSpPr>
          <p:cNvPr id="16" name="Gefaltete Ecke 15"/>
          <p:cNvSpPr/>
          <p:nvPr/>
        </p:nvSpPr>
        <p:spPr>
          <a:xfrm rot="21069019">
            <a:off x="8088692" y="4814315"/>
            <a:ext cx="1687363" cy="1536359"/>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Formular-zwang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986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6"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1446</Words>
  <Application>Microsoft Office PowerPoint</Application>
  <PresentationFormat>Breitbild</PresentationFormat>
  <Paragraphs>246</Paragraphs>
  <Slides>18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van der Loo, Jonathan</cp:lastModifiedBy>
  <cp:revision>35</cp:revision>
  <dcterms:created xsi:type="dcterms:W3CDTF">2023-05-17T08:30:23Z</dcterms:created>
  <dcterms:modified xsi:type="dcterms:W3CDTF">2025-11-20T06:49:55Z</dcterms:modified>
</cp:coreProperties>
</file>