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71" r:id="rId2"/>
    <p:sldId id="372" r:id="rId3"/>
    <p:sldId id="373" r:id="rId4"/>
    <p:sldId id="374" r:id="rId5"/>
    <p:sldId id="375" r:id="rId6"/>
    <p:sldId id="376" r:id="rId7"/>
    <p:sldId id="436" r:id="rId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1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0889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1569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569699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686863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60581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e-DE"/>
              <a:t>Formatvorlagen des Textmasters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35226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e-DE"/>
              <a:t>Formatvorlagen des Textmasters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95565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588696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8681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1143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2564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8118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2573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3797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5214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1821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8584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681585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b="1" dirty="0">
                <a:solidFill>
                  <a:schemeClr val="bg1"/>
                </a:solidFill>
                <a:latin typeface=" Arial Narrow"/>
              </a:rPr>
              <a:t>Was sind eigentlich Aufgabenkreise oder Aufgabenbereiche eines Betreuers ???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de-DE" sz="9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?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24268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b="1" dirty="0">
                <a:solidFill>
                  <a:schemeClr val="bg1"/>
                </a:solidFill>
                <a:latin typeface=" Arial Narrow"/>
              </a:rPr>
              <a:t>Was sind eigentlich Aufgabenkreise oder Aufgabenbereiche eines Betreuers ???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42876"/>
            <a:ext cx="10515600" cy="4457700"/>
          </a:xfrm>
        </p:spPr>
        <p:txBody>
          <a:bodyPr/>
          <a:lstStyle/>
          <a:p>
            <a:pPr marL="0" indent="0">
              <a:buNone/>
            </a:pPr>
            <a:r>
              <a:rPr lang="de-DE" b="1" i="1" dirty="0">
                <a:solidFill>
                  <a:schemeClr val="bg1"/>
                </a:solidFill>
                <a:latin typeface=" Arial Narrow"/>
              </a:rPr>
              <a:t>Der bisher mehrdeutig verwendete Begriff „ Aufgabenkreis“ meint nunmehr die Gesamtheit aller von Betreuern zu regelnden Aufgaben.</a:t>
            </a:r>
          </a:p>
          <a:p>
            <a:pPr marL="0" indent="0">
              <a:buNone/>
            </a:pPr>
            <a:r>
              <a:rPr lang="de-DE" b="1" i="1" dirty="0">
                <a:solidFill>
                  <a:schemeClr val="bg1"/>
                </a:solidFill>
                <a:latin typeface=" Arial Narrow"/>
              </a:rPr>
              <a:t>Die einzelnen Bestandteile des Aufgabenkreises, die konkret zu regelnden Aufgaben werden als Aufgabenbereiche bezeichnet (§ 1815 Abs. 1 BGB).</a:t>
            </a:r>
          </a:p>
        </p:txBody>
      </p:sp>
    </p:spTree>
    <p:extLst>
      <p:ext uri="{BB962C8B-B14F-4D97-AF65-F5344CB8AC3E}">
        <p14:creationId xmlns:p14="http://schemas.microsoft.com/office/powerpoint/2010/main" val="2088542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u="sng" dirty="0">
                <a:solidFill>
                  <a:schemeClr val="bg1"/>
                </a:solidFill>
                <a:latin typeface=" Arial Narrow"/>
              </a:rPr>
              <a:t>Aufgabenkreise eines Betreuers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84212" y="586596"/>
            <a:ext cx="8534400" cy="3714471"/>
          </a:xfrm>
        </p:spPr>
        <p:txBody>
          <a:bodyPr>
            <a:normAutofit fontScale="92500" lnSpcReduction="10000"/>
          </a:bodyPr>
          <a:lstStyle/>
          <a:p>
            <a:r>
              <a:rPr lang="de-DE" sz="2400" b="1" u="sng" dirty="0">
                <a:solidFill>
                  <a:schemeClr val="bg1"/>
                </a:solidFill>
              </a:rPr>
              <a:t>Vermögenssorge</a:t>
            </a:r>
          </a:p>
          <a:p>
            <a:pPr marL="0" indent="0">
              <a:buNone/>
            </a:pPr>
            <a:r>
              <a:rPr lang="de-DE" sz="1800" b="1" dirty="0">
                <a:solidFill>
                  <a:schemeClr val="bg1"/>
                </a:solidFill>
              </a:rPr>
              <a:t>   </a:t>
            </a:r>
            <a:r>
              <a:rPr lang="de-DE" sz="1800" b="1" dirty="0">
                <a:solidFill>
                  <a:schemeClr val="bg1"/>
                </a:solidFill>
                <a:latin typeface=" Arial Narrow"/>
              </a:rPr>
              <a:t>Verwaltung des Vermögens des Betreuten </a:t>
            </a:r>
          </a:p>
          <a:p>
            <a:pPr marL="0" indent="0">
              <a:buNone/>
            </a:pPr>
            <a:r>
              <a:rPr lang="de-DE" sz="1800" b="1" dirty="0">
                <a:solidFill>
                  <a:schemeClr val="bg1"/>
                </a:solidFill>
                <a:latin typeface=" Arial Narrow"/>
              </a:rPr>
              <a:t>z.B.:</a:t>
            </a:r>
          </a:p>
          <a:p>
            <a:r>
              <a:rPr lang="de-DE" sz="1800" b="1" dirty="0">
                <a:solidFill>
                  <a:schemeClr val="bg1"/>
                </a:solidFill>
                <a:latin typeface=" Arial Narrow"/>
              </a:rPr>
              <a:t>Geltendmachung von Zahlungsansprüchen, Beantragung von Rente, Sozialleistungen, Arbeitslosengeld, Pflegegeld, Versicherungsleistungen</a:t>
            </a:r>
          </a:p>
          <a:p>
            <a:r>
              <a:rPr lang="de-DE" sz="1800" b="1" dirty="0">
                <a:solidFill>
                  <a:schemeClr val="bg1"/>
                </a:solidFill>
                <a:latin typeface=" Arial Narrow"/>
              </a:rPr>
              <a:t>Forderung und Prüfung von Ansprüchen gegenüber Behörden</a:t>
            </a:r>
          </a:p>
          <a:p>
            <a:r>
              <a:rPr lang="de-DE" sz="1800" b="1" dirty="0">
                <a:solidFill>
                  <a:schemeClr val="bg1"/>
                </a:solidFill>
                <a:latin typeface=" Arial Narrow"/>
              </a:rPr>
              <a:t>Schuldenregulierung</a:t>
            </a:r>
          </a:p>
          <a:p>
            <a:r>
              <a:rPr lang="de-DE" sz="1800" b="1" dirty="0">
                <a:solidFill>
                  <a:schemeClr val="bg1"/>
                </a:solidFill>
                <a:latin typeface=" Arial Narrow"/>
              </a:rPr>
              <a:t>Schutz von Vermögenswerten vor Zugriff Dritter, P-Konto</a:t>
            </a:r>
          </a:p>
          <a:p>
            <a:r>
              <a:rPr lang="de-DE" sz="1800" b="1" dirty="0">
                <a:solidFill>
                  <a:schemeClr val="bg1"/>
                </a:solidFill>
                <a:latin typeface=" Arial Narrow"/>
              </a:rPr>
              <a:t>Kontoverwaltung/Verwaltung von Sparguthaben, Depots usw.</a:t>
            </a:r>
          </a:p>
          <a:p>
            <a:r>
              <a:rPr lang="de-DE" sz="1800" b="1" dirty="0">
                <a:solidFill>
                  <a:schemeClr val="bg1"/>
                </a:solidFill>
                <a:latin typeface=" Arial Narrow"/>
              </a:rPr>
              <a:t>Verwaltung von Haus- und Grundeigentum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29986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u="sng" dirty="0">
                <a:solidFill>
                  <a:schemeClr val="bg1"/>
                </a:solidFill>
                <a:latin typeface=" Arial Narrow"/>
                <a:cs typeface="Arial" panose="020B0604020202020204" pitchFamily="34" charset="0"/>
              </a:rPr>
              <a:t>Aufgabenkreise eines Betreuers</a:t>
            </a:r>
            <a:endParaRPr lang="de-DE" dirty="0">
              <a:solidFill>
                <a:schemeClr val="bg1"/>
              </a:solidFill>
              <a:latin typeface=" Arial Narrow"/>
              <a:cs typeface="Arial" panose="020B060402020202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949612"/>
            <a:ext cx="10515600" cy="4351338"/>
          </a:xfrm>
        </p:spPr>
        <p:txBody>
          <a:bodyPr/>
          <a:lstStyle/>
          <a:p>
            <a:r>
              <a:rPr lang="de-DE" b="1" u="sng" dirty="0">
                <a:solidFill>
                  <a:schemeClr val="bg1"/>
                </a:solidFill>
                <a:latin typeface=" Arial Narrow"/>
              </a:rPr>
              <a:t>Gesundheitssorge</a:t>
            </a:r>
          </a:p>
          <a:p>
            <a:r>
              <a:rPr lang="de-DE" b="1" dirty="0">
                <a:solidFill>
                  <a:schemeClr val="bg1"/>
                </a:solidFill>
                <a:latin typeface=" Arial Narrow"/>
              </a:rPr>
              <a:t>Solange  der Patient einwilligungsfähig ist, willigt er selbst in ärztliche Untersuchungen und Heilmaßnahmen ein.</a:t>
            </a:r>
          </a:p>
          <a:p>
            <a:r>
              <a:rPr lang="de-DE" b="1" dirty="0">
                <a:solidFill>
                  <a:schemeClr val="bg1"/>
                </a:solidFill>
                <a:latin typeface=" Arial Narrow"/>
              </a:rPr>
              <a:t>Betreuer sorgt für den KV-Schutz</a:t>
            </a:r>
          </a:p>
          <a:p>
            <a:r>
              <a:rPr lang="de-DE" b="1" dirty="0">
                <a:solidFill>
                  <a:schemeClr val="bg1"/>
                </a:solidFill>
                <a:latin typeface=" Arial Narrow"/>
              </a:rPr>
              <a:t>Beantragt Pflegegrad</a:t>
            </a:r>
          </a:p>
          <a:p>
            <a:r>
              <a:rPr lang="de-DE" b="1" dirty="0">
                <a:solidFill>
                  <a:schemeClr val="bg1"/>
                </a:solidFill>
                <a:latin typeface=" Arial Narrow"/>
              </a:rPr>
              <a:t>Organisiert Reha usw.</a:t>
            </a:r>
          </a:p>
          <a:p>
            <a:pPr marL="0" indent="0">
              <a:buNone/>
            </a:pPr>
            <a:r>
              <a:rPr lang="de-DE" b="1" dirty="0">
                <a:solidFill>
                  <a:schemeClr val="bg1"/>
                </a:solidFill>
                <a:latin typeface=" Arial Narrow"/>
              </a:rPr>
              <a:t>                                                      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159547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25465"/>
            <a:ext cx="10515600" cy="1294108"/>
          </a:xfrm>
        </p:spPr>
        <p:txBody>
          <a:bodyPr>
            <a:normAutofit fontScale="90000"/>
          </a:bodyPr>
          <a:lstStyle/>
          <a:p>
            <a:pPr algn="ctr"/>
            <a:br>
              <a:rPr lang="de-DE" sz="2700" b="1" u="sng" dirty="0"/>
            </a:br>
            <a:br>
              <a:rPr lang="de-DE" sz="2700" b="1" u="sng" dirty="0"/>
            </a:br>
            <a:br>
              <a:rPr lang="de-DE" sz="2700" b="1" u="sng" dirty="0"/>
            </a:br>
            <a:r>
              <a:rPr lang="de-DE" sz="4000" b="1" u="sng" dirty="0">
                <a:solidFill>
                  <a:schemeClr val="bg1"/>
                </a:solidFill>
                <a:latin typeface=" Arial Narrow"/>
              </a:rPr>
              <a:t>Gesundheitssorge</a:t>
            </a:r>
            <a:br>
              <a:rPr lang="de-DE" sz="2700" b="1" u="sng" dirty="0"/>
            </a:br>
            <a:br>
              <a:rPr lang="de-DE" sz="2200" b="1" u="sng" dirty="0">
                <a:solidFill>
                  <a:schemeClr val="bg1"/>
                </a:solidFill>
                <a:latin typeface=" Arial Narrow"/>
              </a:rPr>
            </a:br>
            <a:r>
              <a:rPr lang="de-DE" sz="2200" b="1" u="sng" dirty="0">
                <a:solidFill>
                  <a:schemeClr val="bg1"/>
                </a:solidFill>
                <a:latin typeface=" Arial Narrow"/>
              </a:rPr>
              <a:t>ein rechtlicher Betreuer willigt ein, wenn der Betreute nicht einwilligungsfähig ist. Arzt prüft, ob Betreuter einwilligungsfähig ist.</a:t>
            </a:r>
            <a:br>
              <a:rPr lang="de-DE" sz="2200" b="1" u="sng" dirty="0">
                <a:latin typeface=" Arial Narrow"/>
              </a:rPr>
            </a:br>
            <a:br>
              <a:rPr lang="de-DE" sz="2200" b="1" u="sng" dirty="0">
                <a:latin typeface=" Arial Narrow"/>
              </a:rPr>
            </a:br>
            <a:endParaRPr lang="de-DE" sz="2200" b="1" dirty="0">
              <a:latin typeface=" Arial Narrow"/>
            </a:endParaRPr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03902" y="2029147"/>
            <a:ext cx="7161519" cy="3773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882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u="sng" dirty="0">
                <a:solidFill>
                  <a:schemeClr val="bg1"/>
                </a:solidFill>
                <a:latin typeface=" Arial Narrow"/>
              </a:rPr>
              <a:t>Aufgabenkreise eines Betreuers</a:t>
            </a:r>
            <a:endParaRPr lang="de-DE" dirty="0">
              <a:solidFill>
                <a:schemeClr val="bg1"/>
              </a:solidFill>
              <a:latin typeface=" Arial Narrow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3600" b="1" u="sng" dirty="0">
                <a:solidFill>
                  <a:schemeClr val="bg1"/>
                </a:solidFill>
                <a:latin typeface=" Arial Narrow"/>
              </a:rPr>
              <a:t>Aufenthaltsbestimmung</a:t>
            </a:r>
          </a:p>
          <a:p>
            <a:r>
              <a:rPr lang="de-DE" b="1" dirty="0">
                <a:solidFill>
                  <a:schemeClr val="bg1"/>
                </a:solidFill>
                <a:latin typeface=" Arial Narrow"/>
              </a:rPr>
              <a:t>Sorge um Wohnverhältnisse</a:t>
            </a:r>
          </a:p>
          <a:p>
            <a:r>
              <a:rPr lang="de-DE" b="1" dirty="0">
                <a:solidFill>
                  <a:schemeClr val="bg1"/>
                </a:solidFill>
                <a:latin typeface=" Arial Narrow"/>
              </a:rPr>
              <a:t>Anmietung und Kündigung von Wohnraum</a:t>
            </a:r>
          </a:p>
          <a:p>
            <a:r>
              <a:rPr lang="de-DE" b="1" dirty="0">
                <a:solidFill>
                  <a:schemeClr val="bg1"/>
                </a:solidFill>
                <a:latin typeface=" Arial Narrow"/>
              </a:rPr>
              <a:t>Ordnungsrechtliche Meldungen</a:t>
            </a:r>
          </a:p>
          <a:p>
            <a:r>
              <a:rPr lang="de-DE" b="1" dirty="0">
                <a:solidFill>
                  <a:schemeClr val="bg1"/>
                </a:solidFill>
                <a:latin typeface=" Arial Narrow"/>
              </a:rPr>
              <a:t>Heimunterbringung                                                 </a:t>
            </a:r>
          </a:p>
          <a:p>
            <a:r>
              <a:rPr lang="de-DE" b="1" dirty="0">
                <a:solidFill>
                  <a:schemeClr val="bg1"/>
                </a:solidFill>
                <a:latin typeface=" Arial Narrow"/>
              </a:rPr>
              <a:t>Wohnungsauflösung</a:t>
            </a:r>
          </a:p>
          <a:p>
            <a:r>
              <a:rPr lang="de-DE" b="1" dirty="0">
                <a:solidFill>
                  <a:schemeClr val="bg1"/>
                </a:solidFill>
                <a:latin typeface=" Arial Narrow"/>
              </a:rPr>
              <a:t>Freiheitsentziehende Maßnahmen</a:t>
            </a:r>
          </a:p>
        </p:txBody>
      </p:sp>
      <p:sp>
        <p:nvSpPr>
          <p:cNvPr id="4" name="Rechteck 3"/>
          <p:cNvSpPr/>
          <p:nvPr/>
        </p:nvSpPr>
        <p:spPr>
          <a:xfrm>
            <a:off x="4495433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2268" y="1786803"/>
            <a:ext cx="3759631" cy="182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5028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189233-D9AD-4D38-8D17-3D4F15DC4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>
                <a:solidFill>
                  <a:schemeClr val="bg1"/>
                </a:solidFill>
                <a:latin typeface=" Arial Narrow"/>
              </a:rPr>
              <a:t>Form der Bekanntgabe</a:t>
            </a:r>
          </a:p>
        </p:txBody>
      </p:sp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344695DA-3DA2-4384-8F23-1811F77F2C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77760" y="400832"/>
            <a:ext cx="1969179" cy="2316681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22652404-5E13-44CF-8AE8-08EA8B80ED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825" y="1559173"/>
            <a:ext cx="1798476" cy="2542252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25C8EB09-1BF3-4C71-962D-96DEA41D85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9398" y="400832"/>
            <a:ext cx="3887788" cy="4256076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45800D8E-C84C-4FB7-867D-DCD08D8929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82087" y="981075"/>
            <a:ext cx="2619375" cy="3120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59306"/>
      </p:ext>
    </p:extLst>
  </p:cSld>
  <p:clrMapOvr>
    <a:masterClrMapping/>
  </p:clrMapOvr>
</p:sld>
</file>

<file path=ppt/theme/theme1.xml><?xml version="1.0" encoding="utf-8"?>
<a:theme xmlns:a="http://schemas.openxmlformats.org/drawingml/2006/main" name="Segment">
  <a:themeElements>
    <a:clrScheme name="Segment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egment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gment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201</Words>
  <Application>Microsoft Office PowerPoint</Application>
  <PresentationFormat>Breitbild</PresentationFormat>
  <Paragraphs>32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1" baseType="lpstr">
      <vt:lpstr> Arial Narrow</vt:lpstr>
      <vt:lpstr>Century Gothic</vt:lpstr>
      <vt:lpstr>Wingdings 3</vt:lpstr>
      <vt:lpstr>Segment</vt:lpstr>
      <vt:lpstr>Was sind eigentlich Aufgabenkreise oder Aufgabenbereiche eines Betreuers ???</vt:lpstr>
      <vt:lpstr>Was sind eigentlich Aufgabenkreise oder Aufgabenbereiche eines Betreuers ???</vt:lpstr>
      <vt:lpstr>Aufgabenkreise eines Betreuers</vt:lpstr>
      <vt:lpstr>Aufgabenkreise eines Betreuers</vt:lpstr>
      <vt:lpstr>   Gesundheitssorge  ein rechtlicher Betreuer willigt ein, wenn der Betreute nicht einwilligungsfähig ist. Arzt prüft, ob Betreuter einwilligungsfähig ist.  </vt:lpstr>
      <vt:lpstr>Aufgabenkreise eines Betreuers</vt:lpstr>
      <vt:lpstr>Form der Bekanntgabe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Simmerl-Hübner, Susanne</dc:creator>
  <cp:lastModifiedBy>Simmerl-Hübner, Susanne</cp:lastModifiedBy>
  <cp:revision>1</cp:revision>
  <dcterms:created xsi:type="dcterms:W3CDTF">2026-05-10T16:10:37Z</dcterms:created>
  <dcterms:modified xsi:type="dcterms:W3CDTF">2026-05-10T16:11:17Z</dcterms:modified>
</cp:coreProperties>
</file>