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6" r:id="rId3"/>
    <p:sldId id="267" r:id="rId4"/>
    <p:sldId id="268" r:id="rId5"/>
    <p:sldId id="269" r:id="rId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3F4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showGuides="1">
      <p:cViewPr varScale="1">
        <p:scale>
          <a:sx n="120" d="100"/>
          <a:sy n="120" d="100"/>
        </p:scale>
        <p:origin x="114" y="3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3D17F9-FC6F-496C-A800-D238553E084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DD6F4CCA-DA36-476F-907E-328E805607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A16AB541-2557-4470-BA14-38D2878BE9BD}"/>
              </a:ext>
            </a:extLst>
          </p:cNvPr>
          <p:cNvSpPr>
            <a:spLocks noGrp="1"/>
          </p:cNvSpPr>
          <p:nvPr>
            <p:ph type="dt" sz="half" idx="10"/>
          </p:nvPr>
        </p:nvSpPr>
        <p:spPr/>
        <p:txBody>
          <a:bodyPr/>
          <a:lstStyle/>
          <a:p>
            <a:fld id="{8F381235-19C1-4E0E-A222-AF852201EB24}" type="datetimeFigureOut">
              <a:rPr lang="de-DE" smtClean="0"/>
              <a:t>15.01.2025</a:t>
            </a:fld>
            <a:endParaRPr lang="de-DE"/>
          </a:p>
        </p:txBody>
      </p:sp>
      <p:sp>
        <p:nvSpPr>
          <p:cNvPr id="5" name="Fußzeilenplatzhalter 4">
            <a:extLst>
              <a:ext uri="{FF2B5EF4-FFF2-40B4-BE49-F238E27FC236}">
                <a16:creationId xmlns:a16="http://schemas.microsoft.com/office/drawing/2014/main" id="{EC3E964F-61D8-4DC0-8837-0169028543C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899E3B6-878E-4033-8E31-9CC128EC0990}"/>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4155340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A1343B-5206-4CC9-BEE3-943255AE794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54617EC8-2B09-4F9D-B5A1-A2B99FAEFD2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9541D5C-37CD-4094-BDFE-7942B80A2833}"/>
              </a:ext>
            </a:extLst>
          </p:cNvPr>
          <p:cNvSpPr>
            <a:spLocks noGrp="1"/>
          </p:cNvSpPr>
          <p:nvPr>
            <p:ph type="dt" sz="half" idx="10"/>
          </p:nvPr>
        </p:nvSpPr>
        <p:spPr/>
        <p:txBody>
          <a:bodyPr/>
          <a:lstStyle/>
          <a:p>
            <a:fld id="{8F381235-19C1-4E0E-A222-AF852201EB24}" type="datetimeFigureOut">
              <a:rPr lang="de-DE" smtClean="0"/>
              <a:t>15.01.2025</a:t>
            </a:fld>
            <a:endParaRPr lang="de-DE"/>
          </a:p>
        </p:txBody>
      </p:sp>
      <p:sp>
        <p:nvSpPr>
          <p:cNvPr id="5" name="Fußzeilenplatzhalter 4">
            <a:extLst>
              <a:ext uri="{FF2B5EF4-FFF2-40B4-BE49-F238E27FC236}">
                <a16:creationId xmlns:a16="http://schemas.microsoft.com/office/drawing/2014/main" id="{39B8FA8D-3073-4335-9987-483C5F4A8C3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C25683C-CD0A-4B95-8680-0781C0997520}"/>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567607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7EC5F252-2992-46B7-B573-06E91B3C71BF}"/>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0066CF43-4421-421B-9A8F-D2B97C215FED}"/>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46D4E1D-8F5D-4CF8-82D2-85B33FA72EEB}"/>
              </a:ext>
            </a:extLst>
          </p:cNvPr>
          <p:cNvSpPr>
            <a:spLocks noGrp="1"/>
          </p:cNvSpPr>
          <p:nvPr>
            <p:ph type="dt" sz="half" idx="10"/>
          </p:nvPr>
        </p:nvSpPr>
        <p:spPr/>
        <p:txBody>
          <a:bodyPr/>
          <a:lstStyle/>
          <a:p>
            <a:fld id="{8F381235-19C1-4E0E-A222-AF852201EB24}" type="datetimeFigureOut">
              <a:rPr lang="de-DE" smtClean="0"/>
              <a:t>15.01.2025</a:t>
            </a:fld>
            <a:endParaRPr lang="de-DE"/>
          </a:p>
        </p:txBody>
      </p:sp>
      <p:sp>
        <p:nvSpPr>
          <p:cNvPr id="5" name="Fußzeilenplatzhalter 4">
            <a:extLst>
              <a:ext uri="{FF2B5EF4-FFF2-40B4-BE49-F238E27FC236}">
                <a16:creationId xmlns:a16="http://schemas.microsoft.com/office/drawing/2014/main" id="{07F39A26-D13A-4400-AED1-DF55ABB05AB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07705AF-B78D-4A09-9BD3-92BFEB5C3D2F}"/>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1838029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CE2EC5-48A2-4F56-8A0C-56C3FB35991C}"/>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F901CF8-7A62-49CD-A741-5207140D956F}"/>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8849245-9A67-4D31-BB05-053F95189380}"/>
              </a:ext>
            </a:extLst>
          </p:cNvPr>
          <p:cNvSpPr>
            <a:spLocks noGrp="1"/>
          </p:cNvSpPr>
          <p:nvPr>
            <p:ph type="dt" sz="half" idx="10"/>
          </p:nvPr>
        </p:nvSpPr>
        <p:spPr/>
        <p:txBody>
          <a:bodyPr/>
          <a:lstStyle/>
          <a:p>
            <a:fld id="{8F381235-19C1-4E0E-A222-AF852201EB24}" type="datetimeFigureOut">
              <a:rPr lang="de-DE" smtClean="0"/>
              <a:t>15.01.2025</a:t>
            </a:fld>
            <a:endParaRPr lang="de-DE"/>
          </a:p>
        </p:txBody>
      </p:sp>
      <p:sp>
        <p:nvSpPr>
          <p:cNvPr id="5" name="Fußzeilenplatzhalter 4">
            <a:extLst>
              <a:ext uri="{FF2B5EF4-FFF2-40B4-BE49-F238E27FC236}">
                <a16:creationId xmlns:a16="http://schemas.microsoft.com/office/drawing/2014/main" id="{48D8DB57-3C5F-49D6-A8A5-841694B4E4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B783A83-3CB0-428D-B007-87DED164484E}"/>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75626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DD0E3B-74D4-47B0-9A53-3342146B6A15}"/>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5F97932F-5B50-4341-A7B2-802EB64CAD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B020A949-A9D3-4A30-953C-7F119BBE47B2}"/>
              </a:ext>
            </a:extLst>
          </p:cNvPr>
          <p:cNvSpPr>
            <a:spLocks noGrp="1"/>
          </p:cNvSpPr>
          <p:nvPr>
            <p:ph type="dt" sz="half" idx="10"/>
          </p:nvPr>
        </p:nvSpPr>
        <p:spPr/>
        <p:txBody>
          <a:bodyPr/>
          <a:lstStyle/>
          <a:p>
            <a:fld id="{8F381235-19C1-4E0E-A222-AF852201EB24}" type="datetimeFigureOut">
              <a:rPr lang="de-DE" smtClean="0"/>
              <a:t>15.01.2025</a:t>
            </a:fld>
            <a:endParaRPr lang="de-DE"/>
          </a:p>
        </p:txBody>
      </p:sp>
      <p:sp>
        <p:nvSpPr>
          <p:cNvPr id="5" name="Fußzeilenplatzhalter 4">
            <a:extLst>
              <a:ext uri="{FF2B5EF4-FFF2-40B4-BE49-F238E27FC236}">
                <a16:creationId xmlns:a16="http://schemas.microsoft.com/office/drawing/2014/main" id="{95E93653-3613-4A8A-8E89-5F9FE6FE233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5721F8D-F1B6-46D0-90A0-1A666C62F9C4}"/>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972681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73C9ED-89CE-4C68-A498-AD09BD43D6E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3070962-D92E-42D1-8224-90A335555D70}"/>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DFF116D5-012D-4226-BA75-56D50D1EB42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94AA66F6-F21A-4480-8ACE-136A79664B43}"/>
              </a:ext>
            </a:extLst>
          </p:cNvPr>
          <p:cNvSpPr>
            <a:spLocks noGrp="1"/>
          </p:cNvSpPr>
          <p:nvPr>
            <p:ph type="dt" sz="half" idx="10"/>
          </p:nvPr>
        </p:nvSpPr>
        <p:spPr/>
        <p:txBody>
          <a:bodyPr/>
          <a:lstStyle/>
          <a:p>
            <a:fld id="{8F381235-19C1-4E0E-A222-AF852201EB24}" type="datetimeFigureOut">
              <a:rPr lang="de-DE" smtClean="0"/>
              <a:t>15.01.2025</a:t>
            </a:fld>
            <a:endParaRPr lang="de-DE"/>
          </a:p>
        </p:txBody>
      </p:sp>
      <p:sp>
        <p:nvSpPr>
          <p:cNvPr id="6" name="Fußzeilenplatzhalter 5">
            <a:extLst>
              <a:ext uri="{FF2B5EF4-FFF2-40B4-BE49-F238E27FC236}">
                <a16:creationId xmlns:a16="http://schemas.microsoft.com/office/drawing/2014/main" id="{F485DAFB-9FB9-4316-9172-C2FBEB85E8D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68BEBDC-00BE-4C6D-BDDF-42428E3D8D7F}"/>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2299295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B1184C-5F8F-4377-85AD-C3433099FE01}"/>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DA3F3FAD-DD5D-416A-B8FD-F7C1A937EA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5DDF30C5-EB2C-4AD2-9E85-AB7EBB0DBC39}"/>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F1370E74-437F-4A38-B67D-E1719BF93E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04288219-BDBB-4D92-A8A6-2CB2E245139F}"/>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B9A552D0-243F-444B-92FC-9A7B13B8809A}"/>
              </a:ext>
            </a:extLst>
          </p:cNvPr>
          <p:cNvSpPr>
            <a:spLocks noGrp="1"/>
          </p:cNvSpPr>
          <p:nvPr>
            <p:ph type="dt" sz="half" idx="10"/>
          </p:nvPr>
        </p:nvSpPr>
        <p:spPr/>
        <p:txBody>
          <a:bodyPr/>
          <a:lstStyle/>
          <a:p>
            <a:fld id="{8F381235-19C1-4E0E-A222-AF852201EB24}" type="datetimeFigureOut">
              <a:rPr lang="de-DE" smtClean="0"/>
              <a:t>15.01.2025</a:t>
            </a:fld>
            <a:endParaRPr lang="de-DE"/>
          </a:p>
        </p:txBody>
      </p:sp>
      <p:sp>
        <p:nvSpPr>
          <p:cNvPr id="8" name="Fußzeilenplatzhalter 7">
            <a:extLst>
              <a:ext uri="{FF2B5EF4-FFF2-40B4-BE49-F238E27FC236}">
                <a16:creationId xmlns:a16="http://schemas.microsoft.com/office/drawing/2014/main" id="{DFB86493-0D26-45C3-BE1F-FF098CDD9BD2}"/>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6F1185C9-758B-4926-A509-DA098D8658A3}"/>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4212948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18138C-1993-4A5D-837E-0B775F14F00F}"/>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88A3D88E-3944-4D4A-8ACF-F2D27F1F5091}"/>
              </a:ext>
            </a:extLst>
          </p:cNvPr>
          <p:cNvSpPr>
            <a:spLocks noGrp="1"/>
          </p:cNvSpPr>
          <p:nvPr>
            <p:ph type="dt" sz="half" idx="10"/>
          </p:nvPr>
        </p:nvSpPr>
        <p:spPr/>
        <p:txBody>
          <a:bodyPr/>
          <a:lstStyle/>
          <a:p>
            <a:fld id="{8F381235-19C1-4E0E-A222-AF852201EB24}" type="datetimeFigureOut">
              <a:rPr lang="de-DE" smtClean="0"/>
              <a:t>15.01.2025</a:t>
            </a:fld>
            <a:endParaRPr lang="de-DE"/>
          </a:p>
        </p:txBody>
      </p:sp>
      <p:sp>
        <p:nvSpPr>
          <p:cNvPr id="4" name="Fußzeilenplatzhalter 3">
            <a:extLst>
              <a:ext uri="{FF2B5EF4-FFF2-40B4-BE49-F238E27FC236}">
                <a16:creationId xmlns:a16="http://schemas.microsoft.com/office/drawing/2014/main" id="{741CB50F-A4EB-4E90-8CF3-AAD83F53C938}"/>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41F128F0-4191-4048-AA34-9A35E5D00D4A}"/>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3296132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9C0C0AD7-7DDE-48A9-BDF3-181726979F5E}"/>
              </a:ext>
            </a:extLst>
          </p:cNvPr>
          <p:cNvSpPr>
            <a:spLocks noGrp="1"/>
          </p:cNvSpPr>
          <p:nvPr>
            <p:ph type="dt" sz="half" idx="10"/>
          </p:nvPr>
        </p:nvSpPr>
        <p:spPr/>
        <p:txBody>
          <a:bodyPr/>
          <a:lstStyle/>
          <a:p>
            <a:fld id="{8F381235-19C1-4E0E-A222-AF852201EB24}" type="datetimeFigureOut">
              <a:rPr lang="de-DE" smtClean="0"/>
              <a:t>15.01.2025</a:t>
            </a:fld>
            <a:endParaRPr lang="de-DE"/>
          </a:p>
        </p:txBody>
      </p:sp>
      <p:sp>
        <p:nvSpPr>
          <p:cNvPr id="3" name="Fußzeilenplatzhalter 2">
            <a:extLst>
              <a:ext uri="{FF2B5EF4-FFF2-40B4-BE49-F238E27FC236}">
                <a16:creationId xmlns:a16="http://schemas.microsoft.com/office/drawing/2014/main" id="{5BBF7D6A-F87B-440F-A50B-E9ACC9F8B86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8A5247CF-D0F8-45D1-9AB4-D766B5ECE3CC}"/>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362840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BDA2DD-85AF-47F4-B6B6-5203CC9B723C}"/>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B5FDDDE6-5CF3-4389-80EA-F14C5E72D4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A829E6E0-D054-4DE0-BC8B-CCE8C2B047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849DDD2C-47EE-4296-842C-9761150B2F3C}"/>
              </a:ext>
            </a:extLst>
          </p:cNvPr>
          <p:cNvSpPr>
            <a:spLocks noGrp="1"/>
          </p:cNvSpPr>
          <p:nvPr>
            <p:ph type="dt" sz="half" idx="10"/>
          </p:nvPr>
        </p:nvSpPr>
        <p:spPr/>
        <p:txBody>
          <a:bodyPr/>
          <a:lstStyle/>
          <a:p>
            <a:fld id="{8F381235-19C1-4E0E-A222-AF852201EB24}" type="datetimeFigureOut">
              <a:rPr lang="de-DE" smtClean="0"/>
              <a:t>15.01.2025</a:t>
            </a:fld>
            <a:endParaRPr lang="de-DE"/>
          </a:p>
        </p:txBody>
      </p:sp>
      <p:sp>
        <p:nvSpPr>
          <p:cNvPr id="6" name="Fußzeilenplatzhalter 5">
            <a:extLst>
              <a:ext uri="{FF2B5EF4-FFF2-40B4-BE49-F238E27FC236}">
                <a16:creationId xmlns:a16="http://schemas.microsoft.com/office/drawing/2014/main" id="{F514C211-2C2D-4EFC-BD74-48DB747130E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1E187C5-0B5D-4CA1-B0DE-B6304B193676}"/>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2208196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459410-A12F-46B2-B8CF-8BEA4C0988D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A64A7637-FF37-4F45-BB11-9A24829230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2B5F4AE9-539B-46A5-86F6-F3A5B8DC5A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E733F17-F0E5-4341-B020-DD9F9DF8FE08}"/>
              </a:ext>
            </a:extLst>
          </p:cNvPr>
          <p:cNvSpPr>
            <a:spLocks noGrp="1"/>
          </p:cNvSpPr>
          <p:nvPr>
            <p:ph type="dt" sz="half" idx="10"/>
          </p:nvPr>
        </p:nvSpPr>
        <p:spPr/>
        <p:txBody>
          <a:bodyPr/>
          <a:lstStyle/>
          <a:p>
            <a:fld id="{8F381235-19C1-4E0E-A222-AF852201EB24}" type="datetimeFigureOut">
              <a:rPr lang="de-DE" smtClean="0"/>
              <a:t>15.01.2025</a:t>
            </a:fld>
            <a:endParaRPr lang="de-DE"/>
          </a:p>
        </p:txBody>
      </p:sp>
      <p:sp>
        <p:nvSpPr>
          <p:cNvPr id="6" name="Fußzeilenplatzhalter 5">
            <a:extLst>
              <a:ext uri="{FF2B5EF4-FFF2-40B4-BE49-F238E27FC236}">
                <a16:creationId xmlns:a16="http://schemas.microsoft.com/office/drawing/2014/main" id="{1954DA66-955E-4B31-B894-91327F7223F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47E8FD1A-4A11-42B3-8C1B-1175271D1798}"/>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1268201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3323CEA1-0EB8-4EDF-998B-2A3329BF63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8C659617-B1C1-4541-99CA-8A6347285B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AC2F94D-DEE6-4EBD-A580-6A7BA59BFB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381235-19C1-4E0E-A222-AF852201EB24}" type="datetimeFigureOut">
              <a:rPr lang="de-DE" smtClean="0"/>
              <a:t>15.01.2025</a:t>
            </a:fld>
            <a:endParaRPr lang="de-DE"/>
          </a:p>
        </p:txBody>
      </p:sp>
      <p:sp>
        <p:nvSpPr>
          <p:cNvPr id="5" name="Fußzeilenplatzhalter 4">
            <a:extLst>
              <a:ext uri="{FF2B5EF4-FFF2-40B4-BE49-F238E27FC236}">
                <a16:creationId xmlns:a16="http://schemas.microsoft.com/office/drawing/2014/main" id="{95FA43B8-7347-47A2-84A1-36F6FD5813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BF551DDF-2344-4F46-A6CF-54E125B7C6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2ACDC1-B553-4347-9EA0-526F5CD8C285}" type="slidenum">
              <a:rPr lang="de-DE" smtClean="0"/>
              <a:t>‹Nr.›</a:t>
            </a:fld>
            <a:endParaRPr lang="de-DE"/>
          </a:p>
        </p:txBody>
      </p:sp>
    </p:spTree>
    <p:extLst>
      <p:ext uri="{BB962C8B-B14F-4D97-AF65-F5344CB8AC3E}">
        <p14:creationId xmlns:p14="http://schemas.microsoft.com/office/powerpoint/2010/main" val="40102237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9144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21106024">
            <a:off x="564274" y="183681"/>
            <a:ext cx="1483428" cy="1323481"/>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A14</a:t>
            </a:r>
          </a:p>
        </p:txBody>
      </p:sp>
      <p:sp>
        <p:nvSpPr>
          <p:cNvPr id="7" name="Rechteck: abgerundete Ecken 6">
            <a:extLst>
              <a:ext uri="{FF2B5EF4-FFF2-40B4-BE49-F238E27FC236}">
                <a16:creationId xmlns:a16="http://schemas.microsoft.com/office/drawing/2014/main" id="{55DA7EB7-3E31-4967-930D-E5BAADA5AC19}"/>
              </a:ext>
            </a:extLst>
          </p:cNvPr>
          <p:cNvSpPr/>
          <p:nvPr/>
        </p:nvSpPr>
        <p:spPr>
          <a:xfrm>
            <a:off x="477158" y="1834948"/>
            <a:ext cx="11378089" cy="6895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dirty="0"/>
              <a:t>a) Welche gesetzlichen Bestimmungen gelten für die Verfahrenskostenhilfe in Ehesachen, Familienstreitsachen und die Angelegenheiten der freiwilligen Gerichtsbarkeit?</a:t>
            </a:r>
          </a:p>
        </p:txBody>
      </p:sp>
      <p:sp>
        <p:nvSpPr>
          <p:cNvPr id="3" name="Rechteck: abgerundete Ecken 2">
            <a:extLst>
              <a:ext uri="{FF2B5EF4-FFF2-40B4-BE49-F238E27FC236}">
                <a16:creationId xmlns:a16="http://schemas.microsoft.com/office/drawing/2014/main" id="{2144E7AF-AA3B-45A3-A418-6065A57DC545}"/>
              </a:ext>
            </a:extLst>
          </p:cNvPr>
          <p:cNvSpPr/>
          <p:nvPr/>
        </p:nvSpPr>
        <p:spPr>
          <a:xfrm>
            <a:off x="2276252" y="2656301"/>
            <a:ext cx="7779895" cy="1190958"/>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solidFill>
                  <a:schemeClr val="tx1"/>
                </a:solidFill>
              </a:rPr>
              <a:t>Ehe- und Familienstreitsachen: §§ 113 I </a:t>
            </a:r>
            <a:r>
              <a:rPr lang="de-DE" sz="2000" dirty="0" err="1">
                <a:solidFill>
                  <a:schemeClr val="tx1"/>
                </a:solidFill>
              </a:rPr>
              <a:t>FamFG</a:t>
            </a:r>
            <a:r>
              <a:rPr lang="de-DE" sz="2000" dirty="0">
                <a:solidFill>
                  <a:schemeClr val="tx1"/>
                </a:solidFill>
              </a:rPr>
              <a:t>, 114 – 127 ZPO</a:t>
            </a:r>
          </a:p>
          <a:p>
            <a:r>
              <a:rPr lang="de-DE" sz="2000" dirty="0">
                <a:solidFill>
                  <a:schemeClr val="tx1"/>
                </a:solidFill>
              </a:rPr>
              <a:t>Angelegenheiten der freiwilligen Gerichtsbarkeit: §§ 76 I </a:t>
            </a:r>
            <a:r>
              <a:rPr lang="de-DE" sz="2000" dirty="0" err="1">
                <a:solidFill>
                  <a:schemeClr val="tx1"/>
                </a:solidFill>
              </a:rPr>
              <a:t>FamFG</a:t>
            </a:r>
            <a:r>
              <a:rPr lang="de-DE" sz="2000" dirty="0">
                <a:solidFill>
                  <a:schemeClr val="tx1"/>
                </a:solidFill>
              </a:rPr>
              <a:t>, 114 – 127 ZPO /DB-PKH-Gesetz</a:t>
            </a:r>
          </a:p>
        </p:txBody>
      </p:sp>
      <p:sp>
        <p:nvSpPr>
          <p:cNvPr id="15" name="Rechteck: abgerundete Ecken 14">
            <a:extLst>
              <a:ext uri="{FF2B5EF4-FFF2-40B4-BE49-F238E27FC236}">
                <a16:creationId xmlns:a16="http://schemas.microsoft.com/office/drawing/2014/main" id="{1592E27E-B8A6-4592-A7D4-2002B0717BBE}"/>
              </a:ext>
            </a:extLst>
          </p:cNvPr>
          <p:cNvSpPr/>
          <p:nvPr/>
        </p:nvSpPr>
        <p:spPr>
          <a:xfrm>
            <a:off x="477158" y="4193342"/>
            <a:ext cx="8762258" cy="6895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de-DE" sz="2400" dirty="0"/>
              <a:t>b) Welche Voraussetzungen gibt es für die VKH? Nennen Sie die gesetzlichen Bestimmungen!</a:t>
            </a:r>
          </a:p>
        </p:txBody>
      </p:sp>
      <p:sp>
        <p:nvSpPr>
          <p:cNvPr id="16" name="Rechteck: abgerundete Ecken 15">
            <a:extLst>
              <a:ext uri="{FF2B5EF4-FFF2-40B4-BE49-F238E27FC236}">
                <a16:creationId xmlns:a16="http://schemas.microsoft.com/office/drawing/2014/main" id="{B1D428A6-4CA1-45D2-B66C-0DED7145B8AE}"/>
              </a:ext>
            </a:extLst>
          </p:cNvPr>
          <p:cNvSpPr/>
          <p:nvPr/>
        </p:nvSpPr>
        <p:spPr>
          <a:xfrm>
            <a:off x="2276253" y="5014695"/>
            <a:ext cx="7779895" cy="1596815"/>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solidFill>
                  <a:schemeClr val="tx1"/>
                </a:solidFill>
              </a:rPr>
              <a:t>eine Partei, die nach ihren persönlichen und wirtschaftlichen Verhältnissen die Kosten der Prozessführung nicht, nur zum Teil oder nur in Raten aufbringen kann, erhält auf Antrag VKH, wenn die beabsichtigte Rechtsverfolgung oder Rechtsverteidigung hinreichende Aussicht auf Erfolg bietet und nicht mutwillig erscheint (§ 114 I 1 ZPO)</a:t>
            </a:r>
          </a:p>
        </p:txBody>
      </p:sp>
    </p:spTree>
    <p:extLst>
      <p:ext uri="{BB962C8B-B14F-4D97-AF65-F5344CB8AC3E}">
        <p14:creationId xmlns:p14="http://schemas.microsoft.com/office/powerpoint/2010/main" val="451043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ppt_x"/>
                                          </p:val>
                                        </p:tav>
                                        <p:tav tm="100000">
                                          <p:val>
                                            <p:strVal val="#ppt_x"/>
                                          </p:val>
                                        </p:tav>
                                      </p:tavLst>
                                    </p:anim>
                                    <p:anim calcmode="lin" valueType="num">
                                      <p:cBhvr additive="base">
                                        <p:cTn id="2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3" grpId="0" animBg="1"/>
      <p:bldP spid="15" grpId="0" animBg="1"/>
      <p:bldP spid="1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9144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21106024">
            <a:off x="564274" y="183681"/>
            <a:ext cx="1483428" cy="1323481"/>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A14</a:t>
            </a:r>
          </a:p>
        </p:txBody>
      </p:sp>
      <p:sp>
        <p:nvSpPr>
          <p:cNvPr id="7" name="Rechteck: abgerundete Ecken 6">
            <a:extLst>
              <a:ext uri="{FF2B5EF4-FFF2-40B4-BE49-F238E27FC236}">
                <a16:creationId xmlns:a16="http://schemas.microsoft.com/office/drawing/2014/main" id="{55DA7EB7-3E31-4967-930D-E5BAADA5AC19}"/>
              </a:ext>
            </a:extLst>
          </p:cNvPr>
          <p:cNvSpPr/>
          <p:nvPr/>
        </p:nvSpPr>
        <p:spPr>
          <a:xfrm>
            <a:off x="477158" y="1834948"/>
            <a:ext cx="11378089" cy="6895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dirty="0"/>
              <a:t>c) Was muss der Antragsteller dem Antrag beifügen? </a:t>
            </a:r>
          </a:p>
        </p:txBody>
      </p:sp>
      <p:sp>
        <p:nvSpPr>
          <p:cNvPr id="3" name="Rechteck: abgerundete Ecken 2">
            <a:extLst>
              <a:ext uri="{FF2B5EF4-FFF2-40B4-BE49-F238E27FC236}">
                <a16:creationId xmlns:a16="http://schemas.microsoft.com/office/drawing/2014/main" id="{2144E7AF-AA3B-45A3-A418-6065A57DC545}"/>
              </a:ext>
            </a:extLst>
          </p:cNvPr>
          <p:cNvSpPr/>
          <p:nvPr/>
        </p:nvSpPr>
        <p:spPr>
          <a:xfrm>
            <a:off x="2276252" y="2656301"/>
            <a:ext cx="7779895" cy="1190958"/>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de-DE" sz="2000" kern="100">
                <a:solidFill>
                  <a:schemeClr val="tx1"/>
                </a:solidFill>
              </a:rPr>
              <a:t>Erklärung über die persönlichen und wirtschaftlichen Verhältnisse sowie die entsprechenden Belege </a:t>
            </a:r>
            <a:endParaRPr lang="de-DE" sz="3200" kern="100" dirty="0">
              <a:solidFill>
                <a:schemeClr val="tx1"/>
              </a:solidFill>
              <a:latin typeface="Calibri" panose="020F0502020204030204" pitchFamily="34" charset="0"/>
              <a:cs typeface="Times New Roman" panose="02020603050405020304" pitchFamily="18" charset="0"/>
            </a:endParaRPr>
          </a:p>
        </p:txBody>
      </p:sp>
      <p:sp>
        <p:nvSpPr>
          <p:cNvPr id="15" name="Rechteck: abgerundete Ecken 14">
            <a:extLst>
              <a:ext uri="{FF2B5EF4-FFF2-40B4-BE49-F238E27FC236}">
                <a16:creationId xmlns:a16="http://schemas.microsoft.com/office/drawing/2014/main" id="{1592E27E-B8A6-4592-A7D4-2002B0717BBE}"/>
              </a:ext>
            </a:extLst>
          </p:cNvPr>
          <p:cNvSpPr/>
          <p:nvPr/>
        </p:nvSpPr>
        <p:spPr>
          <a:xfrm>
            <a:off x="477158" y="4193342"/>
            <a:ext cx="9374508" cy="10624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de-DE" sz="2400" dirty="0"/>
              <a:t>d) Besteht Anwaltszwang für die Einreichung der VKH? Nennen Sie die gesetzlichen Bestimmungen! </a:t>
            </a:r>
          </a:p>
        </p:txBody>
      </p:sp>
      <p:sp>
        <p:nvSpPr>
          <p:cNvPr id="16" name="Rechteck: abgerundete Ecken 15">
            <a:extLst>
              <a:ext uri="{FF2B5EF4-FFF2-40B4-BE49-F238E27FC236}">
                <a16:creationId xmlns:a16="http://schemas.microsoft.com/office/drawing/2014/main" id="{B1D428A6-4CA1-45D2-B66C-0DED7145B8AE}"/>
              </a:ext>
            </a:extLst>
          </p:cNvPr>
          <p:cNvSpPr/>
          <p:nvPr/>
        </p:nvSpPr>
        <p:spPr>
          <a:xfrm>
            <a:off x="2134818" y="5481724"/>
            <a:ext cx="4334409" cy="575072"/>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de-DE" sz="2000" kern="100" dirty="0">
                <a:solidFill>
                  <a:schemeClr val="tx1"/>
                </a:solidFill>
              </a:rPr>
              <a:t>nein (§ 114 IV Nr. 5 </a:t>
            </a:r>
            <a:r>
              <a:rPr lang="de-DE" sz="2000" kern="100" dirty="0" err="1">
                <a:solidFill>
                  <a:schemeClr val="tx1"/>
                </a:solidFill>
              </a:rPr>
              <a:t>FamFG</a:t>
            </a:r>
            <a:r>
              <a:rPr lang="de-DE" sz="2000" kern="100" dirty="0">
                <a:solidFill>
                  <a:schemeClr val="tx1"/>
                </a:solidFill>
              </a:rPr>
              <a:t>)</a:t>
            </a:r>
            <a:endParaRPr lang="de-DE" sz="3200" kern="100" dirty="0">
              <a:solidFill>
                <a:schemeClr val="tx1"/>
              </a:solidFill>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76888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ppt_x"/>
                                          </p:val>
                                        </p:tav>
                                        <p:tav tm="100000">
                                          <p:val>
                                            <p:strVal val="#ppt_x"/>
                                          </p:val>
                                        </p:tav>
                                      </p:tavLst>
                                    </p:anim>
                                    <p:anim calcmode="lin" valueType="num">
                                      <p:cBhvr additive="base">
                                        <p:cTn id="2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3" grpId="0" animBg="1"/>
      <p:bldP spid="15" grpId="0" animBg="1"/>
      <p:bldP spid="1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9144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21106024">
            <a:off x="564274" y="183681"/>
            <a:ext cx="1483428" cy="1323481"/>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A14</a:t>
            </a:r>
          </a:p>
        </p:txBody>
      </p:sp>
      <p:sp>
        <p:nvSpPr>
          <p:cNvPr id="7" name="Rechteck: abgerundete Ecken 6">
            <a:extLst>
              <a:ext uri="{FF2B5EF4-FFF2-40B4-BE49-F238E27FC236}">
                <a16:creationId xmlns:a16="http://schemas.microsoft.com/office/drawing/2014/main" id="{55DA7EB7-3E31-4967-930D-E5BAADA5AC19}"/>
              </a:ext>
            </a:extLst>
          </p:cNvPr>
          <p:cNvSpPr/>
          <p:nvPr/>
        </p:nvSpPr>
        <p:spPr>
          <a:xfrm>
            <a:off x="477158" y="1834948"/>
            <a:ext cx="11378089" cy="6895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dirty="0"/>
              <a:t>e) Welche Entscheidungen kann der Richter bzgl. des VKH-Antrags treffen?</a:t>
            </a:r>
          </a:p>
        </p:txBody>
      </p:sp>
      <p:sp>
        <p:nvSpPr>
          <p:cNvPr id="3" name="Rechteck: abgerundete Ecken 2">
            <a:extLst>
              <a:ext uri="{FF2B5EF4-FFF2-40B4-BE49-F238E27FC236}">
                <a16:creationId xmlns:a16="http://schemas.microsoft.com/office/drawing/2014/main" id="{2144E7AF-AA3B-45A3-A418-6065A57DC545}"/>
              </a:ext>
            </a:extLst>
          </p:cNvPr>
          <p:cNvSpPr/>
          <p:nvPr/>
        </p:nvSpPr>
        <p:spPr>
          <a:xfrm>
            <a:off x="2276252" y="2656301"/>
            <a:ext cx="7779895" cy="1190958"/>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VKH ohne Zahlungsbestimmung; teilweise VKH-Bewilligung; VKH mit Zahlungsbestimmung (max. 48 Monatsraten); Zurückweisung des Antrags; VKH mit Einmalzahlung </a:t>
            </a:r>
            <a:endParaRPr lang="de-DE" sz="3200" kern="100" dirty="0">
              <a:solidFill>
                <a:schemeClr val="tx1"/>
              </a:solidFill>
              <a:latin typeface="Calibri" panose="020F0502020204030204" pitchFamily="34" charset="0"/>
              <a:cs typeface="Times New Roman" panose="02020603050405020304" pitchFamily="18" charset="0"/>
            </a:endParaRPr>
          </a:p>
        </p:txBody>
      </p:sp>
      <p:sp>
        <p:nvSpPr>
          <p:cNvPr id="15" name="Rechteck: abgerundete Ecken 14">
            <a:extLst>
              <a:ext uri="{FF2B5EF4-FFF2-40B4-BE49-F238E27FC236}">
                <a16:creationId xmlns:a16="http://schemas.microsoft.com/office/drawing/2014/main" id="{1592E27E-B8A6-4592-A7D4-2002B0717BBE}"/>
              </a:ext>
            </a:extLst>
          </p:cNvPr>
          <p:cNvSpPr/>
          <p:nvPr/>
        </p:nvSpPr>
        <p:spPr>
          <a:xfrm>
            <a:off x="477157" y="4193342"/>
            <a:ext cx="7779895" cy="10306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de-DE" sz="2400" dirty="0"/>
              <a:t>f) Wann muss ein VKH-Beschluss bekannt gegeben werden? Nennen Sie die gesetzliche Bestimmung! </a:t>
            </a:r>
          </a:p>
        </p:txBody>
      </p:sp>
      <p:sp>
        <p:nvSpPr>
          <p:cNvPr id="16" name="Rechteck: abgerundete Ecken 15">
            <a:extLst>
              <a:ext uri="{FF2B5EF4-FFF2-40B4-BE49-F238E27FC236}">
                <a16:creationId xmlns:a16="http://schemas.microsoft.com/office/drawing/2014/main" id="{B1D428A6-4CA1-45D2-B66C-0DED7145B8AE}"/>
              </a:ext>
            </a:extLst>
          </p:cNvPr>
          <p:cNvSpPr/>
          <p:nvPr/>
        </p:nvSpPr>
        <p:spPr>
          <a:xfrm>
            <a:off x="2276252" y="5516106"/>
            <a:ext cx="8481863" cy="575072"/>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de-DE">
                <a:solidFill>
                  <a:schemeClr val="tx1"/>
                </a:solidFill>
              </a:rPr>
              <a:t>entspricht der Beschluss nicht dem erklärten Willen des Beteiligten, so ist der Beschluss demjenigen bekannt zu geben (§ 41 I FamFG) </a:t>
            </a:r>
            <a:endParaRPr lang="de-DE" sz="3200" kern="100" dirty="0">
              <a:solidFill>
                <a:schemeClr val="tx1"/>
              </a:solidFill>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53745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ppt_x"/>
                                          </p:val>
                                        </p:tav>
                                        <p:tav tm="100000">
                                          <p:val>
                                            <p:strVal val="#ppt_x"/>
                                          </p:val>
                                        </p:tav>
                                      </p:tavLst>
                                    </p:anim>
                                    <p:anim calcmode="lin" valueType="num">
                                      <p:cBhvr additive="base">
                                        <p:cTn id="2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3" grpId="0" animBg="1"/>
      <p:bldP spid="15" grpId="0" animBg="1"/>
      <p:bldP spid="1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9144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21106024">
            <a:off x="564274" y="183681"/>
            <a:ext cx="1483428" cy="1323481"/>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A14</a:t>
            </a:r>
          </a:p>
        </p:txBody>
      </p:sp>
      <p:sp>
        <p:nvSpPr>
          <p:cNvPr id="7" name="Rechteck: abgerundete Ecken 6">
            <a:extLst>
              <a:ext uri="{FF2B5EF4-FFF2-40B4-BE49-F238E27FC236}">
                <a16:creationId xmlns:a16="http://schemas.microsoft.com/office/drawing/2014/main" id="{55DA7EB7-3E31-4967-930D-E5BAADA5AC19}"/>
              </a:ext>
            </a:extLst>
          </p:cNvPr>
          <p:cNvSpPr/>
          <p:nvPr/>
        </p:nvSpPr>
        <p:spPr>
          <a:xfrm>
            <a:off x="477158" y="1834948"/>
            <a:ext cx="11378089" cy="6895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dirty="0"/>
              <a:t>g) Erläutern Sie die Beiordnung eines Rechtsanwalts in einem Verfahren mit Anwaltszwang bzw. ohne Anwaltszwang! Nennen Sie die gesetzlichen Bestimmungen!</a:t>
            </a:r>
          </a:p>
        </p:txBody>
      </p:sp>
      <p:sp>
        <p:nvSpPr>
          <p:cNvPr id="3" name="Rechteck: abgerundete Ecken 2">
            <a:extLst>
              <a:ext uri="{FF2B5EF4-FFF2-40B4-BE49-F238E27FC236}">
                <a16:creationId xmlns:a16="http://schemas.microsoft.com/office/drawing/2014/main" id="{2144E7AF-AA3B-45A3-A418-6065A57DC545}"/>
              </a:ext>
            </a:extLst>
          </p:cNvPr>
          <p:cNvSpPr/>
          <p:nvPr/>
        </p:nvSpPr>
        <p:spPr>
          <a:xfrm>
            <a:off x="2276252" y="2656301"/>
            <a:ext cx="8227421" cy="1190958"/>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solidFill>
                  <a:schemeClr val="tx1"/>
                </a:solidFill>
              </a:rPr>
              <a:t>Anwaltszwang: Beiordnung eines RA nach Wahl (§ 78 I </a:t>
            </a:r>
            <a:r>
              <a:rPr lang="de-DE" dirty="0" err="1">
                <a:solidFill>
                  <a:schemeClr val="tx1"/>
                </a:solidFill>
              </a:rPr>
              <a:t>FamFG</a:t>
            </a:r>
            <a:r>
              <a:rPr lang="de-DE" dirty="0">
                <a:solidFill>
                  <a:schemeClr val="tx1"/>
                </a:solidFill>
              </a:rPr>
              <a:t>) </a:t>
            </a:r>
          </a:p>
          <a:p>
            <a:r>
              <a:rPr lang="de-DE" dirty="0">
                <a:solidFill>
                  <a:schemeClr val="tx1"/>
                </a:solidFill>
              </a:rPr>
              <a:t>kein Anwaltszwang: Beiordnung eines RA nach Wahl, wenn wegen der Schwierigkeit der Sach- und Rechtslage die Vertretung durch einen RA erforderlich erscheint </a:t>
            </a:r>
          </a:p>
          <a:p>
            <a:r>
              <a:rPr lang="de-DE" dirty="0">
                <a:solidFill>
                  <a:schemeClr val="tx1"/>
                </a:solidFill>
              </a:rPr>
              <a:t>(§ 78 II </a:t>
            </a:r>
            <a:r>
              <a:rPr lang="de-DE" dirty="0" err="1">
                <a:solidFill>
                  <a:schemeClr val="tx1"/>
                </a:solidFill>
              </a:rPr>
              <a:t>FamFG</a:t>
            </a:r>
            <a:r>
              <a:rPr lang="de-DE" dirty="0">
                <a:solidFill>
                  <a:schemeClr val="tx1"/>
                </a:solidFill>
              </a:rPr>
              <a:t>) </a:t>
            </a:r>
            <a:endParaRPr lang="de-DE" sz="3200" kern="100" dirty="0">
              <a:solidFill>
                <a:schemeClr val="tx1"/>
              </a:solidFill>
              <a:latin typeface="Calibri" panose="020F0502020204030204" pitchFamily="34" charset="0"/>
              <a:cs typeface="Times New Roman" panose="02020603050405020304" pitchFamily="18" charset="0"/>
            </a:endParaRPr>
          </a:p>
        </p:txBody>
      </p:sp>
      <p:sp>
        <p:nvSpPr>
          <p:cNvPr id="15" name="Rechteck: abgerundete Ecken 14">
            <a:extLst>
              <a:ext uri="{FF2B5EF4-FFF2-40B4-BE49-F238E27FC236}">
                <a16:creationId xmlns:a16="http://schemas.microsoft.com/office/drawing/2014/main" id="{1592E27E-B8A6-4592-A7D4-2002B0717BBE}"/>
              </a:ext>
            </a:extLst>
          </p:cNvPr>
          <p:cNvSpPr/>
          <p:nvPr/>
        </p:nvSpPr>
        <p:spPr>
          <a:xfrm>
            <a:off x="477158" y="3958216"/>
            <a:ext cx="10225299" cy="10306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de-DE" sz="2400" dirty="0"/>
              <a:t>h) Welchen Rechtsbehelf kann gegen VKH-Entscheidung eingelegt werden? Nennen Sie die gesetzlichen Bestimmungen! </a:t>
            </a:r>
          </a:p>
        </p:txBody>
      </p:sp>
      <p:sp>
        <p:nvSpPr>
          <p:cNvPr id="16" name="Rechteck: abgerundete Ecken 15">
            <a:extLst>
              <a:ext uri="{FF2B5EF4-FFF2-40B4-BE49-F238E27FC236}">
                <a16:creationId xmlns:a16="http://schemas.microsoft.com/office/drawing/2014/main" id="{B1D428A6-4CA1-45D2-B66C-0DED7145B8AE}"/>
              </a:ext>
            </a:extLst>
          </p:cNvPr>
          <p:cNvSpPr/>
          <p:nvPr/>
        </p:nvSpPr>
        <p:spPr>
          <a:xfrm>
            <a:off x="2220594" y="5209842"/>
            <a:ext cx="8481863" cy="1341894"/>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de-DE" dirty="0">
                <a:solidFill>
                  <a:schemeClr val="tx1"/>
                </a:solidFill>
              </a:rPr>
              <a:t>sofortige Beschwerde (§§ 567 – 572, 127 II – IV ZPO), Notfrist, 1 Monat, ab schriftlicher Bekanntgabe an die Beteiligten, spätestens mit dem Ablauf von fünf Monaten nach Verkündung des Beschlusses (§ 569 I 2 ZPO), sie ist beim Gericht, dessen Entscheidung angefochten wird oder beim Beschwerdegericht einzulegen (§ 569 I 1 ZPO); Abhilfeentscheidung</a:t>
            </a:r>
            <a:endParaRPr lang="de-DE" sz="3200" kern="100" dirty="0">
              <a:solidFill>
                <a:schemeClr val="tx1"/>
              </a:solidFill>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43130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ppt_x"/>
                                          </p:val>
                                        </p:tav>
                                        <p:tav tm="100000">
                                          <p:val>
                                            <p:strVal val="#ppt_x"/>
                                          </p:val>
                                        </p:tav>
                                      </p:tavLst>
                                    </p:anim>
                                    <p:anim calcmode="lin" valueType="num">
                                      <p:cBhvr additive="base">
                                        <p:cTn id="2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3" grpId="0" animBg="1"/>
      <p:bldP spid="15" grpId="0" animBg="1"/>
      <p:bldP spid="1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9144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21106024">
            <a:off x="564274" y="183681"/>
            <a:ext cx="1483428" cy="1323481"/>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A14</a:t>
            </a:r>
          </a:p>
        </p:txBody>
      </p:sp>
      <p:sp>
        <p:nvSpPr>
          <p:cNvPr id="7" name="Rechteck: abgerundete Ecken 6">
            <a:extLst>
              <a:ext uri="{FF2B5EF4-FFF2-40B4-BE49-F238E27FC236}">
                <a16:creationId xmlns:a16="http://schemas.microsoft.com/office/drawing/2014/main" id="{55DA7EB7-3E31-4967-930D-E5BAADA5AC19}"/>
              </a:ext>
            </a:extLst>
          </p:cNvPr>
          <p:cNvSpPr/>
          <p:nvPr/>
        </p:nvSpPr>
        <p:spPr>
          <a:xfrm>
            <a:off x="477158" y="1834948"/>
            <a:ext cx="11378089" cy="6895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dirty="0"/>
              <a:t>i) Der Richter bewilligt die VKH ohne Zahlungsbestimmung. Erläutern Sie die geschäftsstellenmäßige Bearbeitung! </a:t>
            </a:r>
          </a:p>
        </p:txBody>
      </p:sp>
      <p:sp>
        <p:nvSpPr>
          <p:cNvPr id="3" name="Rechteck: abgerundete Ecken 2">
            <a:extLst>
              <a:ext uri="{FF2B5EF4-FFF2-40B4-BE49-F238E27FC236}">
                <a16:creationId xmlns:a16="http://schemas.microsoft.com/office/drawing/2014/main" id="{2144E7AF-AA3B-45A3-A418-6065A57DC545}"/>
              </a:ext>
            </a:extLst>
          </p:cNvPr>
          <p:cNvSpPr/>
          <p:nvPr/>
        </p:nvSpPr>
        <p:spPr>
          <a:xfrm>
            <a:off x="2276252" y="2656301"/>
            <a:ext cx="8227421" cy="1190958"/>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dirty="0">
                <a:solidFill>
                  <a:schemeClr val="tx1"/>
                </a:solidFill>
              </a:rPr>
              <a:t>Originalbeschluss in das VKH-Heft, auszugsweise Abschrift in Hauptakte Vermerk auf Aktendeckel sowie VKH-Heft</a:t>
            </a:r>
            <a:endParaRPr lang="de-DE" sz="2400" kern="100" dirty="0">
              <a:solidFill>
                <a:schemeClr val="tx1"/>
              </a:solidFill>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9875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3"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446</Words>
  <Application>Microsoft Office PowerPoint</Application>
  <PresentationFormat>Breitbild</PresentationFormat>
  <Paragraphs>46</Paragraphs>
  <Slides>5</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5</vt:i4>
      </vt:variant>
    </vt:vector>
  </HeadingPairs>
  <TitlesOfParts>
    <vt:vector size="11" baseType="lpstr">
      <vt:lpstr>Arial</vt:lpstr>
      <vt:lpstr>Calibri</vt:lpstr>
      <vt:lpstr>Calibri Light</vt:lpstr>
      <vt:lpstr>MV Boli</vt:lpstr>
      <vt:lpstr>Times New Roman</vt:lpstr>
      <vt:lpstr>Office</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16</cp:revision>
  <dcterms:created xsi:type="dcterms:W3CDTF">2025-01-06T11:40:08Z</dcterms:created>
  <dcterms:modified xsi:type="dcterms:W3CDTF">2025-01-15T12:00:57Z</dcterms:modified>
</cp:coreProperties>
</file>