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3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 showGuides="1">
      <p:cViewPr varScale="1">
        <p:scale>
          <a:sx n="120" d="100"/>
          <a:sy n="120" d="100"/>
        </p:scale>
        <p:origin x="114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3D17F9-FC6F-496C-A800-D238553E08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6F4CCA-DA36-476F-907E-328E805607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16AB541-2557-4470-BA14-38D2878BE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29.01.2025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3E964F-61D8-4DC0-8837-016902854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9E3B6-878E-4033-8E31-9CC128EC0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534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A1343B-5206-4CC9-BEE3-943255AE7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4617EC8-2B09-4F9D-B5A1-A2B99FAEFD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541D5C-37CD-4094-BDFE-7942B80A2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29.01.2025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9B8FA8D-3073-4335-9987-483C5F4A8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25683C-CD0A-4B95-8680-0781C0997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7607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EC5F252-2992-46B7-B573-06E91B3C71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066CF43-4421-421B-9A8F-D2B97C215F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6D4E1D-8F5D-4CF8-82D2-85B33FA72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29.01.2025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F39A26-D13A-4400-AED1-DF55ABB05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7705AF-B78D-4A09-9BD3-92BFEB5C3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8029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CE2EC5-48A2-4F56-8A0C-56C3FB359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901CF8-7A62-49CD-A741-5207140D9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8849245-9A67-4D31-BB05-053F95189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29.01.2025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8D8DB57-3C5F-49D6-A8A5-841694B4E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B783A83-3CB0-428D-B007-87DED1644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626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DD0E3B-74D4-47B0-9A53-3342146B6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F97932F-5B50-4341-A7B2-802EB64CAD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20A949-A9D3-4A30-953C-7F119BBE4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29.01.2025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5E93653-3613-4A8A-8E89-5F9FE6FE2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721F8D-F1B6-46D0-90A0-1A666C62F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2681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73C9ED-89CE-4C68-A498-AD09BD43D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3070962-D92E-42D1-8224-90A335555D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FF116D5-012D-4226-BA75-56D50D1EB4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4AA66F6-F21A-4480-8ACE-136A79664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29.01.2025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485DAFB-9FB9-4316-9172-C2FBEB85E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68BEBDC-00BE-4C6D-BDDF-42428E3D8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9295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B1184C-5F8F-4377-85AD-C3433099F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A3F3FAD-DD5D-416A-B8FD-F7C1A937EA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DDF30C5-EB2C-4AD2-9E85-AB7EBB0DBC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1370E74-437F-4A38-B67D-E1719BF93E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4288219-BDBB-4D92-A8A6-2CB2E24513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9A552D0-243F-444B-92FC-9A7B13B88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29.01.2025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FB86493-0D26-45C3-BE1F-FF098CDD9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F1185C9-758B-4926-A509-DA098D865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2948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18138C-1993-4A5D-837E-0B775F14F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8A3D88E-3944-4D4A-8ACF-F2D27F1F5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29.01.2025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41CB50F-A4EB-4E90-8CF3-AAD83F53C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1F128F0-4191-4048-AA34-9A35E5D00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6132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C0C0AD7-7DDE-48A9-BDF3-181726979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29.01.2025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BBF7D6A-F87B-440F-A50B-E9ACC9F8B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A5247CF-D0F8-45D1-9AB4-D766B5ECE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840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BDA2DD-85AF-47F4-B6B6-5203CC9B7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FDDDE6-5CF3-4389-80EA-F14C5E72D4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829E6E0-D054-4DE0-BC8B-CCE8C2B047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49DDD2C-47EE-4296-842C-9761150B2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29.01.2025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14C211-2C2D-4EFC-BD74-48DB74713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1E187C5-0B5D-4CA1-B0DE-B6304B193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8196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459410-A12F-46B2-B8CF-8BEA4C098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64A7637-FF37-4F45-BB11-9A24829230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B5F4AE9-539B-46A5-86F6-F3A5B8DC5A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E733F17-F0E5-4341-B020-DD9F9DF8F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29.01.2025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54DA66-955E-4B31-B894-91327F722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7E8FD1A-4A11-42B3-8C1B-1175271D1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8201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323CEA1-0EB8-4EDF-998B-2A3329BF6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659617-B1C1-4541-99CA-8A6347285B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AC2F94D-DEE6-4EBD-A580-6A7BA59BFB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81235-19C1-4E0E-A222-AF852201EB24}" type="datetimeFigureOut">
              <a:rPr lang="de-DE" smtClean="0"/>
              <a:t>29.01.2025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5FA43B8-7347-47A2-84A1-36F6FD5813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551DDF-2344-4F46-A6CF-54E125B7C6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0223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899732" y="84289"/>
            <a:ext cx="6472988" cy="49615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Gefaltete Ecke 4">
            <a:extLst>
              <a:ext uri="{FF2B5EF4-FFF2-40B4-BE49-F238E27FC236}">
                <a16:creationId xmlns:a16="http://schemas.microsoft.com/office/drawing/2014/main" id="{5D8E5411-EF7D-4073-B09F-DCAA9500DACA}"/>
              </a:ext>
            </a:extLst>
          </p:cNvPr>
          <p:cNvSpPr/>
          <p:nvPr/>
        </p:nvSpPr>
        <p:spPr>
          <a:xfrm rot="1077401">
            <a:off x="10259816" y="195191"/>
            <a:ext cx="1483428" cy="132348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C4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FD0F4D80-19DB-4313-9CA6-B8E02DF9527F}"/>
              </a:ext>
            </a:extLst>
          </p:cNvPr>
          <p:cNvSpPr/>
          <p:nvPr/>
        </p:nvSpPr>
        <p:spPr>
          <a:xfrm>
            <a:off x="1288111" y="715116"/>
            <a:ext cx="8523799" cy="41090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de-DE" sz="1600" dirty="0">
                <a:latin typeface="Arial" panose="020B0604020202020204" pitchFamily="34" charset="0"/>
              </a:rPr>
              <a:t>Das eheliche Güterrecht untergliedert sich in den </a:t>
            </a:r>
            <a:r>
              <a:rPr lang="de-DE" sz="2000" b="1" dirty="0">
                <a:solidFill>
                  <a:schemeClr val="bg1"/>
                </a:solidFill>
                <a:latin typeface="Arial" panose="020B0604020202020204" pitchFamily="34" charset="0"/>
              </a:rPr>
              <a:t>gesetzlichen und vertraglichen</a:t>
            </a:r>
            <a:r>
              <a:rPr lang="de-DE" sz="800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de-DE" sz="1600" dirty="0">
                <a:latin typeface="Arial" panose="020B0604020202020204" pitchFamily="34" charset="0"/>
              </a:rPr>
              <a:t>Güterstand. Der gesetzliche Güterstand umfasst die</a:t>
            </a:r>
            <a:r>
              <a:rPr lang="de-DE" sz="800" dirty="0">
                <a:latin typeface="Arial" panose="020B0604020202020204" pitchFamily="34" charset="0"/>
              </a:rPr>
              <a:t> </a:t>
            </a:r>
            <a:r>
              <a:rPr lang="de-DE" sz="2000" b="1" dirty="0">
                <a:solidFill>
                  <a:schemeClr val="bg1"/>
                </a:solidFill>
                <a:latin typeface="Arial" panose="020B0604020202020204" pitchFamily="34" charset="0"/>
              </a:rPr>
              <a:t>Zugewinngemeinschaft</a:t>
            </a:r>
            <a:r>
              <a:rPr lang="de-DE" sz="800" dirty="0">
                <a:latin typeface="Arial" panose="020B0604020202020204" pitchFamily="34" charset="0"/>
              </a:rPr>
              <a:t> </a:t>
            </a:r>
            <a:r>
              <a:rPr lang="de-DE" sz="1600" dirty="0">
                <a:latin typeface="Arial" panose="020B0604020202020204" pitchFamily="34" charset="0"/>
              </a:rPr>
              <a:t>und der vertragliche Güterstand die </a:t>
            </a:r>
            <a:r>
              <a:rPr lang="de-DE" sz="2000" b="1" dirty="0">
                <a:solidFill>
                  <a:schemeClr val="bg1"/>
                </a:solidFill>
                <a:latin typeface="Arial" panose="020B0604020202020204" pitchFamily="34" charset="0"/>
              </a:rPr>
              <a:t>Gütertrennung</a:t>
            </a:r>
            <a:r>
              <a:rPr lang="de-DE" sz="800" dirty="0">
                <a:latin typeface="Arial" panose="020B0604020202020204" pitchFamily="34" charset="0"/>
              </a:rPr>
              <a:t> </a:t>
            </a:r>
            <a:r>
              <a:rPr lang="de-DE" sz="1600" dirty="0">
                <a:latin typeface="Arial" panose="020B0604020202020204" pitchFamily="34" charset="0"/>
              </a:rPr>
              <a:t>und die </a:t>
            </a:r>
            <a:r>
              <a:rPr lang="de-DE" sz="2000" b="1" dirty="0">
                <a:solidFill>
                  <a:schemeClr val="bg1"/>
                </a:solidFill>
                <a:latin typeface="Arial" panose="020B0604020202020204" pitchFamily="34" charset="0"/>
              </a:rPr>
              <a:t>Gütergemeinschaft</a:t>
            </a:r>
            <a:r>
              <a:rPr lang="de-DE" sz="800" b="1" dirty="0">
                <a:solidFill>
                  <a:schemeClr val="bg1"/>
                </a:solidFill>
                <a:latin typeface="Arial" panose="020B0604020202020204" pitchFamily="34" charset="0"/>
              </a:rPr>
              <a:t>. </a:t>
            </a:r>
            <a:endParaRPr lang="de-DE" b="1" dirty="0">
              <a:solidFill>
                <a:schemeClr val="bg1"/>
              </a:solidFill>
            </a:endParaRPr>
          </a:p>
          <a:p>
            <a:pPr algn="just">
              <a:lnSpc>
                <a:spcPct val="115000"/>
              </a:lnSpc>
            </a:pPr>
            <a:r>
              <a:rPr lang="de-DE" sz="1600" dirty="0">
                <a:latin typeface="Arial" panose="020B0604020202020204" pitchFamily="34" charset="0"/>
              </a:rPr>
              <a:t>Die Ehegatten leben im Güterstand der Zugewinngemeinschaft, wenn sie </a:t>
            </a:r>
            <a:r>
              <a:rPr lang="de-DE" sz="2000" b="1" dirty="0">
                <a:solidFill>
                  <a:schemeClr val="bg1"/>
                </a:solidFill>
                <a:latin typeface="Arial" panose="020B0604020202020204" pitchFamily="34" charset="0"/>
              </a:rPr>
              <a:t>nicht durch Ehevertrag</a:t>
            </a:r>
            <a:r>
              <a:rPr lang="de-DE" sz="800" b="1" dirty="0">
                <a:latin typeface="Arial" panose="020B0604020202020204" pitchFamily="34" charset="0"/>
              </a:rPr>
              <a:t> </a:t>
            </a:r>
            <a:r>
              <a:rPr lang="de-DE" sz="1600" dirty="0">
                <a:latin typeface="Arial" panose="020B0604020202020204" pitchFamily="34" charset="0"/>
              </a:rPr>
              <a:t>etwas anderes vereinbaren (§ 1363 I BGB). Das jeweilige Vermögen der Ehegatten wird </a:t>
            </a:r>
            <a:r>
              <a:rPr lang="de-DE" sz="2000" b="1" dirty="0">
                <a:solidFill>
                  <a:schemeClr val="bg1"/>
                </a:solidFill>
                <a:latin typeface="Arial" panose="020B0604020202020204" pitchFamily="34" charset="0"/>
              </a:rPr>
              <a:t>nicht gemeinschaftliches</a:t>
            </a:r>
            <a:r>
              <a:rPr lang="de-DE" sz="800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de-DE" sz="1600" dirty="0">
                <a:latin typeface="Arial" panose="020B0604020202020204" pitchFamily="34" charset="0"/>
              </a:rPr>
              <a:t>Vermögen (§ 1363 II 1 BGB). Jeder Ehegatte verwaltet sein Vermögen</a:t>
            </a:r>
            <a:r>
              <a:rPr lang="de-DE" sz="800" dirty="0">
                <a:latin typeface="Arial" panose="020B0604020202020204" pitchFamily="34" charset="0"/>
              </a:rPr>
              <a:t> </a:t>
            </a:r>
            <a:r>
              <a:rPr lang="de-DE" sz="2000" b="1" dirty="0">
                <a:solidFill>
                  <a:schemeClr val="bg1"/>
                </a:solidFill>
                <a:latin typeface="Arial" panose="020B0604020202020204" pitchFamily="34" charset="0"/>
              </a:rPr>
              <a:t>selbständig</a:t>
            </a:r>
            <a:r>
              <a:rPr lang="de-DE" sz="800" dirty="0">
                <a:latin typeface="Arial" panose="020B0604020202020204" pitchFamily="34" charset="0"/>
              </a:rPr>
              <a:t> </a:t>
            </a:r>
            <a:r>
              <a:rPr lang="de-DE" sz="1600" dirty="0">
                <a:latin typeface="Arial" panose="020B0604020202020204" pitchFamily="34" charset="0"/>
              </a:rPr>
              <a:t>(§ 1364 S. 1 BGB). Die vermögensrechtliche Verfügungsgewalt der Ehegatten ist beschränkt (§§ 1365, 1369 BGB).</a:t>
            </a:r>
            <a:endParaRPr lang="de-DE" sz="1600" dirty="0"/>
          </a:p>
          <a:p>
            <a:pPr algn="just">
              <a:lnSpc>
                <a:spcPct val="115000"/>
              </a:lnSpc>
            </a:pPr>
            <a:r>
              <a:rPr lang="de-DE" sz="1600" dirty="0">
                <a:latin typeface="Arial" panose="020B0604020202020204" pitchFamily="34" charset="0"/>
              </a:rPr>
              <a:t>Die</a:t>
            </a:r>
            <a:r>
              <a:rPr lang="de-DE" sz="800" dirty="0">
                <a:latin typeface="Arial" panose="020B0604020202020204" pitchFamily="34" charset="0"/>
              </a:rPr>
              <a:t> </a:t>
            </a:r>
            <a:r>
              <a:rPr lang="de-DE" sz="2000" b="1" dirty="0">
                <a:solidFill>
                  <a:schemeClr val="bg1"/>
                </a:solidFill>
                <a:latin typeface="Arial" panose="020B0604020202020204" pitchFamily="34" charset="0"/>
              </a:rPr>
              <a:t>Gütertrennung</a:t>
            </a:r>
            <a:r>
              <a:rPr lang="de-DE" dirty="0">
                <a:latin typeface="Arial" panose="020B0604020202020204" pitchFamily="34" charset="0"/>
              </a:rPr>
              <a:t> </a:t>
            </a:r>
            <a:r>
              <a:rPr lang="de-DE" sz="1600" dirty="0">
                <a:latin typeface="Arial" panose="020B0604020202020204" pitchFamily="34" charset="0"/>
              </a:rPr>
              <a:t>tritt immer dann ein, wenn der gesetzliche Güterstand ausgeschlossen, aufgehoben wird oder bei Aufhebung der Gütergemeinschaft (§ 1414 BGB). Hier verwaltet jeder Ehegatte sein Vermögen </a:t>
            </a:r>
            <a:r>
              <a:rPr lang="de-DE" sz="2000" b="1" dirty="0">
                <a:solidFill>
                  <a:schemeClr val="bg1"/>
                </a:solidFill>
                <a:latin typeface="Arial" panose="020B0604020202020204" pitchFamily="34" charset="0"/>
              </a:rPr>
              <a:t>selbständig</a:t>
            </a:r>
            <a:r>
              <a:rPr lang="de-DE" b="1" dirty="0">
                <a:latin typeface="Arial" panose="020B0604020202020204" pitchFamily="34" charset="0"/>
              </a:rPr>
              <a:t> </a:t>
            </a:r>
            <a:r>
              <a:rPr lang="de-DE" sz="1600" dirty="0">
                <a:latin typeface="Arial" panose="020B0604020202020204" pitchFamily="34" charset="0"/>
              </a:rPr>
              <a:t>und es gibt </a:t>
            </a:r>
            <a:r>
              <a:rPr lang="de-DE" sz="2000" b="1" dirty="0">
                <a:solidFill>
                  <a:schemeClr val="bg1"/>
                </a:solidFill>
                <a:latin typeface="Arial" panose="020B0604020202020204" pitchFamily="34" charset="0"/>
              </a:rPr>
              <a:t>keine</a:t>
            </a:r>
            <a:r>
              <a:rPr lang="de-DE" dirty="0">
                <a:latin typeface="Arial" panose="020B0604020202020204" pitchFamily="34" charset="0"/>
              </a:rPr>
              <a:t> </a:t>
            </a:r>
            <a:r>
              <a:rPr lang="de-DE" sz="1600" dirty="0">
                <a:latin typeface="Arial" panose="020B0604020202020204" pitchFamily="34" charset="0"/>
              </a:rPr>
              <a:t>Verfügungsbeschränkungen.</a:t>
            </a:r>
            <a:endParaRPr lang="de-DE" sz="160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4F9F7DFE-1702-422D-A55D-C736E420EB6B}"/>
              </a:ext>
            </a:extLst>
          </p:cNvPr>
          <p:cNvSpPr/>
          <p:nvPr/>
        </p:nvSpPr>
        <p:spPr>
          <a:xfrm>
            <a:off x="5905952" y="774096"/>
            <a:ext cx="3919993" cy="3053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>
                <a:latin typeface="Arial" panose="020B0604020202020204" pitchFamily="34" charset="0"/>
              </a:rPr>
              <a:t>gesetzlichen und vertraglichen</a:t>
            </a:r>
            <a:endParaRPr lang="de-DE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9CE0F4B5-A609-44B4-AB0B-72CCBB11926C}"/>
              </a:ext>
            </a:extLst>
          </p:cNvPr>
          <p:cNvSpPr/>
          <p:nvPr/>
        </p:nvSpPr>
        <p:spPr>
          <a:xfrm>
            <a:off x="6207789" y="1138401"/>
            <a:ext cx="2777186" cy="3053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latin typeface="Arial" panose="020B0604020202020204" pitchFamily="34" charset="0"/>
              </a:rPr>
              <a:t>Zugewinngemeinschaft</a:t>
            </a:r>
            <a:endParaRPr lang="de-DE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13E0459-FCA7-4740-9A5E-662E6E630966}"/>
              </a:ext>
            </a:extLst>
          </p:cNvPr>
          <p:cNvSpPr/>
          <p:nvPr/>
        </p:nvSpPr>
        <p:spPr>
          <a:xfrm>
            <a:off x="3847577" y="1448266"/>
            <a:ext cx="1821703" cy="3053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>
                <a:latin typeface="Arial" panose="020B0604020202020204" pitchFamily="34" charset="0"/>
              </a:rPr>
              <a:t>Gütertrennung</a:t>
            </a:r>
            <a:endParaRPr lang="de-DE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1C5BA80-00A9-4B15-9002-4C1EF51E37AC}"/>
              </a:ext>
            </a:extLst>
          </p:cNvPr>
          <p:cNvSpPr/>
          <p:nvPr/>
        </p:nvSpPr>
        <p:spPr>
          <a:xfrm>
            <a:off x="6408368" y="1481306"/>
            <a:ext cx="2448531" cy="3053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</a:pPr>
            <a:r>
              <a:rPr lang="de-DE" b="1">
                <a:latin typeface="Arial" panose="020B0604020202020204" pitchFamily="34" charset="0"/>
              </a:rPr>
              <a:t>Gütergemeinschaft</a:t>
            </a:r>
            <a:r>
              <a:rPr lang="de-DE" sz="700" b="1">
                <a:latin typeface="Arial" panose="020B0604020202020204" pitchFamily="34" charset="0"/>
              </a:rPr>
              <a:t>. </a:t>
            </a:r>
            <a:endParaRPr lang="de-DE" b="1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44B4F0E7-E56A-47C7-B914-E8C75875D932}"/>
              </a:ext>
            </a:extLst>
          </p:cNvPr>
          <p:cNvSpPr/>
          <p:nvPr/>
        </p:nvSpPr>
        <p:spPr>
          <a:xfrm>
            <a:off x="8266715" y="1824211"/>
            <a:ext cx="1685205" cy="3053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</a:pPr>
            <a:r>
              <a:rPr lang="de-DE" b="1">
                <a:latin typeface="Arial" panose="020B0604020202020204" pitchFamily="34" charset="0"/>
              </a:rPr>
              <a:t>nicht durch</a:t>
            </a:r>
            <a:endParaRPr lang="de-DE" b="1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E9481FBC-638A-4E20-935F-2137BED39E57}"/>
              </a:ext>
            </a:extLst>
          </p:cNvPr>
          <p:cNvSpPr/>
          <p:nvPr/>
        </p:nvSpPr>
        <p:spPr>
          <a:xfrm>
            <a:off x="1346883" y="2207199"/>
            <a:ext cx="1406830" cy="3053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</a:pPr>
            <a:r>
              <a:rPr lang="de-DE" b="1" dirty="0">
                <a:latin typeface="Arial" panose="020B0604020202020204" pitchFamily="34" charset="0"/>
              </a:rPr>
              <a:t>Ehevertrag</a:t>
            </a:r>
            <a:endParaRPr lang="de-DE" b="1" dirty="0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4B170F42-F097-4C23-AFE5-B53B1DFCA73B}"/>
              </a:ext>
            </a:extLst>
          </p:cNvPr>
          <p:cNvSpPr/>
          <p:nvPr/>
        </p:nvSpPr>
        <p:spPr>
          <a:xfrm>
            <a:off x="2942050" y="2512524"/>
            <a:ext cx="2921643" cy="3053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</a:pPr>
            <a:r>
              <a:rPr lang="de-DE" b="1">
                <a:latin typeface="Arial" panose="020B0604020202020204" pitchFamily="34" charset="0"/>
              </a:rPr>
              <a:t>nicht gemeinschaftliches</a:t>
            </a:r>
            <a:endParaRPr lang="de-DE" b="1" dirty="0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3BD7EA2E-C7C7-48C8-B96F-0AA0865DDAF6}"/>
              </a:ext>
            </a:extLst>
          </p:cNvPr>
          <p:cNvSpPr/>
          <p:nvPr/>
        </p:nvSpPr>
        <p:spPr>
          <a:xfrm>
            <a:off x="5175541" y="2922295"/>
            <a:ext cx="1460822" cy="3053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</a:pPr>
            <a:r>
              <a:rPr lang="de-DE" b="1">
                <a:latin typeface="Arial" panose="020B0604020202020204" pitchFamily="34" charset="0"/>
              </a:rPr>
              <a:t>selbständig</a:t>
            </a:r>
            <a:endParaRPr lang="de-DE" b="1" dirty="0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61AC7523-70A5-4B49-9999-3C3BFED3ED01}"/>
              </a:ext>
            </a:extLst>
          </p:cNvPr>
          <p:cNvSpPr/>
          <p:nvPr/>
        </p:nvSpPr>
        <p:spPr>
          <a:xfrm>
            <a:off x="1846171" y="3515662"/>
            <a:ext cx="1815083" cy="3053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</a:pPr>
            <a:r>
              <a:rPr lang="de-DE" b="1" dirty="0">
                <a:latin typeface="Arial" panose="020B0604020202020204" pitchFamily="34" charset="0"/>
              </a:rPr>
              <a:t>Gütertrennung</a:t>
            </a:r>
            <a:endParaRPr lang="de-DE" b="1" dirty="0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081E7DF4-4604-47CB-A75C-59A25D5464B4}"/>
              </a:ext>
            </a:extLst>
          </p:cNvPr>
          <p:cNvSpPr/>
          <p:nvPr/>
        </p:nvSpPr>
        <p:spPr>
          <a:xfrm>
            <a:off x="6394879" y="4142586"/>
            <a:ext cx="1471069" cy="3053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</a:pPr>
            <a:r>
              <a:rPr lang="de-DE" b="1">
                <a:latin typeface="Arial" panose="020B0604020202020204" pitchFamily="34" charset="0"/>
              </a:rPr>
              <a:t>selbständig</a:t>
            </a:r>
            <a:endParaRPr lang="de-DE" b="1" dirty="0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C375A84D-6766-4F5E-8335-00B49F3A3C28}"/>
              </a:ext>
            </a:extLst>
          </p:cNvPr>
          <p:cNvSpPr/>
          <p:nvPr/>
        </p:nvSpPr>
        <p:spPr>
          <a:xfrm>
            <a:off x="9037443" y="4142585"/>
            <a:ext cx="774467" cy="3053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</a:pPr>
            <a:r>
              <a:rPr lang="de-DE" b="1">
                <a:latin typeface="Arial" panose="020B0604020202020204" pitchFamily="34" charset="0"/>
              </a:rPr>
              <a:t>keine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897090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899732" y="84289"/>
            <a:ext cx="6472988" cy="49615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Gefaltete Ecke 4">
            <a:extLst>
              <a:ext uri="{FF2B5EF4-FFF2-40B4-BE49-F238E27FC236}">
                <a16:creationId xmlns:a16="http://schemas.microsoft.com/office/drawing/2014/main" id="{5D8E5411-EF7D-4073-B09F-DCAA9500DACA}"/>
              </a:ext>
            </a:extLst>
          </p:cNvPr>
          <p:cNvSpPr/>
          <p:nvPr/>
        </p:nvSpPr>
        <p:spPr>
          <a:xfrm rot="291457">
            <a:off x="10259816" y="195191"/>
            <a:ext cx="1483428" cy="132348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C4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FD0F4D80-19DB-4313-9CA6-B8E02DF9527F}"/>
              </a:ext>
            </a:extLst>
          </p:cNvPr>
          <p:cNvSpPr/>
          <p:nvPr/>
        </p:nvSpPr>
        <p:spPr>
          <a:xfrm>
            <a:off x="1296062" y="675360"/>
            <a:ext cx="7832035" cy="2693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endParaRPr lang="de-DE" dirty="0"/>
          </a:p>
          <a:p>
            <a:pPr algn="just">
              <a:lnSpc>
                <a:spcPct val="115000"/>
              </a:lnSpc>
            </a:pPr>
            <a:r>
              <a:rPr lang="de-DE" sz="1600" dirty="0">
                <a:latin typeface="Arial" panose="020B0604020202020204" pitchFamily="34" charset="0"/>
              </a:rPr>
              <a:t>Am Ende der Gütertrennung findet </a:t>
            </a:r>
            <a:r>
              <a:rPr lang="de-DE" sz="2000" b="1" dirty="0">
                <a:solidFill>
                  <a:schemeClr val="bg1"/>
                </a:solidFill>
                <a:latin typeface="Arial" panose="020B0604020202020204" pitchFamily="34" charset="0"/>
              </a:rPr>
              <a:t>kein Ausgleich</a:t>
            </a:r>
            <a:r>
              <a:rPr lang="de-DE" sz="1600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de-DE" sz="1600" dirty="0">
                <a:latin typeface="Arial" panose="020B0604020202020204" pitchFamily="34" charset="0"/>
              </a:rPr>
              <a:t>von dem erwirtschafteten Zugewinn statt. Sie wird durch einen </a:t>
            </a:r>
            <a:r>
              <a:rPr lang="de-DE" sz="2000" b="1" dirty="0">
                <a:solidFill>
                  <a:schemeClr val="bg1"/>
                </a:solidFill>
                <a:latin typeface="Arial" panose="020B0604020202020204" pitchFamily="34" charset="0"/>
              </a:rPr>
              <a:t>Ehevertrag</a:t>
            </a:r>
            <a:r>
              <a:rPr lang="de-DE" sz="2000" b="1" dirty="0">
                <a:latin typeface="Arial" panose="020B0604020202020204" pitchFamily="34" charset="0"/>
              </a:rPr>
              <a:t> </a:t>
            </a:r>
            <a:r>
              <a:rPr lang="de-DE" sz="1600" dirty="0">
                <a:latin typeface="Arial" panose="020B0604020202020204" pitchFamily="34" charset="0"/>
              </a:rPr>
              <a:t>begründet </a:t>
            </a:r>
            <a:br>
              <a:rPr lang="de-DE" sz="1600" dirty="0">
                <a:latin typeface="Arial" panose="020B0604020202020204" pitchFamily="34" charset="0"/>
              </a:rPr>
            </a:br>
            <a:r>
              <a:rPr lang="de-DE" sz="1600" dirty="0">
                <a:latin typeface="Arial" panose="020B0604020202020204" pitchFamily="34" charset="0"/>
              </a:rPr>
              <a:t>(§ 1415 BGB). Das jeweilige Vermögen der Ehegatten wird zum</a:t>
            </a:r>
            <a:r>
              <a:rPr lang="de-DE" dirty="0">
                <a:latin typeface="Arial" panose="020B0604020202020204" pitchFamily="34" charset="0"/>
              </a:rPr>
              <a:t> </a:t>
            </a:r>
            <a:r>
              <a:rPr lang="de-DE" sz="2000" b="1" dirty="0">
                <a:solidFill>
                  <a:schemeClr val="bg1"/>
                </a:solidFill>
                <a:latin typeface="Arial" panose="020B0604020202020204" pitchFamily="34" charset="0"/>
              </a:rPr>
              <a:t>gemeinschaftlichen</a:t>
            </a:r>
            <a:r>
              <a:rPr lang="de-DE" dirty="0">
                <a:latin typeface="Arial" panose="020B0604020202020204" pitchFamily="34" charset="0"/>
              </a:rPr>
              <a:t> </a:t>
            </a:r>
            <a:r>
              <a:rPr lang="de-DE" sz="1600" dirty="0">
                <a:latin typeface="Arial" panose="020B0604020202020204" pitchFamily="34" charset="0"/>
              </a:rPr>
              <a:t>Vermögen beider Ehegatten (Gesamtgut, § 1416 BGB). Vermögensgegenstände, die nicht Gesamtgut werden sollen, müssen ausdrücklich zum </a:t>
            </a:r>
            <a:r>
              <a:rPr lang="de-DE" sz="2000" b="1" dirty="0">
                <a:solidFill>
                  <a:schemeClr val="bg1"/>
                </a:solidFill>
                <a:latin typeface="Arial" panose="020B0604020202020204" pitchFamily="34" charset="0"/>
              </a:rPr>
              <a:t>Sondergut</a:t>
            </a:r>
            <a:r>
              <a:rPr lang="de-DE" dirty="0">
                <a:latin typeface="Arial" panose="020B0604020202020204" pitchFamily="34" charset="0"/>
              </a:rPr>
              <a:t> </a:t>
            </a:r>
            <a:r>
              <a:rPr lang="de-DE" sz="1600" dirty="0">
                <a:latin typeface="Arial" panose="020B0604020202020204" pitchFamily="34" charset="0"/>
              </a:rPr>
              <a:t>(§ 1417 BGB) bzw. </a:t>
            </a:r>
            <a:r>
              <a:rPr lang="de-DE" sz="2000" b="1" dirty="0">
                <a:solidFill>
                  <a:schemeClr val="bg1"/>
                </a:solidFill>
                <a:latin typeface="Arial" panose="020B0604020202020204" pitchFamily="34" charset="0"/>
              </a:rPr>
              <a:t>Vorbehaltsgut</a:t>
            </a:r>
            <a:r>
              <a:rPr lang="de-DE" b="1" dirty="0">
                <a:latin typeface="Arial" panose="020B0604020202020204" pitchFamily="34" charset="0"/>
              </a:rPr>
              <a:t> </a:t>
            </a:r>
            <a:br>
              <a:rPr lang="de-DE" b="1" dirty="0">
                <a:latin typeface="Arial" panose="020B0604020202020204" pitchFamily="34" charset="0"/>
              </a:rPr>
            </a:br>
            <a:r>
              <a:rPr lang="de-DE" sz="1600" dirty="0">
                <a:latin typeface="Arial" panose="020B0604020202020204" pitchFamily="34" charset="0"/>
              </a:rPr>
              <a:t>(§ 1418 BGB) erklärt werden.</a:t>
            </a:r>
            <a:endParaRPr lang="de-DE" sz="1600" dirty="0">
              <a:effectLst/>
            </a:endParaRP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710DEDF4-B726-4088-B1A1-9EB6F541B3A3}"/>
              </a:ext>
            </a:extLst>
          </p:cNvPr>
          <p:cNvSpPr/>
          <p:nvPr/>
        </p:nvSpPr>
        <p:spPr>
          <a:xfrm>
            <a:off x="4802588" y="1118161"/>
            <a:ext cx="1860605" cy="3053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latin typeface="Arial" panose="020B0604020202020204" pitchFamily="34" charset="0"/>
              </a:rPr>
              <a:t>kein Ausgleich</a:t>
            </a:r>
            <a:endParaRPr lang="de-DE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CDCF078-3C9D-495E-825D-A6091F6C1E6F}"/>
              </a:ext>
            </a:extLst>
          </p:cNvPr>
          <p:cNvSpPr/>
          <p:nvPr/>
        </p:nvSpPr>
        <p:spPr>
          <a:xfrm>
            <a:off x="6136226" y="1462250"/>
            <a:ext cx="1860605" cy="3053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latin typeface="Arial" panose="020B0604020202020204" pitchFamily="34" charset="0"/>
              </a:rPr>
              <a:t>Ehevertrag</a:t>
            </a:r>
            <a:endParaRPr lang="de-DE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70B6B427-B256-49CA-BEA3-38642A9CA27A}"/>
              </a:ext>
            </a:extLst>
          </p:cNvPr>
          <p:cNvSpPr/>
          <p:nvPr/>
        </p:nvSpPr>
        <p:spPr>
          <a:xfrm>
            <a:off x="1424610" y="2121162"/>
            <a:ext cx="2320455" cy="3053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latin typeface="Arial" panose="020B0604020202020204" pitchFamily="34" charset="0"/>
              </a:rPr>
              <a:t>gemeinschaftlichen</a:t>
            </a:r>
            <a:endParaRPr lang="de-DE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B60242CD-CF98-440E-8EDB-A38684040A8B}"/>
              </a:ext>
            </a:extLst>
          </p:cNvPr>
          <p:cNvSpPr/>
          <p:nvPr/>
        </p:nvSpPr>
        <p:spPr>
          <a:xfrm>
            <a:off x="1990477" y="2764758"/>
            <a:ext cx="1644594" cy="3053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latin typeface="Arial" panose="020B0604020202020204" pitchFamily="34" charset="0"/>
              </a:rPr>
              <a:t>Sondergut</a:t>
            </a:r>
            <a:endParaRPr lang="de-DE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41AFEAF1-260B-4DDC-A6DA-0308ECE0589A}"/>
              </a:ext>
            </a:extLst>
          </p:cNvPr>
          <p:cNvSpPr/>
          <p:nvPr/>
        </p:nvSpPr>
        <p:spPr>
          <a:xfrm>
            <a:off x="7096345" y="2764757"/>
            <a:ext cx="1800971" cy="3053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latin typeface="Arial" panose="020B0604020202020204" pitchFamily="34" charset="0"/>
              </a:rPr>
              <a:t>Vorbehaltsgut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29320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  <p:bldP spid="9" grpId="0" animBg="1"/>
      <p:bldP spid="11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232</Words>
  <Application>Microsoft Office PowerPoint</Application>
  <PresentationFormat>Breitbild</PresentationFormat>
  <Paragraphs>31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MV Boli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9</cp:revision>
  <dcterms:created xsi:type="dcterms:W3CDTF">2025-01-06T11:40:08Z</dcterms:created>
  <dcterms:modified xsi:type="dcterms:W3CDTF">2025-01-29T08:50:22Z</dcterms:modified>
</cp:coreProperties>
</file>