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29.01.2025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49615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077401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C4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D0F4D80-19DB-4313-9CA6-B8E02DF9527F}"/>
              </a:ext>
            </a:extLst>
          </p:cNvPr>
          <p:cNvSpPr/>
          <p:nvPr/>
        </p:nvSpPr>
        <p:spPr>
          <a:xfrm>
            <a:off x="1288111" y="715116"/>
            <a:ext cx="8523799" cy="4109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de-DE" sz="1600" dirty="0">
                <a:latin typeface="Arial" panose="020B0604020202020204" pitchFamily="34" charset="0"/>
              </a:rPr>
              <a:t>Das eheliche Güterrecht untergliedert sich in den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gesetzlichen und vertraglichen</a:t>
            </a:r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Güterstand. Der gesetzliche Güterstand umfasst die</a:t>
            </a:r>
            <a:r>
              <a:rPr lang="de-DE" sz="800" dirty="0">
                <a:latin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Zugewinngemeinschaft</a:t>
            </a:r>
            <a:r>
              <a:rPr lang="de-DE" sz="800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und der vertragliche Güterstand die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Gütertrennung</a:t>
            </a:r>
            <a:r>
              <a:rPr lang="de-DE" sz="800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und die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Gütergemeinschaft</a:t>
            </a:r>
            <a:r>
              <a:rPr lang="de-DE" sz="800" b="1" dirty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endParaRPr lang="de-DE" b="1" dirty="0">
              <a:solidFill>
                <a:schemeClr val="bg1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de-DE" sz="1600" dirty="0">
                <a:latin typeface="Arial" panose="020B0604020202020204" pitchFamily="34" charset="0"/>
              </a:rPr>
              <a:t>Die Ehegatten leben im Güterstand der Zugewinngemeinschaft, wenn sie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nicht durch Ehevertrag</a:t>
            </a:r>
            <a:r>
              <a:rPr lang="de-DE" sz="800" b="1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etwas anderes vereinbaren (§ 1363 I BGB). Das jeweilige Vermögen der Ehegatten wird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nicht gemeinschaftliches</a:t>
            </a:r>
            <a:r>
              <a:rPr lang="de-DE" sz="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Vermögen (§ 1363 II 1 BGB). Jeder Ehegatte verwaltet sein Vermögen</a:t>
            </a:r>
            <a:r>
              <a:rPr lang="de-DE" sz="800" dirty="0">
                <a:latin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selbständig</a:t>
            </a:r>
            <a:r>
              <a:rPr lang="de-DE" sz="800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(§ 1364 S. 1 BGB). Die vermögensrechtliche Verfügungsgewalt der Ehegatten ist beschränkt (§§ 1365, 1369 BGB).</a:t>
            </a:r>
            <a:endParaRPr lang="de-DE" sz="1600" dirty="0"/>
          </a:p>
          <a:p>
            <a:pPr algn="just">
              <a:lnSpc>
                <a:spcPct val="115000"/>
              </a:lnSpc>
            </a:pPr>
            <a:r>
              <a:rPr lang="de-DE" sz="1600" dirty="0">
                <a:latin typeface="Arial" panose="020B0604020202020204" pitchFamily="34" charset="0"/>
              </a:rPr>
              <a:t>Die</a:t>
            </a:r>
            <a:r>
              <a:rPr lang="de-DE" sz="800" dirty="0">
                <a:latin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Gütertrennung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tritt immer dann ein, wenn der gesetzliche Güterstand ausgeschlossen, aufgehoben wird oder bei Aufhebung der Gütergemeinschaft (§ 1414 BGB). Hier verwaltet jeder Ehegatte sein Vermögen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selbständig</a:t>
            </a:r>
            <a:r>
              <a:rPr lang="de-DE" b="1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und es gibt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keine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Verfügungsbeschränkungen.</a:t>
            </a:r>
            <a:endParaRPr lang="de-DE" sz="16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F9F7DFE-1702-422D-A55D-C736E420EB6B}"/>
              </a:ext>
            </a:extLst>
          </p:cNvPr>
          <p:cNvSpPr/>
          <p:nvPr/>
        </p:nvSpPr>
        <p:spPr>
          <a:xfrm>
            <a:off x="5905952" y="774096"/>
            <a:ext cx="3919993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gesetzlichen und vertraglichen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CE0F4B5-A609-44B4-AB0B-72CCBB11926C}"/>
              </a:ext>
            </a:extLst>
          </p:cNvPr>
          <p:cNvSpPr/>
          <p:nvPr/>
        </p:nvSpPr>
        <p:spPr>
          <a:xfrm>
            <a:off x="6207789" y="1138401"/>
            <a:ext cx="2777186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</a:rPr>
              <a:t>Zugewinngemeinschaft</a:t>
            </a:r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13E0459-FCA7-4740-9A5E-662E6E630966}"/>
              </a:ext>
            </a:extLst>
          </p:cNvPr>
          <p:cNvSpPr/>
          <p:nvPr/>
        </p:nvSpPr>
        <p:spPr>
          <a:xfrm>
            <a:off x="3847577" y="1448266"/>
            <a:ext cx="1821703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Gütertrennung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1C5BA80-00A9-4B15-9002-4C1EF51E37AC}"/>
              </a:ext>
            </a:extLst>
          </p:cNvPr>
          <p:cNvSpPr/>
          <p:nvPr/>
        </p:nvSpPr>
        <p:spPr>
          <a:xfrm>
            <a:off x="6408368" y="1481306"/>
            <a:ext cx="2448531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Gütergemeinschaft</a:t>
            </a:r>
            <a:r>
              <a:rPr lang="de-DE" sz="700" b="1">
                <a:latin typeface="Arial" panose="020B0604020202020204" pitchFamily="34" charset="0"/>
              </a:rPr>
              <a:t>. </a:t>
            </a:r>
            <a:endParaRPr lang="de-DE" b="1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4B4F0E7-E56A-47C7-B914-E8C75875D932}"/>
              </a:ext>
            </a:extLst>
          </p:cNvPr>
          <p:cNvSpPr/>
          <p:nvPr/>
        </p:nvSpPr>
        <p:spPr>
          <a:xfrm>
            <a:off x="8266715" y="1824211"/>
            <a:ext cx="1685205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nicht durch</a:t>
            </a:r>
            <a:endParaRPr lang="de-DE" b="1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9481FBC-638A-4E20-935F-2137BED39E57}"/>
              </a:ext>
            </a:extLst>
          </p:cNvPr>
          <p:cNvSpPr/>
          <p:nvPr/>
        </p:nvSpPr>
        <p:spPr>
          <a:xfrm>
            <a:off x="1346883" y="2207199"/>
            <a:ext cx="1406830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Ehevertrag</a:t>
            </a:r>
            <a:endParaRPr lang="de-DE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B170F42-F097-4C23-AFE5-B53B1DFCA73B}"/>
              </a:ext>
            </a:extLst>
          </p:cNvPr>
          <p:cNvSpPr/>
          <p:nvPr/>
        </p:nvSpPr>
        <p:spPr>
          <a:xfrm>
            <a:off x="2942050" y="2512524"/>
            <a:ext cx="2921643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nicht gemeinschaftliches</a:t>
            </a:r>
            <a:endParaRPr lang="de-DE" b="1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D7EA2E-C7C7-48C8-B96F-0AA0865DDAF6}"/>
              </a:ext>
            </a:extLst>
          </p:cNvPr>
          <p:cNvSpPr/>
          <p:nvPr/>
        </p:nvSpPr>
        <p:spPr>
          <a:xfrm>
            <a:off x="5175541" y="2922295"/>
            <a:ext cx="1460822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selbständig</a:t>
            </a:r>
            <a:endParaRPr lang="de-DE" b="1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1AC7523-70A5-4B49-9999-3C3BFED3ED01}"/>
              </a:ext>
            </a:extLst>
          </p:cNvPr>
          <p:cNvSpPr/>
          <p:nvPr/>
        </p:nvSpPr>
        <p:spPr>
          <a:xfrm>
            <a:off x="1846171" y="3515662"/>
            <a:ext cx="1815083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Gütertrennung</a:t>
            </a:r>
            <a:endParaRPr lang="de-DE" b="1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081E7DF4-4604-47CB-A75C-59A25D5464B4}"/>
              </a:ext>
            </a:extLst>
          </p:cNvPr>
          <p:cNvSpPr/>
          <p:nvPr/>
        </p:nvSpPr>
        <p:spPr>
          <a:xfrm>
            <a:off x="6394879" y="4142586"/>
            <a:ext cx="1471069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selbständig</a:t>
            </a:r>
            <a:endParaRPr lang="de-DE" b="1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C375A84D-6766-4F5E-8335-00B49F3A3C28}"/>
              </a:ext>
            </a:extLst>
          </p:cNvPr>
          <p:cNvSpPr/>
          <p:nvPr/>
        </p:nvSpPr>
        <p:spPr>
          <a:xfrm>
            <a:off x="9037443" y="4142585"/>
            <a:ext cx="774467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keine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89709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49615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91457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C4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D0F4D80-19DB-4313-9CA6-B8E02DF9527F}"/>
              </a:ext>
            </a:extLst>
          </p:cNvPr>
          <p:cNvSpPr/>
          <p:nvPr/>
        </p:nvSpPr>
        <p:spPr>
          <a:xfrm>
            <a:off x="1296062" y="675360"/>
            <a:ext cx="7832035" cy="269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de-DE" dirty="0"/>
          </a:p>
          <a:p>
            <a:pPr algn="just">
              <a:lnSpc>
                <a:spcPct val="115000"/>
              </a:lnSpc>
            </a:pPr>
            <a:r>
              <a:rPr lang="de-DE" sz="1600" dirty="0">
                <a:latin typeface="Arial" panose="020B0604020202020204" pitchFamily="34" charset="0"/>
              </a:rPr>
              <a:t>Am Ende der Gütertrennung findet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kein Ausgleich</a:t>
            </a:r>
            <a:r>
              <a:rPr lang="de-DE" sz="16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von dem erwirtschafteten Zugewinn statt. Sie wird durch einen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Ehevertrag</a:t>
            </a:r>
            <a:r>
              <a:rPr lang="de-DE" sz="2000" b="1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begründet </a:t>
            </a:r>
            <a:br>
              <a:rPr lang="de-DE" sz="1600" dirty="0">
                <a:latin typeface="Arial" panose="020B0604020202020204" pitchFamily="34" charset="0"/>
              </a:rPr>
            </a:br>
            <a:r>
              <a:rPr lang="de-DE" sz="1600" dirty="0">
                <a:latin typeface="Arial" panose="020B0604020202020204" pitchFamily="34" charset="0"/>
              </a:rPr>
              <a:t>(§ 1415 BGB). Das jeweilige Vermögen der Ehegatten wird zum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gemeinschaftlichen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Vermögen beider Ehegatten (Gesamtgut, § 1416 BGB). Vermögensgegenstände, die nicht Gesamtgut werden sollen, müssen ausdrücklich zum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Sondergut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</a:rPr>
              <a:t>(§ 1417 BGB) bzw. </a:t>
            </a: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</a:rPr>
              <a:t>Vorbehaltsgut</a:t>
            </a:r>
            <a:r>
              <a:rPr lang="de-DE" b="1" dirty="0">
                <a:latin typeface="Arial" panose="020B0604020202020204" pitchFamily="34" charset="0"/>
              </a:rPr>
              <a:t> </a:t>
            </a:r>
            <a:br>
              <a:rPr lang="de-DE" b="1" dirty="0">
                <a:latin typeface="Arial" panose="020B0604020202020204" pitchFamily="34" charset="0"/>
              </a:rPr>
            </a:br>
            <a:r>
              <a:rPr lang="de-DE" sz="1600" dirty="0">
                <a:latin typeface="Arial" panose="020B0604020202020204" pitchFamily="34" charset="0"/>
              </a:rPr>
              <a:t>(§ 1418 BGB) erklärt werden.</a:t>
            </a:r>
            <a:endParaRPr lang="de-DE" sz="1600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10DEDF4-B726-4088-B1A1-9EB6F541B3A3}"/>
              </a:ext>
            </a:extLst>
          </p:cNvPr>
          <p:cNvSpPr/>
          <p:nvPr/>
        </p:nvSpPr>
        <p:spPr>
          <a:xfrm>
            <a:off x="4802588" y="1118161"/>
            <a:ext cx="1860605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</a:rPr>
              <a:t>kein Ausgleich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CDCF078-3C9D-495E-825D-A6091F6C1E6F}"/>
              </a:ext>
            </a:extLst>
          </p:cNvPr>
          <p:cNvSpPr/>
          <p:nvPr/>
        </p:nvSpPr>
        <p:spPr>
          <a:xfrm>
            <a:off x="6136226" y="1462250"/>
            <a:ext cx="1860605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</a:rPr>
              <a:t>Ehevertrag</a:t>
            </a:r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0B6B427-B256-49CA-BEA3-38642A9CA27A}"/>
              </a:ext>
            </a:extLst>
          </p:cNvPr>
          <p:cNvSpPr/>
          <p:nvPr/>
        </p:nvSpPr>
        <p:spPr>
          <a:xfrm>
            <a:off x="1424610" y="2121162"/>
            <a:ext cx="2320455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</a:rPr>
              <a:t>gemeinschaftlichen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0242CD-CF98-440E-8EDB-A38684040A8B}"/>
              </a:ext>
            </a:extLst>
          </p:cNvPr>
          <p:cNvSpPr/>
          <p:nvPr/>
        </p:nvSpPr>
        <p:spPr>
          <a:xfrm>
            <a:off x="1990477" y="2764758"/>
            <a:ext cx="1644594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</a:rPr>
              <a:t>Sondergut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1AFEAF1-260B-4DDC-A6DA-0308ECE0589A}"/>
              </a:ext>
            </a:extLst>
          </p:cNvPr>
          <p:cNvSpPr/>
          <p:nvPr/>
        </p:nvSpPr>
        <p:spPr>
          <a:xfrm>
            <a:off x="7096345" y="2764757"/>
            <a:ext cx="1800971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</a:rPr>
              <a:t>Vorbehaltsgut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Breitbild</PresentationFormat>
  <Paragraphs>31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9</cp:revision>
  <dcterms:created xsi:type="dcterms:W3CDTF">2025-01-06T11:40:08Z</dcterms:created>
  <dcterms:modified xsi:type="dcterms:W3CDTF">2025-01-29T08:50:22Z</dcterms:modified>
</cp:coreProperties>
</file>