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1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2B-5124-4DF7-9EA2-6C7D4211D298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3B22-E239-40F5-9023-D8AF61114F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418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2B-5124-4DF7-9EA2-6C7D4211D298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3B22-E239-40F5-9023-D8AF61114F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497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2B-5124-4DF7-9EA2-6C7D4211D298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3B22-E239-40F5-9023-D8AF61114F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65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2B-5124-4DF7-9EA2-6C7D4211D298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3B22-E239-40F5-9023-D8AF61114F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245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2B-5124-4DF7-9EA2-6C7D4211D298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3B22-E239-40F5-9023-D8AF61114F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2767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2B-5124-4DF7-9EA2-6C7D4211D298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3B22-E239-40F5-9023-D8AF61114F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064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2B-5124-4DF7-9EA2-6C7D4211D298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3B22-E239-40F5-9023-D8AF61114F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18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2B-5124-4DF7-9EA2-6C7D4211D298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3B22-E239-40F5-9023-D8AF61114F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52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2B-5124-4DF7-9EA2-6C7D4211D298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3B22-E239-40F5-9023-D8AF61114F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175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2B-5124-4DF7-9EA2-6C7D4211D298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3B22-E239-40F5-9023-D8AF61114F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71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D2B-5124-4DF7-9EA2-6C7D4211D298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3B22-E239-40F5-9023-D8AF61114F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75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79D2B-5124-4DF7-9EA2-6C7D4211D298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D3B22-E239-40F5-9023-D8AF61114F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7318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410712" y="850392"/>
            <a:ext cx="463600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Vertragsrecht</a:t>
            </a:r>
            <a:endParaRPr lang="de-DE" sz="4000" dirty="0"/>
          </a:p>
        </p:txBody>
      </p:sp>
      <p:sp>
        <p:nvSpPr>
          <p:cNvPr id="3" name="Abgerundetes Rechteck 2"/>
          <p:cNvSpPr/>
          <p:nvPr/>
        </p:nvSpPr>
        <p:spPr>
          <a:xfrm>
            <a:off x="3008376" y="2532888"/>
            <a:ext cx="5349240" cy="349300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Ein Vertrag ist ein Rechtsgeschäft das aus </a:t>
            </a:r>
            <a:r>
              <a:rPr lang="de-DE" sz="3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zwei übereinstimmenden Willenserklärungen</a:t>
            </a:r>
          </a:p>
          <a:p>
            <a:pPr algn="ctr"/>
            <a:r>
              <a:rPr lang="de-DE" sz="3600" dirty="0" smtClean="0"/>
              <a:t>(Angebot und Annahme) besteht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66591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544068" y="1389888"/>
            <a:ext cx="3209544" cy="115214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Antrag/Angebot</a:t>
            </a:r>
            <a:endParaRPr lang="de-DE" sz="2800" dirty="0"/>
          </a:p>
        </p:txBody>
      </p:sp>
      <p:sp>
        <p:nvSpPr>
          <p:cNvPr id="4" name="Abgerundetes Rechteck 3"/>
          <p:cNvSpPr/>
          <p:nvPr/>
        </p:nvSpPr>
        <p:spPr>
          <a:xfrm>
            <a:off x="594360" y="274320"/>
            <a:ext cx="3209544" cy="5486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Willenserklärung 1</a:t>
            </a:r>
            <a:endParaRPr lang="de-DE" sz="2800" dirty="0"/>
          </a:p>
        </p:txBody>
      </p:sp>
      <p:sp>
        <p:nvSpPr>
          <p:cNvPr id="5" name="Abgerundetes Rechteck 4"/>
          <p:cNvSpPr/>
          <p:nvPr/>
        </p:nvSpPr>
        <p:spPr>
          <a:xfrm>
            <a:off x="4946904" y="274320"/>
            <a:ext cx="3136392" cy="58521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Willenserklärung 2</a:t>
            </a:r>
            <a:endParaRPr lang="de-DE" sz="2800" dirty="0"/>
          </a:p>
        </p:txBody>
      </p:sp>
      <p:sp>
        <p:nvSpPr>
          <p:cNvPr id="6" name="Abgerundetes Rechteck 5"/>
          <p:cNvSpPr/>
          <p:nvPr/>
        </p:nvSpPr>
        <p:spPr>
          <a:xfrm>
            <a:off x="5010912" y="1468755"/>
            <a:ext cx="3136392" cy="90754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Annahme</a:t>
            </a:r>
            <a:endParaRPr lang="de-DE" sz="2800" dirty="0"/>
          </a:p>
        </p:txBody>
      </p:sp>
      <p:sp>
        <p:nvSpPr>
          <p:cNvPr id="7" name="Pfeil nach unten 6"/>
          <p:cNvSpPr/>
          <p:nvPr/>
        </p:nvSpPr>
        <p:spPr>
          <a:xfrm>
            <a:off x="850392" y="832104"/>
            <a:ext cx="484632" cy="54864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feil nach unten 7"/>
          <p:cNvSpPr/>
          <p:nvPr/>
        </p:nvSpPr>
        <p:spPr>
          <a:xfrm>
            <a:off x="5458968" y="859536"/>
            <a:ext cx="484632" cy="57835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L-Form 8"/>
          <p:cNvSpPr/>
          <p:nvPr/>
        </p:nvSpPr>
        <p:spPr>
          <a:xfrm>
            <a:off x="5280660" y="2376297"/>
            <a:ext cx="1234440" cy="923544"/>
          </a:xfrm>
          <a:prstGeom prst="corner">
            <a:avLst>
              <a:gd name="adj1" fmla="val 32178"/>
              <a:gd name="adj2" fmla="val 31188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/>
          <p:cNvSpPr/>
          <p:nvPr/>
        </p:nvSpPr>
        <p:spPr>
          <a:xfrm>
            <a:off x="6437376" y="2641473"/>
            <a:ext cx="4261104" cy="7772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Anwesende (auch Telefon) = sofort </a:t>
            </a:r>
          </a:p>
          <a:p>
            <a:pPr algn="ctr"/>
            <a:r>
              <a:rPr lang="de-DE" sz="2000" dirty="0" smtClean="0"/>
              <a:t>(§ 147 I BGB)</a:t>
            </a:r>
            <a:endParaRPr lang="de-DE" sz="2000" dirty="0"/>
          </a:p>
        </p:txBody>
      </p:sp>
      <p:sp>
        <p:nvSpPr>
          <p:cNvPr id="11" name="L-Form 10"/>
          <p:cNvSpPr/>
          <p:nvPr/>
        </p:nvSpPr>
        <p:spPr>
          <a:xfrm>
            <a:off x="5287518" y="3299841"/>
            <a:ext cx="1227582" cy="1171575"/>
          </a:xfrm>
          <a:prstGeom prst="corner">
            <a:avLst>
              <a:gd name="adj1" fmla="val 27766"/>
              <a:gd name="adj2" fmla="val 25568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Abgerundetes Rechteck 11"/>
          <p:cNvSpPr/>
          <p:nvPr/>
        </p:nvSpPr>
        <p:spPr>
          <a:xfrm>
            <a:off x="6437376" y="3592449"/>
            <a:ext cx="5292090" cy="1308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Abwesende: Eingang unter regelmäßigen Umständen (§147 II  BGB)</a:t>
            </a:r>
          </a:p>
          <a:p>
            <a:pPr algn="ctr"/>
            <a:r>
              <a:rPr lang="de-DE" sz="2000" dirty="0" smtClean="0"/>
              <a:t>Bei Frist nur innerhalb der Frist (§148 BGB)</a:t>
            </a:r>
            <a:endParaRPr lang="de-DE" sz="2000" dirty="0"/>
          </a:p>
        </p:txBody>
      </p:sp>
      <p:sp>
        <p:nvSpPr>
          <p:cNvPr id="13" name="L-Form 12"/>
          <p:cNvSpPr/>
          <p:nvPr/>
        </p:nvSpPr>
        <p:spPr>
          <a:xfrm>
            <a:off x="5287518" y="4448556"/>
            <a:ext cx="1412748" cy="1449324"/>
          </a:xfrm>
          <a:prstGeom prst="corner">
            <a:avLst>
              <a:gd name="adj1" fmla="val 21758"/>
              <a:gd name="adj2" fmla="val 20681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Abgerundetes Rechteck 13"/>
          <p:cNvSpPr/>
          <p:nvPr/>
        </p:nvSpPr>
        <p:spPr>
          <a:xfrm>
            <a:off x="6437376" y="5173218"/>
            <a:ext cx="5292090" cy="13738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verspätete Annahme = Ablehnung und neuer Antrag (§ 150 Abs. 1 BGB)</a:t>
            </a:r>
          </a:p>
          <a:p>
            <a:pPr algn="ctr"/>
            <a:r>
              <a:rPr lang="de-DE" sz="2000" dirty="0" smtClean="0"/>
              <a:t>abgeänderte Annahme = Ablehnung und neuer Antrag (§ 150 Abs. 2 BGB)</a:t>
            </a:r>
            <a:endParaRPr lang="de-DE" sz="2000" dirty="0"/>
          </a:p>
        </p:txBody>
      </p:sp>
      <p:sp>
        <p:nvSpPr>
          <p:cNvPr id="15" name="Kreuz 14"/>
          <p:cNvSpPr/>
          <p:nvPr/>
        </p:nvSpPr>
        <p:spPr>
          <a:xfrm>
            <a:off x="4069080" y="274320"/>
            <a:ext cx="621792" cy="594360"/>
          </a:xfrm>
          <a:prstGeom prst="plus">
            <a:avLst>
              <a:gd name="adj" fmla="val 4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8339328" y="466344"/>
            <a:ext cx="685800" cy="914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8339329" y="640081"/>
            <a:ext cx="685800" cy="914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Abgerundetes Rechteck 17"/>
          <p:cNvSpPr/>
          <p:nvPr/>
        </p:nvSpPr>
        <p:spPr>
          <a:xfrm>
            <a:off x="9427464" y="274320"/>
            <a:ext cx="1737360" cy="5852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Vertrag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16995104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615184" y="484632"/>
            <a:ext cx="6803136" cy="146304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Bedingung und Befristung von Verträgen </a:t>
            </a:r>
          </a:p>
          <a:p>
            <a:pPr algn="ctr"/>
            <a:r>
              <a:rPr lang="de-DE" sz="3200" dirty="0" smtClean="0"/>
              <a:t>(§§ 158-163 BGB)</a:t>
            </a:r>
            <a:endParaRPr lang="de-DE" sz="3200" dirty="0"/>
          </a:p>
        </p:txBody>
      </p:sp>
      <p:sp>
        <p:nvSpPr>
          <p:cNvPr id="3" name="Abgerundetes Rechteck 2"/>
          <p:cNvSpPr/>
          <p:nvPr/>
        </p:nvSpPr>
        <p:spPr>
          <a:xfrm>
            <a:off x="2400870" y="2715768"/>
            <a:ext cx="7943279" cy="20008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lphaLcParenR"/>
            </a:pPr>
            <a:r>
              <a:rPr lang="de-DE" sz="2400" dirty="0" smtClean="0"/>
              <a:t>unter einer </a:t>
            </a:r>
            <a:r>
              <a:rPr lang="de-DE" sz="2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aufschiebenden Bedingung</a:t>
            </a:r>
            <a:r>
              <a:rPr lang="de-DE" sz="2400" dirty="0" smtClean="0"/>
              <a:t> geschlossen oder</a:t>
            </a:r>
          </a:p>
          <a:p>
            <a:r>
              <a:rPr lang="de-DE" sz="2400" dirty="0"/>
              <a:t> </a:t>
            </a:r>
            <a:r>
              <a:rPr lang="de-DE" sz="2400" dirty="0" smtClean="0"/>
              <a:t>       deren Beendigung von einer </a:t>
            </a:r>
            <a:r>
              <a:rPr lang="de-DE" sz="2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auflösenden Bedingung</a:t>
            </a:r>
          </a:p>
          <a:p>
            <a:r>
              <a:rPr lang="de-DE" sz="2400" dirty="0"/>
              <a:t> </a:t>
            </a:r>
            <a:r>
              <a:rPr lang="de-DE" sz="2400" dirty="0" smtClean="0"/>
              <a:t>       abhängig gemacht werden</a:t>
            </a:r>
            <a:endParaRPr lang="de-DE" sz="2400" dirty="0"/>
          </a:p>
        </p:txBody>
      </p:sp>
      <p:sp>
        <p:nvSpPr>
          <p:cNvPr id="4" name="Abgerundetes Rechteck 3"/>
          <p:cNvSpPr/>
          <p:nvPr/>
        </p:nvSpPr>
        <p:spPr>
          <a:xfrm>
            <a:off x="2400871" y="4890326"/>
            <a:ext cx="7943278" cy="11887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LcParenR" startAt="2"/>
            </a:pPr>
            <a:r>
              <a:rPr lang="de-DE" sz="2400" dirty="0" smtClean="0"/>
              <a:t>durch Ablauf der vereinbarten </a:t>
            </a:r>
            <a:r>
              <a:rPr lang="de-DE" sz="2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Vertragslaufzeit</a:t>
            </a:r>
            <a:r>
              <a:rPr lang="de-DE" sz="2400" dirty="0" smtClean="0"/>
              <a:t> der durch</a:t>
            </a:r>
          </a:p>
          <a:p>
            <a:r>
              <a:rPr lang="de-DE" sz="2400" dirty="0" smtClean="0"/>
              <a:t>      rechtsgestaltende Erklärung (</a:t>
            </a:r>
            <a:r>
              <a:rPr lang="de-DE" sz="2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Kündigung</a:t>
            </a:r>
            <a:r>
              <a:rPr lang="de-DE" sz="2400" dirty="0" smtClean="0"/>
              <a:t>) einer der</a:t>
            </a:r>
          </a:p>
          <a:p>
            <a:r>
              <a:rPr lang="de-DE" sz="2400" dirty="0"/>
              <a:t> </a:t>
            </a:r>
            <a:r>
              <a:rPr lang="de-DE" sz="2400" dirty="0" smtClean="0"/>
              <a:t>     Vertragsparteien enden</a:t>
            </a:r>
            <a:endParaRPr lang="de-DE" sz="2400" dirty="0"/>
          </a:p>
        </p:txBody>
      </p:sp>
      <p:sp>
        <p:nvSpPr>
          <p:cNvPr id="5" name="Abgerundetes Rechteck 4"/>
          <p:cNvSpPr/>
          <p:nvPr/>
        </p:nvSpPr>
        <p:spPr>
          <a:xfrm>
            <a:off x="841248" y="2482596"/>
            <a:ext cx="6888290" cy="466344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Im Rahmen der Vertragsfreiheit können Verträge: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8022257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044952" y="448056"/>
            <a:ext cx="555040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Vertrag </a:t>
            </a:r>
            <a:r>
              <a:rPr lang="de-DE" sz="3600" dirty="0" smtClean="0"/>
              <a:t>(Rechtsgeschäft)</a:t>
            </a:r>
            <a:endParaRPr lang="de-DE" sz="3600" dirty="0"/>
          </a:p>
        </p:txBody>
      </p:sp>
      <p:sp>
        <p:nvSpPr>
          <p:cNvPr id="3" name="Abgerundetes Rechteck 2"/>
          <p:cNvSpPr/>
          <p:nvPr/>
        </p:nvSpPr>
        <p:spPr>
          <a:xfrm>
            <a:off x="548641" y="1831087"/>
            <a:ext cx="2779775" cy="74980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a</a:t>
            </a:r>
            <a:r>
              <a:rPr lang="de-DE" sz="2400" dirty="0" smtClean="0"/>
              <a:t>ufschiebende </a:t>
            </a:r>
          </a:p>
          <a:p>
            <a:pPr algn="ctr"/>
            <a:r>
              <a:rPr lang="de-DE" sz="2400" dirty="0" smtClean="0"/>
              <a:t>Bedingung</a:t>
            </a:r>
            <a:endParaRPr lang="de-DE" sz="2400" dirty="0"/>
          </a:p>
        </p:txBody>
      </p:sp>
      <p:sp>
        <p:nvSpPr>
          <p:cNvPr id="4" name="Abgerundetes Rechteck 3"/>
          <p:cNvSpPr/>
          <p:nvPr/>
        </p:nvSpPr>
        <p:spPr>
          <a:xfrm>
            <a:off x="4432554" y="1845963"/>
            <a:ext cx="2775204" cy="74980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auflösende </a:t>
            </a:r>
          </a:p>
          <a:p>
            <a:pPr algn="ctr"/>
            <a:r>
              <a:rPr lang="de-DE" sz="2400" dirty="0" smtClean="0"/>
              <a:t>Bedingung</a:t>
            </a:r>
            <a:endParaRPr lang="de-DE" sz="2400" dirty="0"/>
          </a:p>
        </p:txBody>
      </p:sp>
      <p:sp>
        <p:nvSpPr>
          <p:cNvPr id="5" name="Abgerundetes Rechteck 4"/>
          <p:cNvSpPr/>
          <p:nvPr/>
        </p:nvSpPr>
        <p:spPr>
          <a:xfrm>
            <a:off x="8193024" y="1876515"/>
            <a:ext cx="2423160" cy="74980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Befristung</a:t>
            </a:r>
            <a:endParaRPr lang="de-DE" sz="2400" dirty="0"/>
          </a:p>
        </p:txBody>
      </p:sp>
      <p:sp>
        <p:nvSpPr>
          <p:cNvPr id="6" name="Pfeil nach unten 5"/>
          <p:cNvSpPr/>
          <p:nvPr/>
        </p:nvSpPr>
        <p:spPr>
          <a:xfrm rot="1849499">
            <a:off x="2880149" y="1350453"/>
            <a:ext cx="516739" cy="447679"/>
          </a:xfrm>
          <a:prstGeom prst="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feil nach unten 7"/>
          <p:cNvSpPr/>
          <p:nvPr/>
        </p:nvSpPr>
        <p:spPr>
          <a:xfrm rot="19569817">
            <a:off x="8408484" y="1348214"/>
            <a:ext cx="484632" cy="429768"/>
          </a:xfrm>
          <a:prstGeom prst="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 nach unten 8"/>
          <p:cNvSpPr/>
          <p:nvPr/>
        </p:nvSpPr>
        <p:spPr>
          <a:xfrm>
            <a:off x="5640570" y="1362456"/>
            <a:ext cx="485910" cy="448673"/>
          </a:xfrm>
          <a:prstGeom prst="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/>
          <p:cNvSpPr/>
          <p:nvPr/>
        </p:nvSpPr>
        <p:spPr>
          <a:xfrm>
            <a:off x="548641" y="2852928"/>
            <a:ext cx="2779775" cy="34198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der Vertrag hängt vom Eintritt einer bestimmten Bedingung ab</a:t>
            </a:r>
          </a:p>
          <a:p>
            <a:pPr algn="ctr"/>
            <a:r>
              <a:rPr lang="de-DE" sz="2000" dirty="0" smtClean="0"/>
              <a:t>(z. B. Heirat, bestandene Prüfung)</a:t>
            </a:r>
          </a:p>
          <a:p>
            <a:pPr algn="ctr"/>
            <a:r>
              <a:rPr lang="de-DE" sz="2000" u="sng" dirty="0" smtClean="0"/>
              <a:t>bis zum Eintritt der Bedingung ist der </a:t>
            </a:r>
            <a:r>
              <a:rPr lang="de-DE" sz="2000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Vertrag schwebend unwirksam</a:t>
            </a:r>
            <a:endParaRPr lang="de-DE" sz="2000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4432554" y="2852928"/>
            <a:ext cx="2775204" cy="294436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bestimmt einen Zustand, bei dessen Eintritt der Vertrag enden soll</a:t>
            </a:r>
          </a:p>
          <a:p>
            <a:pPr algn="ctr"/>
            <a:r>
              <a:rPr lang="de-DE" sz="2000" dirty="0" smtClean="0"/>
              <a:t>(z. B. Arbeitsvertrag mit einem Trainer beim Abstieg des Vereins in die 2. Liga)</a:t>
            </a:r>
            <a:endParaRPr lang="de-DE" sz="2000" dirty="0"/>
          </a:p>
        </p:txBody>
      </p:sp>
      <p:sp>
        <p:nvSpPr>
          <p:cNvPr id="12" name="Abgerundetes Rechteck 11"/>
          <p:cNvSpPr/>
          <p:nvPr/>
        </p:nvSpPr>
        <p:spPr>
          <a:xfrm>
            <a:off x="8193024" y="2836925"/>
            <a:ext cx="2423160" cy="27432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der Vertrag wird nur für eine bestimmte Zeit geschossen</a:t>
            </a:r>
          </a:p>
          <a:p>
            <a:pPr algn="ctr"/>
            <a:r>
              <a:rPr lang="de-DE" sz="2000" dirty="0" smtClean="0"/>
              <a:t>(z. B. Mietvertrag, Arbeitsvertrag)</a:t>
            </a:r>
            <a:endParaRPr lang="de-DE" sz="2000" dirty="0"/>
          </a:p>
        </p:txBody>
      </p:sp>
      <p:sp>
        <p:nvSpPr>
          <p:cNvPr id="13" name="Abgerundetes Rechteck 12"/>
          <p:cNvSpPr/>
          <p:nvPr/>
        </p:nvSpPr>
        <p:spPr>
          <a:xfrm rot="5400000">
            <a:off x="1802511" y="2641474"/>
            <a:ext cx="272033" cy="15087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 rot="5400000">
            <a:off x="5686004" y="2625471"/>
            <a:ext cx="272033" cy="15087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Abgerundetes Rechteck 16"/>
          <p:cNvSpPr/>
          <p:nvPr/>
        </p:nvSpPr>
        <p:spPr>
          <a:xfrm rot="5400000">
            <a:off x="9268587" y="2641474"/>
            <a:ext cx="272033" cy="15087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7680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770632" y="905256"/>
            <a:ext cx="6345936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Kündigung eines Vertrags</a:t>
            </a:r>
            <a:endParaRPr lang="de-DE" sz="3600" dirty="0"/>
          </a:p>
        </p:txBody>
      </p:sp>
      <p:sp>
        <p:nvSpPr>
          <p:cNvPr id="3" name="Abgerundetes Rechteck 2"/>
          <p:cNvSpPr/>
          <p:nvPr/>
        </p:nvSpPr>
        <p:spPr>
          <a:xfrm>
            <a:off x="2770632" y="2642616"/>
            <a:ext cx="6345936" cy="23774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Ein geschlossener Vertrag kann wieder gelöst werden. Zur Kündigung sind die vereinbarte Kündigungsfrist und –form einzuhalten.</a:t>
            </a:r>
          </a:p>
        </p:txBody>
      </p:sp>
      <p:sp>
        <p:nvSpPr>
          <p:cNvPr id="4" name="Gefaltete Ecke 3"/>
          <p:cNvSpPr/>
          <p:nvPr/>
        </p:nvSpPr>
        <p:spPr>
          <a:xfrm rot="799117">
            <a:off x="1327218" y="4527921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Kündigung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3520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36676" y="182880"/>
            <a:ext cx="2135124" cy="170078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Willenserklärung 1</a:t>
            </a:r>
          </a:p>
          <a:p>
            <a:pPr algn="ctr"/>
            <a:r>
              <a:rPr lang="de-DE" dirty="0" smtClean="0"/>
              <a:t>(Angebot)</a:t>
            </a:r>
          </a:p>
          <a:p>
            <a:pPr algn="ctr"/>
            <a:r>
              <a:rPr lang="de-DE" dirty="0" smtClean="0"/>
              <a:t>Erklärungsakt und Erklärungswille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9043416" y="182880"/>
            <a:ext cx="2148840" cy="16276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Willenserklärung 2</a:t>
            </a:r>
          </a:p>
          <a:p>
            <a:pPr algn="ctr"/>
            <a:r>
              <a:rPr lang="de-DE" dirty="0" smtClean="0"/>
              <a:t>(Annahme)</a:t>
            </a:r>
          </a:p>
          <a:p>
            <a:pPr algn="ctr"/>
            <a:r>
              <a:rPr lang="de-DE" dirty="0" smtClean="0"/>
              <a:t>Erklärungsakt und Erklärungswille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342903" y="2267712"/>
            <a:ext cx="2121407" cy="24688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/>
              <a:t>Nichtigkeit</a:t>
            </a:r>
          </a:p>
          <a:p>
            <a:pPr algn="ctr"/>
            <a:r>
              <a:rPr lang="de-DE" dirty="0" smtClean="0"/>
              <a:t>z.B. Formmangel, </a:t>
            </a:r>
            <a:r>
              <a:rPr lang="de-DE" dirty="0" err="1" smtClean="0"/>
              <a:t>Geschäftsun</a:t>
            </a:r>
            <a:r>
              <a:rPr lang="de-DE" dirty="0" smtClean="0"/>
              <a:t>-fähigkeit,</a:t>
            </a:r>
          </a:p>
          <a:p>
            <a:pPr algn="ctr"/>
            <a:r>
              <a:rPr lang="de-DE" dirty="0" smtClean="0"/>
              <a:t>Sittenwidrigkeit, Wucher, Schein-geschäft,</a:t>
            </a:r>
          </a:p>
          <a:p>
            <a:pPr algn="ctr"/>
            <a:r>
              <a:rPr lang="de-DE" dirty="0" smtClean="0"/>
              <a:t>gesetzl. Verbot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9441180" y="2267713"/>
            <a:ext cx="2075688" cy="24688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/>
              <a:t>Anfechtbarkeit</a:t>
            </a:r>
            <a:r>
              <a:rPr lang="de-DE" b="1" dirty="0" smtClean="0"/>
              <a:t> </a:t>
            </a:r>
            <a:r>
              <a:rPr lang="de-DE" dirty="0" smtClean="0"/>
              <a:t>Irrtum, Falsch-übermittlung,</a:t>
            </a:r>
          </a:p>
          <a:p>
            <a:pPr algn="ctr"/>
            <a:r>
              <a:rPr lang="de-DE" dirty="0" smtClean="0"/>
              <a:t>Täuschung, Drohung =</a:t>
            </a:r>
          </a:p>
          <a:p>
            <a:pPr algn="ctr"/>
            <a:r>
              <a:rPr lang="de-DE" dirty="0" smtClean="0"/>
              <a:t> Nichtigkeit </a:t>
            </a:r>
          </a:p>
          <a:p>
            <a:pPr algn="ctr"/>
            <a:r>
              <a:rPr lang="de-DE" dirty="0" smtClean="0"/>
              <a:t>(§ 142 BGB)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493776" y="5029200"/>
            <a:ext cx="2706624" cy="15270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/>
              <a:t>Aufschiebende Bedingung</a:t>
            </a:r>
          </a:p>
          <a:p>
            <a:pPr algn="ctr"/>
            <a:r>
              <a:rPr lang="de-DE" dirty="0" smtClean="0"/>
              <a:t>hängt vom Eintritt der Bedingung ab, z.B. Heirat, bestandene Prüfung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8860536" y="4882896"/>
            <a:ext cx="2656332" cy="1673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/>
              <a:t>Auflösende Bedingung</a:t>
            </a:r>
          </a:p>
          <a:p>
            <a:pPr algn="ctr"/>
            <a:r>
              <a:rPr lang="de-DE" dirty="0" smtClean="0"/>
              <a:t>… bei deren Eintritt der Vertrag endet, z.B. Trainervertrag beim Abstieg des Vereins in die 2. Liga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3456432" y="5221224"/>
            <a:ext cx="2167128" cy="133502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/>
              <a:t>Befristung</a:t>
            </a:r>
          </a:p>
          <a:p>
            <a:pPr algn="ctr"/>
            <a:r>
              <a:rPr lang="de-DE" dirty="0" smtClean="0"/>
              <a:t>Ende durch Ablauf der Vertragslaufzeit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6108192" y="5221224"/>
            <a:ext cx="2386583" cy="133502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/>
              <a:t>Kündigung</a:t>
            </a:r>
          </a:p>
          <a:p>
            <a:pPr algn="ctr"/>
            <a:r>
              <a:rPr lang="de-DE" dirty="0" smtClean="0"/>
              <a:t>rechtsgestaltende Erklärung einer der Vertragsparteien</a:t>
            </a:r>
            <a:endParaRPr lang="de-DE" dirty="0"/>
          </a:p>
        </p:txBody>
      </p:sp>
      <p:sp>
        <p:nvSpPr>
          <p:cNvPr id="12" name="Ellipse 11"/>
          <p:cNvSpPr/>
          <p:nvPr/>
        </p:nvSpPr>
        <p:spPr>
          <a:xfrm>
            <a:off x="4882897" y="2798064"/>
            <a:ext cx="1956816" cy="1938528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Vertrag </a:t>
            </a:r>
            <a:r>
              <a:rPr lang="de-DE" dirty="0" smtClean="0"/>
              <a:t>mehrseitiges </a:t>
            </a:r>
            <a:r>
              <a:rPr lang="de-DE" dirty="0" err="1" smtClean="0"/>
              <a:t>Rechtsge-schäft</a:t>
            </a:r>
            <a:endParaRPr lang="de-DE" dirty="0"/>
          </a:p>
        </p:txBody>
      </p:sp>
      <p:sp>
        <p:nvSpPr>
          <p:cNvPr id="13" name="Pfeil nach links und rechts 12"/>
          <p:cNvSpPr/>
          <p:nvPr/>
        </p:nvSpPr>
        <p:spPr>
          <a:xfrm>
            <a:off x="4777740" y="608076"/>
            <a:ext cx="2295144" cy="850392"/>
          </a:xfrm>
          <a:prstGeom prst="leftRight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Zugang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3840480" y="1564767"/>
            <a:ext cx="4315967" cy="112699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Einigung</a:t>
            </a:r>
            <a:r>
              <a:rPr lang="de-DE" dirty="0" smtClean="0"/>
              <a:t> rechtlich bindend gewollt</a:t>
            </a:r>
          </a:p>
          <a:p>
            <a:pPr algn="ctr"/>
            <a:r>
              <a:rPr lang="de-DE" b="1" dirty="0" smtClean="0"/>
              <a:t>Inhalt</a:t>
            </a:r>
            <a:r>
              <a:rPr lang="de-DE" dirty="0" smtClean="0"/>
              <a:t> bestimmt bzw. </a:t>
            </a:r>
            <a:r>
              <a:rPr lang="de-DE" b="1" dirty="0" smtClean="0"/>
              <a:t>bestimmbar</a:t>
            </a:r>
            <a:endParaRPr lang="de-DE" b="1" dirty="0"/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2258569" y="1883664"/>
            <a:ext cx="2624328" cy="1508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 flipH="1">
            <a:off x="6853429" y="1810512"/>
            <a:ext cx="2884929" cy="1655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Pfeil nach links 27"/>
          <p:cNvSpPr/>
          <p:nvPr/>
        </p:nvSpPr>
        <p:spPr>
          <a:xfrm>
            <a:off x="7470648" y="3465575"/>
            <a:ext cx="1700784" cy="685799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i="1" dirty="0" smtClean="0"/>
              <a:t>Störung</a:t>
            </a:r>
            <a:endParaRPr lang="de-DE" i="1" dirty="0"/>
          </a:p>
        </p:txBody>
      </p:sp>
      <p:sp>
        <p:nvSpPr>
          <p:cNvPr id="29" name="Pfeil nach rechts 28"/>
          <p:cNvSpPr/>
          <p:nvPr/>
        </p:nvSpPr>
        <p:spPr>
          <a:xfrm>
            <a:off x="2692907" y="3438143"/>
            <a:ext cx="1677925" cy="713231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i="1" dirty="0" smtClean="0"/>
              <a:t>Störung</a:t>
            </a:r>
            <a:endParaRPr lang="de-DE" i="1" dirty="0"/>
          </a:p>
        </p:txBody>
      </p:sp>
      <p:cxnSp>
        <p:nvCxnSpPr>
          <p:cNvPr id="31" name="Gerade Verbindung mit Pfeil 30"/>
          <p:cNvCxnSpPr/>
          <p:nvPr/>
        </p:nvCxnSpPr>
        <p:spPr>
          <a:xfrm flipV="1">
            <a:off x="3198847" y="3877056"/>
            <a:ext cx="1703891" cy="1143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endCxn id="12" idx="3"/>
          </p:cNvCxnSpPr>
          <p:nvPr/>
        </p:nvCxnSpPr>
        <p:spPr>
          <a:xfrm flipV="1">
            <a:off x="4141617" y="4452701"/>
            <a:ext cx="1027849" cy="753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 flipH="1" flipV="1">
            <a:off x="6839713" y="3877057"/>
            <a:ext cx="2020823" cy="1287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 flipH="1" flipV="1">
            <a:off x="6629811" y="4405694"/>
            <a:ext cx="1141122" cy="815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934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</Words>
  <Application>Microsoft Office PowerPoint</Application>
  <PresentationFormat>Breitbild</PresentationFormat>
  <Paragraphs>68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15</cp:revision>
  <dcterms:created xsi:type="dcterms:W3CDTF">2022-03-15T13:56:54Z</dcterms:created>
  <dcterms:modified xsi:type="dcterms:W3CDTF">2023-08-14T08:13:35Z</dcterms:modified>
</cp:coreProperties>
</file>