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05" r:id="rId3"/>
    <p:sldId id="306" r:id="rId4"/>
    <p:sldId id="307" r:id="rId5"/>
    <p:sldId id="308" r:id="rId6"/>
    <p:sldId id="309" r:id="rId7"/>
    <p:sldId id="310" r:id="rId8"/>
    <p:sldId id="31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66" d="100"/>
          <a:sy n="66" d="100"/>
        </p:scale>
        <p:origin x="6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2A54C80-263E-416B-A8E0-580EDEADCBDC}" type="datetimeFigureOut">
              <a:rPr lang="en-US" dirty="0"/>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B744BC-DA10-44ED-8B0C-59C5FA6313E8}"/>
              </a:ext>
            </a:extLst>
          </p:cNvPr>
          <p:cNvSpPr>
            <a:spLocks noGrp="1"/>
          </p:cNvSpPr>
          <p:nvPr>
            <p:ph type="ctrTitle"/>
          </p:nvPr>
        </p:nvSpPr>
        <p:spPr/>
        <p:txBody>
          <a:bodyPr/>
          <a:lstStyle/>
          <a:p>
            <a:r>
              <a:rPr lang="de-DE" dirty="0"/>
              <a:t>Die Erteilung eines Erbscheins</a:t>
            </a:r>
          </a:p>
        </p:txBody>
      </p:sp>
      <p:sp>
        <p:nvSpPr>
          <p:cNvPr id="3" name="Untertitel 2">
            <a:extLst>
              <a:ext uri="{FF2B5EF4-FFF2-40B4-BE49-F238E27FC236}">
                <a16:creationId xmlns:a16="http://schemas.microsoft.com/office/drawing/2014/main" id="{76182721-64DE-4487-95EF-158757624EF3}"/>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3982466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Der Erbschein § 2353 BGB</a:t>
            </a:r>
          </a:p>
        </p:txBody>
      </p:sp>
      <p:sp>
        <p:nvSpPr>
          <p:cNvPr id="3" name="Inhaltsplatzhalter 2"/>
          <p:cNvSpPr>
            <a:spLocks noGrp="1"/>
          </p:cNvSpPr>
          <p:nvPr>
            <p:ph idx="1"/>
          </p:nvPr>
        </p:nvSpPr>
        <p:spPr/>
        <p:txBody>
          <a:bodyPr/>
          <a:lstStyle/>
          <a:p>
            <a:r>
              <a:rPr lang="de-DE" dirty="0"/>
              <a:t>Wer benötigt ihn?</a:t>
            </a:r>
          </a:p>
          <a:p>
            <a:r>
              <a:rPr lang="de-DE" dirty="0"/>
              <a:t>Wofür benötigt man ihn?</a:t>
            </a:r>
          </a:p>
          <a:p>
            <a:r>
              <a:rPr lang="de-DE" dirty="0"/>
              <a:t>Wo beantragt man ihn?</a:t>
            </a:r>
          </a:p>
        </p:txBody>
      </p:sp>
    </p:spTree>
    <p:extLst>
      <p:ext uri="{BB962C8B-B14F-4D97-AF65-F5344CB8AC3E}">
        <p14:creationId xmlns:p14="http://schemas.microsoft.com/office/powerpoint/2010/main" val="278389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Der Erbschein</a:t>
            </a:r>
          </a:p>
        </p:txBody>
      </p:sp>
      <p:sp>
        <p:nvSpPr>
          <p:cNvPr id="3" name="Inhaltsplatzhalter 2"/>
          <p:cNvSpPr>
            <a:spLocks noGrp="1"/>
          </p:cNvSpPr>
          <p:nvPr>
            <p:ph idx="1"/>
          </p:nvPr>
        </p:nvSpPr>
        <p:spPr/>
        <p:txBody>
          <a:bodyPr>
            <a:normAutofit lnSpcReduction="10000"/>
          </a:bodyPr>
          <a:lstStyle/>
          <a:p>
            <a:r>
              <a:rPr lang="de-DE" dirty="0"/>
              <a:t>Der Erbschein dient der Erbin oder dem Erben als Nachweis des Erbrechts.</a:t>
            </a:r>
          </a:p>
          <a:p>
            <a:r>
              <a:rPr lang="de-DE" dirty="0"/>
              <a:t>Es wird bescheinigt, dass die in dem Erbschein aufgeführten Personen Erben des Erblassers/der Erblasserin geworden sind. </a:t>
            </a:r>
          </a:p>
          <a:p>
            <a:r>
              <a:rPr lang="de-DE" dirty="0"/>
              <a:t>Banken, Grundbuchämter und andere Behörden verlangen in bestimmten Fällen von den Erben die Vorlage.</a:t>
            </a:r>
          </a:p>
          <a:p>
            <a:r>
              <a:rPr lang="de-DE" dirty="0"/>
              <a:t>Beruht die Erbfolge auf einem Erbvertrag oder auf einem notariellen Testament, ist ein Erbschein in der Regel nicht erforderlich, weil die Erben ihr Erbrecht durch das Testament/den Erbvertrag  nebst Eröffnungsprotokoll nachweisen können.</a:t>
            </a:r>
          </a:p>
          <a:p>
            <a:r>
              <a:rPr lang="de-DE" dirty="0"/>
              <a:t>Das Nachlassgericht stellt den Erbschein nur auf Antrag eines der Erben aus, der vom Nachlassgericht oder einem/einer Notar*in beurkundet worden ist.</a:t>
            </a:r>
          </a:p>
          <a:p>
            <a:r>
              <a:rPr lang="de-DE" dirty="0"/>
              <a:t>Die Angaben zum Antrag erfolgen aus dem § 352 </a:t>
            </a:r>
            <a:r>
              <a:rPr lang="de-DE" dirty="0" err="1"/>
              <a:t>FamFG</a:t>
            </a:r>
            <a:endParaRPr lang="de-DE" dirty="0"/>
          </a:p>
        </p:txBody>
      </p:sp>
    </p:spTree>
    <p:extLst>
      <p:ext uri="{BB962C8B-B14F-4D97-AF65-F5344CB8AC3E}">
        <p14:creationId xmlns:p14="http://schemas.microsoft.com/office/powerpoint/2010/main" val="3726911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Der Erbschein</a:t>
            </a:r>
          </a:p>
        </p:txBody>
      </p:sp>
      <p:sp>
        <p:nvSpPr>
          <p:cNvPr id="3" name="Inhaltsplatzhalter 2"/>
          <p:cNvSpPr>
            <a:spLocks noGrp="1"/>
          </p:cNvSpPr>
          <p:nvPr>
            <p:ph idx="1"/>
          </p:nvPr>
        </p:nvSpPr>
        <p:spPr>
          <a:xfrm>
            <a:off x="677334" y="1510393"/>
            <a:ext cx="8596668" cy="4530969"/>
          </a:xfrm>
        </p:spPr>
        <p:txBody>
          <a:bodyPr>
            <a:normAutofit fontScale="25000" lnSpcReduction="20000"/>
          </a:bodyPr>
          <a:lstStyle/>
          <a:p>
            <a:pPr marL="0" indent="0">
              <a:buNone/>
            </a:pPr>
            <a:r>
              <a:rPr lang="de-DE" sz="4800" b="1" dirty="0"/>
              <a:t>      </a:t>
            </a:r>
            <a:r>
              <a:rPr lang="de-DE" sz="5600" b="1" dirty="0"/>
              <a:t>Zuständigkeiten:</a:t>
            </a:r>
          </a:p>
          <a:p>
            <a:endParaRPr lang="de-DE" sz="5600" b="1" dirty="0"/>
          </a:p>
          <a:p>
            <a:r>
              <a:rPr lang="de-DE" sz="5600" dirty="0"/>
              <a:t>     </a:t>
            </a:r>
            <a:r>
              <a:rPr lang="de-DE" sz="5600" b="1" dirty="0"/>
              <a:t>Sachlich: </a:t>
            </a:r>
            <a:r>
              <a:rPr lang="de-DE" sz="5600" dirty="0"/>
              <a:t>§ 23a Abs. 1, S. 1 Nr. 2, Abs. 2 Nr. 2 GVG</a:t>
            </a:r>
          </a:p>
          <a:p>
            <a:r>
              <a:rPr lang="de-DE" sz="5600" dirty="0"/>
              <a:t>     </a:t>
            </a:r>
            <a:r>
              <a:rPr lang="de-DE" sz="5600" b="1" dirty="0"/>
              <a:t>Örtlich: </a:t>
            </a:r>
            <a:r>
              <a:rPr lang="de-DE" sz="5600" dirty="0"/>
              <a:t>§ 343 </a:t>
            </a:r>
            <a:r>
              <a:rPr lang="de-DE" sz="5600" dirty="0" err="1"/>
              <a:t>FamFG</a:t>
            </a:r>
            <a:r>
              <a:rPr lang="de-DE" sz="5600" dirty="0"/>
              <a:t> 1.Das Gericht, Nachlassgericht, in dessen Bezirk der Erblasser  seinen   </a:t>
            </a:r>
          </a:p>
          <a:p>
            <a:r>
              <a:rPr lang="de-DE" sz="5600" dirty="0"/>
              <a:t>                                           letzten gewöhnlichen Aufenthalt hatte               </a:t>
            </a:r>
          </a:p>
          <a:p>
            <a:pPr marL="0" indent="0">
              <a:buNone/>
            </a:pPr>
            <a:r>
              <a:rPr lang="de-DE" sz="5600" dirty="0"/>
              <a:t>                                              2. Sofern kein gewöhnlicher Aufenthalt  im Inland, so ist</a:t>
            </a:r>
          </a:p>
          <a:p>
            <a:pPr marL="0" indent="0">
              <a:buNone/>
            </a:pPr>
            <a:r>
              <a:rPr lang="de-DE" sz="5600" dirty="0"/>
              <a:t>                                                  das Gericht zuständig, in dessen Bezirk der Erblasser seinen letzten </a:t>
            </a:r>
          </a:p>
          <a:p>
            <a:pPr marL="0" indent="0">
              <a:buNone/>
            </a:pPr>
            <a:r>
              <a:rPr lang="de-DE" sz="5600" dirty="0"/>
              <a:t>                                                  gewöhnlichen Aufenthalt hatte</a:t>
            </a:r>
          </a:p>
          <a:p>
            <a:pPr marL="0" indent="0">
              <a:buNone/>
            </a:pPr>
            <a:endParaRPr lang="de-DE" sz="5600" dirty="0"/>
          </a:p>
          <a:p>
            <a:pPr marL="0" indent="0">
              <a:buNone/>
            </a:pPr>
            <a:r>
              <a:rPr lang="de-DE" sz="5600" dirty="0"/>
              <a:t>                                              3. Das AG Schöneberg, wenn sich eine Zuständigkeit </a:t>
            </a:r>
          </a:p>
          <a:p>
            <a:pPr marL="0" indent="0">
              <a:buNone/>
            </a:pPr>
            <a:r>
              <a:rPr lang="de-DE" sz="5600" dirty="0"/>
              <a:t>                                                  nach 1 und 2 nicht ergibt, sofern der Erblasser Deutscher ist oder sich</a:t>
            </a:r>
          </a:p>
          <a:p>
            <a:pPr marL="0" indent="0">
              <a:buNone/>
            </a:pPr>
            <a:r>
              <a:rPr lang="de-DE" sz="5600" dirty="0"/>
              <a:t>                                                  Nachlassgegenstände im Inland befinden</a:t>
            </a:r>
          </a:p>
          <a:p>
            <a:pPr marL="0" indent="0">
              <a:buNone/>
            </a:pPr>
            <a:endParaRPr lang="de-DE" sz="5600" dirty="0"/>
          </a:p>
          <a:p>
            <a:r>
              <a:rPr lang="de-DE" sz="5600" dirty="0"/>
              <a:t>     </a:t>
            </a:r>
            <a:r>
              <a:rPr lang="de-DE" sz="5600" b="1" dirty="0"/>
              <a:t>Funktionell: </a:t>
            </a:r>
            <a:r>
              <a:rPr lang="de-DE" sz="5600" dirty="0"/>
              <a:t>Rechtspfleger (§ 3 Nr. 2c RPflG)/Richter (§16 Abs.1 Nr. 6 RPflG), wenn Testament</a:t>
            </a:r>
          </a:p>
          <a:p>
            <a:r>
              <a:rPr lang="de-DE" sz="5600" b="1" dirty="0"/>
              <a:t>                        </a:t>
            </a:r>
            <a:r>
              <a:rPr lang="de-DE" sz="5600" dirty="0"/>
              <a:t>vorhanden oder  Erblasser*in Ausländer*in</a:t>
            </a:r>
          </a:p>
        </p:txBody>
      </p:sp>
    </p:spTree>
    <p:extLst>
      <p:ext uri="{BB962C8B-B14F-4D97-AF65-F5344CB8AC3E}">
        <p14:creationId xmlns:p14="http://schemas.microsoft.com/office/powerpoint/2010/main" val="246203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Erbscheinverfahren</a:t>
            </a:r>
          </a:p>
        </p:txBody>
      </p:sp>
      <p:sp>
        <p:nvSpPr>
          <p:cNvPr id="3" name="Inhaltsplatzhalter 2"/>
          <p:cNvSpPr>
            <a:spLocks noGrp="1"/>
          </p:cNvSpPr>
          <p:nvPr>
            <p:ph idx="1"/>
          </p:nvPr>
        </p:nvSpPr>
        <p:spPr>
          <a:xfrm>
            <a:off x="677334" y="2160589"/>
            <a:ext cx="8596668" cy="4289197"/>
          </a:xfrm>
        </p:spPr>
        <p:txBody>
          <a:bodyPr>
            <a:normAutofit fontScale="25000" lnSpcReduction="20000"/>
          </a:bodyPr>
          <a:lstStyle/>
          <a:p>
            <a:endParaRPr lang="de-DE" dirty="0"/>
          </a:p>
          <a:p>
            <a:r>
              <a:rPr lang="de-DE" sz="5600" dirty="0"/>
              <a:t>Neue Akte mit dem Registerbuchstaben VI (Anlage I </a:t>
            </a:r>
            <a:r>
              <a:rPr lang="de-DE" sz="5600" dirty="0" err="1"/>
              <a:t>AktO</a:t>
            </a:r>
            <a:r>
              <a:rPr lang="de-DE" sz="5600" dirty="0"/>
              <a:t>) wird angelegt</a:t>
            </a:r>
          </a:p>
          <a:p>
            <a:pPr marL="0" indent="0">
              <a:buNone/>
            </a:pPr>
            <a:endParaRPr lang="de-DE" sz="5600" dirty="0"/>
          </a:p>
          <a:p>
            <a:r>
              <a:rPr lang="de-DE" sz="5600" dirty="0"/>
              <a:t>Zunächst erfolgt die Prüfung des Rechtspflegers oder Richters, ob die/der Antragsteller*in erbberechtigt ist</a:t>
            </a:r>
          </a:p>
          <a:p>
            <a:pPr marL="0" indent="0">
              <a:buNone/>
            </a:pPr>
            <a:r>
              <a:rPr lang="de-DE" sz="5600" dirty="0"/>
              <a:t>     -&gt; gem. § 26 </a:t>
            </a:r>
            <a:r>
              <a:rPr lang="de-DE" sz="5600" dirty="0" err="1"/>
              <a:t>FamFG</a:t>
            </a:r>
            <a:r>
              <a:rPr lang="de-DE" sz="5600" dirty="0"/>
              <a:t> hat das Nachlassgericht dies von Amts wegen zu prüfen, Der Erbschein wird erteilt, wenn  </a:t>
            </a:r>
          </a:p>
          <a:p>
            <a:pPr marL="0" indent="0">
              <a:buNone/>
            </a:pPr>
            <a:r>
              <a:rPr lang="de-DE" sz="5600" dirty="0"/>
              <a:t>     alle Angaben und Urkunden als vollständig und richtig betrachtet wurden.</a:t>
            </a:r>
          </a:p>
          <a:p>
            <a:pPr marL="0" indent="0">
              <a:buNone/>
            </a:pPr>
            <a:r>
              <a:rPr lang="de-DE" sz="5600" dirty="0"/>
              <a:t>     Das Ergebnis der Prüfung wird durch Beschluss festgestellt (§ 352 e Abs. 1 </a:t>
            </a:r>
            <a:r>
              <a:rPr lang="de-DE" sz="5600" dirty="0" err="1"/>
              <a:t>FamFG</a:t>
            </a:r>
            <a:r>
              <a:rPr lang="de-DE" sz="5600" dirty="0"/>
              <a:t>), der in der Akte verbleibt.</a:t>
            </a:r>
          </a:p>
          <a:p>
            <a:pPr marL="0" indent="0">
              <a:buNone/>
            </a:pPr>
            <a:endParaRPr lang="de-DE" sz="5600" dirty="0"/>
          </a:p>
          <a:p>
            <a:r>
              <a:rPr lang="de-DE" sz="5600" dirty="0"/>
              <a:t>  Der Erbschein weist folgende Tatsachen aus: </a:t>
            </a:r>
          </a:p>
          <a:p>
            <a:pPr marL="0" indent="0">
              <a:buNone/>
            </a:pPr>
            <a:r>
              <a:rPr lang="de-DE" sz="5600" dirty="0"/>
              <a:t>     Die persönlichen Daten des Erblassers/der Erblasserin, die Angabe von wem</a:t>
            </a:r>
          </a:p>
          <a:p>
            <a:pPr marL="0" indent="0">
              <a:buNone/>
            </a:pPr>
            <a:r>
              <a:rPr lang="de-DE" sz="5600" dirty="0"/>
              <a:t>     er/sie beerbt wurde, die Angabe der Alleinerbschaft oder der Erbteile der </a:t>
            </a:r>
          </a:p>
          <a:p>
            <a:pPr marL="0" indent="0">
              <a:buNone/>
            </a:pPr>
            <a:r>
              <a:rPr lang="de-DE" sz="5600" dirty="0"/>
              <a:t>     einzelnen Erbberechtigten (</a:t>
            </a:r>
            <a:r>
              <a:rPr lang="de-DE" sz="5600" dirty="0" err="1"/>
              <a:t>Erbquote</a:t>
            </a:r>
            <a:r>
              <a:rPr lang="de-DE" sz="5600" dirty="0"/>
              <a:t>), evtl. Beschränkungen des Erbrechts, </a:t>
            </a:r>
          </a:p>
          <a:p>
            <a:pPr marL="0" indent="0">
              <a:buNone/>
            </a:pPr>
            <a:r>
              <a:rPr lang="de-DE" sz="5600" dirty="0"/>
              <a:t>     wie z.B. die Vor- und Nacherbschaft</a:t>
            </a:r>
          </a:p>
          <a:p>
            <a:pPr marL="0" indent="0">
              <a:buNone/>
            </a:pPr>
            <a:endParaRPr lang="de-DE" dirty="0"/>
          </a:p>
          <a:p>
            <a:pPr marL="0" indent="0">
              <a:buNone/>
            </a:pPr>
            <a:r>
              <a:rPr lang="de-DE" dirty="0"/>
              <a:t>          </a:t>
            </a:r>
          </a:p>
        </p:txBody>
      </p:sp>
    </p:spTree>
    <p:extLst>
      <p:ext uri="{BB962C8B-B14F-4D97-AF65-F5344CB8AC3E}">
        <p14:creationId xmlns:p14="http://schemas.microsoft.com/office/powerpoint/2010/main" val="2445727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Erbscheinverfahren- Unterscheidungen bei den Erbscheinen</a:t>
            </a:r>
          </a:p>
        </p:txBody>
      </p:sp>
      <p:sp>
        <p:nvSpPr>
          <p:cNvPr id="3" name="Inhaltsplatzhalter 2"/>
          <p:cNvSpPr>
            <a:spLocks noGrp="1"/>
          </p:cNvSpPr>
          <p:nvPr>
            <p:ph idx="1"/>
          </p:nvPr>
        </p:nvSpPr>
        <p:spPr/>
        <p:txBody>
          <a:bodyPr/>
          <a:lstStyle/>
          <a:p>
            <a:r>
              <a:rPr lang="de-DE" dirty="0"/>
              <a:t>Erbschein für 1 Erben</a:t>
            </a:r>
          </a:p>
          <a:p>
            <a:r>
              <a:rPr lang="de-DE" dirty="0"/>
              <a:t>Gemeinschaftlicher Erbschein gem. §352a </a:t>
            </a:r>
            <a:r>
              <a:rPr lang="de-DE" dirty="0" err="1"/>
              <a:t>FamFG</a:t>
            </a:r>
            <a:r>
              <a:rPr lang="de-DE" dirty="0"/>
              <a:t> kann unter Angabe der Erbteile erteilt werden oder es kann darauf verzichtet werden, stellt nur einer der Erben den Antrag , muss dies im Erbschein vermerkt werden (§352a Abs. 3 </a:t>
            </a:r>
            <a:r>
              <a:rPr lang="de-DE" dirty="0" err="1"/>
              <a:t>FamFG</a:t>
            </a:r>
            <a:r>
              <a:rPr lang="de-DE" dirty="0"/>
              <a:t>)</a:t>
            </a:r>
          </a:p>
          <a:p>
            <a:r>
              <a:rPr lang="de-DE" dirty="0"/>
              <a:t>Ebenso kann für jeden der Erbengemeinschaft ein Teilerbschein erteilt werden</a:t>
            </a:r>
          </a:p>
          <a:p>
            <a:r>
              <a:rPr lang="de-DE" dirty="0"/>
              <a:t>Erbschein für den Vorerben ist in der Praxis sehr selten zu finden</a:t>
            </a:r>
          </a:p>
          <a:p>
            <a:r>
              <a:rPr lang="de-DE" dirty="0"/>
              <a:t>Gegenständlich beschränkter Erbschein gem. § 352c </a:t>
            </a:r>
            <a:r>
              <a:rPr lang="de-DE" dirty="0" err="1"/>
              <a:t>FamFG</a:t>
            </a:r>
            <a:endParaRPr lang="de-DE" dirty="0"/>
          </a:p>
          <a:p>
            <a:endParaRPr lang="de-DE" dirty="0"/>
          </a:p>
          <a:p>
            <a:endParaRPr lang="de-DE" dirty="0"/>
          </a:p>
        </p:txBody>
      </p:sp>
    </p:spTree>
    <p:extLst>
      <p:ext uri="{BB962C8B-B14F-4D97-AF65-F5344CB8AC3E}">
        <p14:creationId xmlns:p14="http://schemas.microsoft.com/office/powerpoint/2010/main" val="2145603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Erbscheinverfahren</a:t>
            </a:r>
          </a:p>
        </p:txBody>
      </p:sp>
      <p:sp>
        <p:nvSpPr>
          <p:cNvPr id="3" name="Inhaltsplatzhalter 2"/>
          <p:cNvSpPr>
            <a:spLocks noGrp="1"/>
          </p:cNvSpPr>
          <p:nvPr>
            <p:ph idx="1"/>
          </p:nvPr>
        </p:nvSpPr>
        <p:spPr/>
        <p:txBody>
          <a:bodyPr/>
          <a:lstStyle/>
          <a:p>
            <a:endParaRPr lang="de-DE" dirty="0"/>
          </a:p>
          <a:p>
            <a:endParaRPr lang="de-DE" dirty="0"/>
          </a:p>
          <a:p>
            <a:r>
              <a:rPr lang="de-DE" dirty="0"/>
              <a:t>Sollten sich nach der Erteilung des Erbscheins Tatsachen ergeben, die dessen Unrichtigkeit belegen, so kann dieser durch das Gericht gem. § 2361 BGB eingezogen werden und für kraftlos erklärt werden.</a:t>
            </a:r>
          </a:p>
          <a:p>
            <a:r>
              <a:rPr lang="de-DE" dirty="0"/>
              <a:t>Die vermeintlichen Erben haben Erbschein und Nachlass herauszugeben und oder Auskunft zu erteilen (§ 2362 BGB </a:t>
            </a:r>
            <a:r>
              <a:rPr lang="de-DE" dirty="0" err="1"/>
              <a:t>i.V.m</a:t>
            </a:r>
            <a:r>
              <a:rPr lang="de-DE" dirty="0"/>
              <a:t>. § 353 </a:t>
            </a:r>
            <a:r>
              <a:rPr lang="de-DE" dirty="0" err="1"/>
              <a:t>FamFG</a:t>
            </a:r>
            <a:r>
              <a:rPr lang="de-DE" dirty="0"/>
              <a:t>)</a:t>
            </a:r>
          </a:p>
        </p:txBody>
      </p:sp>
    </p:spTree>
    <p:extLst>
      <p:ext uri="{BB962C8B-B14F-4D97-AF65-F5344CB8AC3E}">
        <p14:creationId xmlns:p14="http://schemas.microsoft.com/office/powerpoint/2010/main" val="2052610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Europäische Nachlasszeugnis</a:t>
            </a:r>
          </a:p>
        </p:txBody>
      </p:sp>
      <p:sp>
        <p:nvSpPr>
          <p:cNvPr id="3" name="Inhaltsplatzhalter 2"/>
          <p:cNvSpPr>
            <a:spLocks noGrp="1"/>
          </p:cNvSpPr>
          <p:nvPr>
            <p:ph idx="1"/>
          </p:nvPr>
        </p:nvSpPr>
        <p:spPr/>
        <p:txBody>
          <a:bodyPr>
            <a:normAutofit/>
          </a:bodyPr>
          <a:lstStyle/>
          <a:p>
            <a:r>
              <a:rPr lang="de-DE" sz="1400" dirty="0"/>
              <a:t>Die EU-Erbrechtsverordnung hat das </a:t>
            </a:r>
            <a:r>
              <a:rPr lang="de-DE" sz="1400" b="1" dirty="0"/>
              <a:t>Europäische Nachlasszeugnis </a:t>
            </a:r>
            <a:r>
              <a:rPr lang="de-DE" sz="1400" dirty="0"/>
              <a:t>eingeführt. Es wird jeweils von einer Behörde im zur Führung des Nachlassverfahrens primär zuständigen Mitgliedstaat der europäischen Union zur Verwendung in einem anderen Mitgliedstaat der EU ausgestellt. Dies soll die Anerkennung und Vollstreckung öffentlicher Urkunden in Erbangelegenheiten erleichtern.</a:t>
            </a:r>
          </a:p>
          <a:p>
            <a:r>
              <a:rPr lang="de-DE" sz="1400" dirty="0"/>
              <a:t>Gilt für alle Länder der EU mit Ausnahme von Dänemark und Irland</a:t>
            </a:r>
          </a:p>
          <a:p>
            <a:r>
              <a:rPr lang="de-DE" sz="1400" dirty="0"/>
              <a:t>Gilt für alle Erbfälle ab 17.08.2015</a:t>
            </a:r>
          </a:p>
          <a:p>
            <a:r>
              <a:rPr lang="de-DE" sz="1400" dirty="0"/>
              <a:t>Bürger können bestimmen, dass das Recht des Staates, dessen Staatsangehörigkeit sie besitzen angewendet wird</a:t>
            </a:r>
          </a:p>
          <a:p>
            <a:r>
              <a:rPr lang="de-DE" sz="1400" dirty="0"/>
              <a:t>Bürger können mit dem Europäischen Nachlasszeugnis (ENZ) ihren Status als Erbe, Vermächtnisnehmer oder Testamentsvollstrecker in dem anderen Mitgliedsstaat nachweisen</a:t>
            </a:r>
          </a:p>
          <a:p>
            <a:r>
              <a:rPr lang="de-DE" sz="1400" dirty="0"/>
              <a:t>Voraussetzung: Antrag, eidesstattliche Versicherung</a:t>
            </a:r>
          </a:p>
          <a:p>
            <a:r>
              <a:rPr lang="de-DE" sz="1400" dirty="0"/>
              <a:t>Zuständigkeit: Das Gericht des letzten Wohnsitzes des Erblassers (§ 64 </a:t>
            </a:r>
            <a:r>
              <a:rPr lang="de-DE" sz="1400" dirty="0" err="1"/>
              <a:t>EuErbVO</a:t>
            </a:r>
            <a:r>
              <a:rPr lang="de-DE" sz="1400" dirty="0"/>
              <a:t>)</a:t>
            </a:r>
          </a:p>
          <a:p>
            <a:r>
              <a:rPr lang="de-DE" sz="1400" dirty="0"/>
              <a:t>Keine Ausfertigung, nur beglaubigte Abschrift mit 6 monatiger Gültigkeit (kann verlängert werden)</a:t>
            </a:r>
          </a:p>
          <a:p>
            <a:endParaRPr lang="de-DE" sz="1400" dirty="0"/>
          </a:p>
          <a:p>
            <a:endParaRPr lang="de-DE" sz="1500" dirty="0"/>
          </a:p>
          <a:p>
            <a:endParaRPr lang="de-DE" dirty="0"/>
          </a:p>
        </p:txBody>
      </p:sp>
    </p:spTree>
    <p:extLst>
      <p:ext uri="{BB962C8B-B14F-4D97-AF65-F5344CB8AC3E}">
        <p14:creationId xmlns:p14="http://schemas.microsoft.com/office/powerpoint/2010/main" val="3857151674"/>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727</Words>
  <Application>Microsoft Office PowerPoint</Application>
  <PresentationFormat>Breitbild</PresentationFormat>
  <Paragraphs>65</Paragraphs>
  <Slides>8</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Trebuchet MS</vt:lpstr>
      <vt:lpstr>Wingdings 3</vt:lpstr>
      <vt:lpstr>Facette</vt:lpstr>
      <vt:lpstr>Die Erteilung eines Erbscheins</vt:lpstr>
      <vt:lpstr>Der Erbschein § 2353 BGB</vt:lpstr>
      <vt:lpstr>Der Erbschein</vt:lpstr>
      <vt:lpstr>Der Erbschein</vt:lpstr>
      <vt:lpstr>Das Erbscheinverfahren</vt:lpstr>
      <vt:lpstr>Das Erbscheinverfahren- Unterscheidungen bei den Erbscheinen</vt:lpstr>
      <vt:lpstr>Das Erbscheinverfahren</vt:lpstr>
      <vt:lpstr>Das Europäische Nachlasszeugnis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Erteilung eines Erbscheins</dc:title>
  <dc:creator>Neuendorf-Schulz, Simone</dc:creator>
  <cp:lastModifiedBy>Neuendorf-Schulz, Simone</cp:lastModifiedBy>
  <cp:revision>1</cp:revision>
  <dcterms:created xsi:type="dcterms:W3CDTF">2024-11-18T07:38:48Z</dcterms:created>
  <dcterms:modified xsi:type="dcterms:W3CDTF">2024-11-18T07:42:48Z</dcterms:modified>
</cp:coreProperties>
</file>