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06" r:id="rId2"/>
    <p:sldId id="411" r:id="rId3"/>
    <p:sldId id="301" r:id="rId4"/>
    <p:sldId id="394" r:id="rId5"/>
    <p:sldId id="302" r:id="rId6"/>
    <p:sldId id="412" r:id="rId7"/>
    <p:sldId id="303" r:id="rId8"/>
    <p:sldId id="305" r:id="rId9"/>
    <p:sldId id="306" r:id="rId10"/>
    <p:sldId id="308" r:id="rId11"/>
    <p:sldId id="367" r:id="rId12"/>
    <p:sldId id="309" r:id="rId13"/>
    <p:sldId id="310" r:id="rId14"/>
    <p:sldId id="311" r:id="rId15"/>
    <p:sldId id="312" r:id="rId16"/>
    <p:sldId id="313" r:id="rId17"/>
    <p:sldId id="314" r:id="rId18"/>
    <p:sldId id="315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090A8-6A55-45C8-917E-C184073F2B2D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9F944-AD73-4CEE-AC83-6B85563984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765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4719249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74134" indent="-309504" defTabSz="948267"/>
            <a:r>
              <a:rPr lang="de-DE" dirty="0"/>
              <a:t>Aktenführung nächstes Blatt </a:t>
            </a:r>
            <a:r>
              <a:rPr lang="de-DE" b="1" dirty="0"/>
              <a:t>besprechen und Kopien ausgeben</a:t>
            </a:r>
          </a:p>
          <a:p>
            <a:pPr marL="474134" indent="-309504" defTabSz="948267"/>
            <a:r>
              <a:rPr lang="de-DE" dirty="0"/>
              <a:t>Der Vollständigkeit halber </a:t>
            </a:r>
            <a:r>
              <a:rPr lang="de-DE" b="1" dirty="0"/>
              <a:t>Weglegung</a:t>
            </a:r>
            <a:r>
              <a:rPr lang="de-DE" dirty="0"/>
              <a:t>:- M-Verfahren -&gt; 5 Jahre</a:t>
            </a:r>
          </a:p>
          <a:p>
            <a:pPr marL="164630" indent="0" defTabSz="948267">
              <a:buNone/>
            </a:pPr>
            <a:r>
              <a:rPr lang="de-DE" dirty="0"/>
              <a:t>                                                                       - AR-Verfahren -&gt; 2 Jahre</a:t>
            </a:r>
          </a:p>
          <a:p>
            <a:pPr marL="164630" indent="0" defTabSz="948267">
              <a:buNone/>
            </a:pPr>
            <a:r>
              <a:rPr lang="de-DE" dirty="0"/>
              <a:t>                                                                       - Verfahren, die 6 Monate nicht betrieben wurden</a:t>
            </a:r>
          </a:p>
          <a:p>
            <a:pPr marL="474134" indent="-309504" defTabSz="948267"/>
            <a:endParaRPr lang="de-DE" dirty="0"/>
          </a:p>
          <a:p>
            <a:pPr marL="474134" indent="-309504" defTabSz="948267"/>
            <a:endParaRPr lang="de-DE" dirty="0"/>
          </a:p>
          <a:p>
            <a:pPr marL="164630" indent="0" defTabSz="948267">
              <a:buNone/>
            </a:pPr>
            <a:endParaRPr lang="de-DE" dirty="0"/>
          </a:p>
          <a:p>
            <a:pPr marL="474134" indent="-309504" defTabSz="948267"/>
            <a:r>
              <a:rPr lang="de-DE" b="1" dirty="0"/>
              <a:t>MUSTERAKTE für HAFTBEFEHL anlegen!!!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6552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Wo war das zentrale Vollstreckungsgericht?</a:t>
            </a:r>
          </a:p>
          <a:p>
            <a:pPr marL="171450" indent="-171450">
              <a:buFont typeface="Wingdings" pitchFamily="2" charset="2"/>
              <a:buChar char="è"/>
            </a:pPr>
            <a:r>
              <a:rPr lang="de-DE" dirty="0"/>
              <a:t>AG Mitte</a:t>
            </a:r>
          </a:p>
          <a:p>
            <a:pPr marL="171450" indent="-171450">
              <a:buFont typeface="Wingdings" pitchFamily="2" charset="2"/>
              <a:buChar char="è"/>
            </a:pPr>
            <a:endParaRPr lang="de-DE" dirty="0"/>
          </a:p>
          <a:p>
            <a:pPr marL="0" indent="0">
              <a:buFont typeface="Wingdings" pitchFamily="2" charset="2"/>
              <a:buNone/>
            </a:pPr>
            <a:r>
              <a:rPr lang="de-DE" dirty="0"/>
              <a:t>Wirtschaftsauskunftei = </a:t>
            </a:r>
            <a:r>
              <a:rPr lang="de-D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privates Unternehmen, das Daten über die Kreditwürdigkeit und Zahlungsfähigkeit von Unternehmen und Privatpersonen sammelt, verarbeitet und an Geschäftspartner weitergibt</a:t>
            </a:r>
          </a:p>
          <a:p>
            <a:pPr marL="0" indent="0">
              <a:buFont typeface="Wingdings" pitchFamily="2" charset="2"/>
              <a:buNone/>
            </a:pPr>
            <a:endParaRPr lang="de-D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57682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3078763e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3078763e7_0_15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8912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3078763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73078763e7_0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r>
              <a:rPr lang="de-DE" b="1" u="sng" dirty="0"/>
              <a:t>Das Eintragungsanordnungsverfahren im Schuldnerverzeichnis</a:t>
            </a:r>
          </a:p>
          <a:p>
            <a:pPr marL="0" indent="0">
              <a:buNone/>
            </a:pPr>
            <a:endParaRPr lang="de-DE" b="1" u="sng" dirty="0"/>
          </a:p>
          <a:p>
            <a:pPr marL="0" indent="0">
              <a:buNone/>
            </a:pPr>
            <a:r>
              <a:rPr lang="de-DE" b="0" u="none" dirty="0"/>
              <a:t>-Teil des gerichtlichen Verfahrens, zuständig ist der Gerichtsvollzieher von Amts wegen</a:t>
            </a:r>
          </a:p>
          <a:p>
            <a:pPr marL="0" indent="0">
              <a:buNone/>
            </a:pPr>
            <a:r>
              <a:rPr lang="de-DE" b="0" u="none" dirty="0"/>
              <a:t>-</a:t>
            </a:r>
            <a:r>
              <a:rPr lang="de-DE" b="1" u="none" dirty="0"/>
              <a:t>Folie durchklicken</a:t>
            </a:r>
          </a:p>
          <a:p>
            <a:pPr marL="0" indent="0">
              <a:buNone/>
            </a:pPr>
            <a:endParaRPr lang="de-DE" b="1" u="none" dirty="0"/>
          </a:p>
          <a:p>
            <a:pPr marL="0" indent="0">
              <a:buNone/>
            </a:pPr>
            <a:r>
              <a:rPr lang="de-DE" b="0" u="none" dirty="0"/>
              <a:t>-Eintragung muss begründet sein</a:t>
            </a:r>
          </a:p>
          <a:p>
            <a:pPr marL="0" indent="0">
              <a:buNone/>
            </a:pPr>
            <a:r>
              <a:rPr lang="de-DE" b="0" u="none" dirty="0"/>
              <a:t>-Bekanntgabe an den Schuldner erfolgt durch Zustellung oder mündliche Bekanntgabe im Termin + Rechtsbehelfsbelehrung (Widerspruch §882d ZPO -&gt; 2Wochen)</a:t>
            </a:r>
          </a:p>
          <a:p>
            <a:pPr marL="0" indent="0">
              <a:spcBef>
                <a:spcPts val="1570"/>
              </a:spcBef>
              <a:buNone/>
            </a:pPr>
            <a:r>
              <a:rPr lang="de-DE" b="0" u="none" dirty="0"/>
              <a:t>-</a:t>
            </a:r>
            <a:r>
              <a:rPr lang="de-DE" dirty="0"/>
              <a:t>Folgegläubiger  während der 2-jährigen Sperrfrist (führt dazu, dass der </a:t>
            </a:r>
          </a:p>
          <a:p>
            <a:pPr marL="0" indent="0">
              <a:spcBef>
                <a:spcPts val="1570"/>
              </a:spcBef>
              <a:buNone/>
            </a:pPr>
            <a:r>
              <a:rPr lang="de-DE" dirty="0"/>
              <a:t>           Schuldner mehrfach eingetragen ist; Gläubiger können erkennen, wie viele </a:t>
            </a:r>
          </a:p>
          <a:p>
            <a:pPr marL="0" indent="0">
              <a:spcBef>
                <a:spcPts val="1570"/>
              </a:spcBef>
              <a:buNone/>
            </a:pPr>
            <a:r>
              <a:rPr lang="de-DE" dirty="0"/>
              <a:t>           Gläubiger bereits die Zwangsvollstreckung eingeleitet haben)</a:t>
            </a:r>
          </a:p>
          <a:p>
            <a:pPr marL="0" indent="0">
              <a:spcBef>
                <a:spcPts val="1570"/>
              </a:spcBef>
              <a:buNone/>
            </a:pPr>
            <a:endParaRPr lang="de-DE" dirty="0"/>
          </a:p>
          <a:p>
            <a:pPr marL="0" indent="0">
              <a:spcBef>
                <a:spcPts val="1570"/>
              </a:spcBef>
              <a:buNone/>
            </a:pPr>
            <a:endParaRPr lang="de-DE" dirty="0"/>
          </a:p>
          <a:p>
            <a:pPr marL="0" indent="0">
              <a:buNone/>
            </a:pPr>
            <a:endParaRPr b="0" u="none" dirty="0"/>
          </a:p>
        </p:txBody>
      </p:sp>
    </p:spTree>
    <p:extLst>
      <p:ext uri="{BB962C8B-B14F-4D97-AF65-F5344CB8AC3E}">
        <p14:creationId xmlns:p14="http://schemas.microsoft.com/office/powerpoint/2010/main" val="1015848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3078763e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73078763e7_0_5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r>
              <a:rPr lang="de-DE" dirty="0"/>
              <a:t>-Eintragungsanordnung mit Begründung (z.B. Schuldner ist zum Termin nicht erschienen) </a:t>
            </a:r>
            <a:r>
              <a:rPr lang="de-DE" dirty="0" err="1"/>
              <a:t>v.A.w</a:t>
            </a:r>
            <a:r>
              <a:rPr lang="de-DE" dirty="0"/>
              <a:t>. (GV) zustellen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-Belehrung über Widerspruch und Möglichkeit der einstweiligen Einstellung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-2 Wochen Wartefrist ab Zustellung =&gt; Möglichkeit der gütlichen Einigung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-nach Ablauf =&gt; Vollzug der Eintragungsanordnung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-falls Antrag auf HB -&gt; Sonderakte an das zuständige Vollstreckungsgericht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8365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z.Bsp</a:t>
            </a:r>
            <a:r>
              <a:rPr lang="de-DE" dirty="0"/>
              <a:t>. Bei Bezug von ALG II</a:t>
            </a:r>
          </a:p>
          <a:p>
            <a:r>
              <a:rPr lang="de-DE" dirty="0"/>
              <a:t>Hinterlegung des Vermögensverzeichnisses erfolgt immer sofort</a:t>
            </a:r>
          </a:p>
          <a:p>
            <a:r>
              <a:rPr lang="de-DE" dirty="0"/>
              <a:t>Vermögensverzeichnis unverzüglich an Gläubiger</a:t>
            </a:r>
          </a:p>
          <a:p>
            <a:r>
              <a:rPr lang="de-DE" dirty="0"/>
              <a:t>Eintragungsanordnung sofort („Zwischenparkplatz“)</a:t>
            </a:r>
          </a:p>
          <a:p>
            <a:r>
              <a:rPr lang="de-DE" dirty="0"/>
              <a:t>Mitteilung und Belehrung an den Schuldner -&gt; 2 Wochen Wartefrist für Widerspruch des Schuldners</a:t>
            </a:r>
          </a:p>
          <a:p>
            <a:r>
              <a:rPr lang="de-DE" dirty="0"/>
              <a:t>Endgültige Vollziehung der Eintragungsfrist (Abholung vom „Zwischenparkplatz“)</a:t>
            </a:r>
          </a:p>
        </p:txBody>
      </p:sp>
    </p:spTree>
    <p:extLst>
      <p:ext uri="{BB962C8B-B14F-4D97-AF65-F5344CB8AC3E}">
        <p14:creationId xmlns:p14="http://schemas.microsoft.com/office/powerpoint/2010/main" val="27444894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3078763e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73078763e7_0_1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r>
              <a:rPr lang="de-DE" dirty="0"/>
              <a:t>-erfolgt durch Gerichtsvollzieherprognose</a:t>
            </a:r>
          </a:p>
          <a:p>
            <a:pPr marL="0" indent="0">
              <a:buNone/>
            </a:pPr>
            <a:r>
              <a:rPr lang="de-DE" dirty="0"/>
              <a:t>-Vermögensverzeichnis wird direkt an Gläubiger weitergeleitet</a:t>
            </a:r>
          </a:p>
          <a:p>
            <a:pPr marL="0" indent="0">
              <a:buNone/>
            </a:pPr>
            <a:r>
              <a:rPr lang="de-DE" dirty="0"/>
              <a:t>-Mitteilung an den Schuldner mit Belehrung, dass die Zahlung binnen 1 Monats erfolgen muss</a:t>
            </a:r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  a) keine Befriedigung: -Zustellen der Eintragungsanordnung nach 1 Monat</a:t>
            </a:r>
          </a:p>
          <a:p>
            <a:pPr marL="0" indent="0">
              <a:buNone/>
            </a:pPr>
            <a:r>
              <a:rPr lang="de-DE" dirty="0"/>
              <a:t>                                      -weiter siehe Variante 2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b) Zahlung =&gt; keine Eintragung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0059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31c06320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731c06320d_1_0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r>
              <a:rPr lang="de-DE" dirty="0"/>
              <a:t>Wo war das zentrale Vollstreckungsgericht: AG Mitte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24333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31c06320d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731c06320d_1_5:notes"/>
          <p:cNvSpPr txBox="1">
            <a:spLocks noGrp="1"/>
          </p:cNvSpPr>
          <p:nvPr>
            <p:ph type="body" idx="1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spcFirstLastPara="1" wrap="square" lIns="94811" tIns="94811" rIns="94811" bIns="94811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05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Bei Verhaftung ist dem Schuldner durch den GV ist der HB in beglaubigter Form auszuhändigen</a:t>
            </a:r>
          </a:p>
          <a:p>
            <a:endParaRPr lang="de-DE" dirty="0"/>
          </a:p>
          <a:p>
            <a:r>
              <a:rPr lang="de-DE" dirty="0"/>
              <a:t>HB darf nur 2 Jahre vollstreckt werden ab Erlass</a:t>
            </a:r>
          </a:p>
          <a:p>
            <a:endParaRPr lang="de-DE" dirty="0"/>
          </a:p>
          <a:p>
            <a:r>
              <a:rPr lang="de-DE" dirty="0"/>
              <a:t>Gibt Schuldner die VAK ab, muss er sofort aus der Haft entlassen werden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4348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de-DE" dirty="0"/>
              <a:t>zu1.) zur Erzwingung der Abgabe der VAK (besprechen wir gleich noch näher)</a:t>
            </a:r>
          </a:p>
          <a:p>
            <a:endParaRPr lang="de-DE" dirty="0"/>
          </a:p>
          <a:p>
            <a:pPr marL="158750" indent="0">
              <a:buNone/>
            </a:pPr>
            <a:r>
              <a:rPr lang="de-DE" dirty="0"/>
              <a:t>zu2.) bei Vollstreckungsbehörden -&gt; eigene Vollstreckungsbeamte</a:t>
            </a:r>
          </a:p>
          <a:p>
            <a:pPr marL="158750" indent="0">
              <a:buNone/>
            </a:pPr>
            <a:r>
              <a:rPr lang="de-DE" dirty="0"/>
              <a:t>                 </a:t>
            </a:r>
            <a:r>
              <a:rPr lang="de-DE" b="1" dirty="0"/>
              <a:t>aber:</a:t>
            </a:r>
            <a:r>
              <a:rPr lang="de-DE" dirty="0"/>
              <a:t> der Haftbefehl kann nur von einem Richter erlassen werden</a:t>
            </a:r>
          </a:p>
          <a:p>
            <a:pPr marL="158750" indent="0">
              <a:buNone/>
            </a:pPr>
            <a:endParaRPr lang="de-DE" dirty="0"/>
          </a:p>
          <a:p>
            <a:pPr marL="158750" indent="0">
              <a:buNone/>
            </a:pPr>
            <a:r>
              <a:rPr lang="de-DE" dirty="0"/>
              <a:t>Zu3.) –Schuldner hat bewegliche Sache herauszugeben</a:t>
            </a:r>
          </a:p>
          <a:p>
            <a:pPr marL="158750" indent="0">
              <a:buNone/>
            </a:pPr>
            <a:r>
              <a:rPr lang="de-DE" dirty="0"/>
              <a:t>         -Schuldner weiß nicht, wo sie ist oder sich befindet</a:t>
            </a:r>
          </a:p>
          <a:p>
            <a:pPr marL="158750" indent="0">
              <a:buNone/>
            </a:pPr>
            <a:r>
              <a:rPr lang="de-DE" dirty="0"/>
              <a:t>         -Versicherung an </a:t>
            </a:r>
            <a:r>
              <a:rPr lang="de-DE" dirty="0" err="1"/>
              <a:t>eides</a:t>
            </a:r>
            <a:r>
              <a:rPr lang="de-DE" dirty="0"/>
              <a:t> Statt, dass Schuldner nichts über Verbleib weiß</a:t>
            </a:r>
          </a:p>
          <a:p>
            <a:pPr marL="158750" indent="0">
              <a:buNone/>
            </a:pPr>
            <a:r>
              <a:rPr lang="de-DE" dirty="0"/>
              <a:t>         -bei Weigerung dann HB gem. § 883 ZPO</a:t>
            </a:r>
          </a:p>
          <a:p>
            <a:pPr marL="158750" indent="0">
              <a:buNone/>
            </a:pPr>
            <a:endParaRPr lang="de-DE" dirty="0"/>
          </a:p>
          <a:p>
            <a:pPr marL="15875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8316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6FA95-2F3E-1522-516C-FF5DE8295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5925E1A-73A0-2C65-C48A-DA398DC901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A3A2AE9-D3F8-F831-CD3B-6EA3CBADB1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de-DE" dirty="0"/>
          </a:p>
          <a:p>
            <a:pPr marL="15875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647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2c5c7e4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2c5c7e4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dirty="0"/>
              <a:t>Wann kann ein Haftbefehl beantragt und erlassen werden?   KLICK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Zu3.) e.V. Verweigerung ( VAK hieß vor 2013 e.V., besser bekannt als Offenbarungseid, nicht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                                 zu verwechseln mit eV nach </a:t>
            </a:r>
            <a:r>
              <a:rPr lang="de-DE" b="1" dirty="0"/>
              <a:t>§ 889 ZPO</a:t>
            </a:r>
            <a:r>
              <a:rPr lang="de-DE" b="0" dirty="0"/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- zuständig Rechtspfleger beim Vollstreckungsgericht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- bestimmte Angaben werden an </a:t>
            </a:r>
            <a:r>
              <a:rPr lang="de-DE" b="0" dirty="0" err="1"/>
              <a:t>eides</a:t>
            </a:r>
            <a:r>
              <a:rPr lang="de-DE" b="0" dirty="0"/>
              <a:t> Statt versichert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  z.B. erstelltes Nachlassverzeichnis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                 Wo ist der Führerschein?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3474449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2c5c7e4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2c5c7e4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b="0" dirty="0"/>
              <a:t>§802g lesen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710725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2bfcaff4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72bfcaff4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Zu1.) Haftbefehl ist 2 Jahre gültig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Zu3.) auf Veranlassung des Gläubigers freigelassen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Zu4.) dann erst wieder Verhaftung nach Ablauf der Sperrfrist von 2 Jahren möglich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         -zählt wie VAK geleistet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         -kommt fast nie vor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9974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2bfcaff4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2bfcaff4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Rotes Papier hat keine gesetzliche Grundlage -&gt; Schockwirkung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MUSTERAKTE für HAFTBEFEHL anlegen!!!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0556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Zusammenfassend gucken wir uns nochmal dieses Schaubild an !</a:t>
            </a:r>
          </a:p>
        </p:txBody>
      </p:sp>
    </p:spTree>
    <p:extLst>
      <p:ext uri="{BB962C8B-B14F-4D97-AF65-F5344CB8AC3E}">
        <p14:creationId xmlns:p14="http://schemas.microsoft.com/office/powerpoint/2010/main" val="284481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296412-5EA4-5F31-A39E-D19B81569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3DC1C6-E9F5-EFB5-AE50-3F6E176CC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393F08-3AC6-EE5F-80CA-44F559A14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F9CA3C-65ED-C961-74B3-05FE12744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86213E-D169-CCB3-0735-7E24F225E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62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8E283-298A-7BE5-DD8B-1F71DC2C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44613C-DB95-F2DC-3349-EAB0D546B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CEF118-9C8E-7A1D-5FB0-67418DD00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DEFACE-AFAD-B617-5BC0-43AAE705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C252B2-C0E1-A379-5DEC-A0732EF72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26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5B7B2CF-64DE-80D5-EDAB-0F834C4E55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573310-8CEF-14D6-9888-2318AB770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1D6D87-F741-B0C2-361D-0666E0006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12C97D-A21D-ECF1-9132-26E5E3C0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772A1F-1A41-EEAF-767D-8C9FB8292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12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537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E9F66-5372-C277-1A9A-12C0E06E5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66D3C8-8D22-6FC0-B259-F3053EB70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8B99ED-E9E8-9A72-42CA-0F7D3DF3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B87D40-8385-713A-A995-18FFF9DF4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7793FE-9935-0999-2439-2DE034AE5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98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5849A-64CE-5138-E571-06D3D42A8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032F8B-CD27-A6B0-57FD-F696845FD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7081AC-1F71-5F63-9E8E-04AFE4FD3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57BC4F-0059-F96F-378B-3DA5C713F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2DC82E-635E-2036-D25C-E26E0C74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70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ADE815-F45A-D45E-E5CF-0BA891D13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E41B1B-0635-BDDB-01BB-E710E8E2CF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CCE89D-CFF0-D487-D0A8-2E8765F7D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38414B-5698-D9C2-D524-783CB5994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3F0FD2-FDAB-D1EE-8BB1-938EA5DF3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76F41A-0F20-FEEA-AEF2-06DC07C9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16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C151F-206A-8348-31AE-1E4A0C4D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F442C7-0DF4-73FC-73C9-930940137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AC5C0D6-39E3-B681-E6E8-5CB4DD358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907308B-82E7-4067-8391-68868B830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6937581-AA42-8C6E-4BA2-F1A659107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24C643-0E69-2DAB-4AE4-40101B34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680BE63-7601-9AE5-89C9-CD300FBE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BDB0D9B-CF55-893D-2E0D-DF4C6386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72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8487F-578B-343C-BB1E-879C6A3B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8A03A16-527A-8E9D-8A66-571645F5B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79FC66-AF40-F2FB-0E7C-C58567910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27EB35-2B9B-816A-8813-C90CD6ED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35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5C2B044-69E5-38A6-8037-1EB62BA9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83B8927-3106-0FA4-00DA-63349B28C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0AB7B9D-DD7B-971C-588B-49F2E464D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56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B15473-BD1A-5373-C3D9-B5AD4880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AA0511-5E23-4631-D11F-050EB9676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69024E-6F95-67FF-8E0D-A0B67C2CD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43FB86-CA0F-D59E-2CE1-1D80AACB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8987F4-3DAB-45F6-CAA6-13A667E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1553E9-E3C8-96AF-E27D-EC51616B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23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57A018-9872-512D-3807-E6A42EBE0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EAE1EC-19DA-B31D-2786-1CDAF4308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5AECEA-D837-00F4-5C8F-3E6BC8DB1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02B212-5547-40A8-0A5F-8486AC83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174C7F-DC43-5B97-3D9C-0C6D2DD14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8844AE-05CF-BD72-BDAD-F34BF1FD5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5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9B4045-557F-7EDB-DEE0-B492AD35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E8D25A1-F43F-2F11-49B7-CF18B5B51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BD35D6-EA5F-DE7C-DCAD-718FE5FEB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F7A9C5-D17D-4F0F-BCEC-F31EA5DBA484}" type="datetimeFigureOut">
              <a:rPr lang="de-DE" smtClean="0"/>
              <a:t>13.11.2025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493F7F-DD6D-1BE5-0C3C-E48F7A244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D2447E-595F-EC82-9B55-B6B2149A6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BE1C9F-224C-4B51-97FB-9B252DA44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55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868215" y="2027047"/>
            <a:ext cx="8455569" cy="21919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Haftbefehl</a:t>
            </a:r>
            <a:endParaRPr lang="en-US" sz="6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6085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3">
            <a:extLst>
              <a:ext uri="{FF2B5EF4-FFF2-40B4-BE49-F238E27FC236}">
                <a16:creationId xmlns:a16="http://schemas.microsoft.com/office/drawing/2014/main" id="{74A2FD0A-4BD5-4845-860C-3EF456EB0130}"/>
              </a:ext>
            </a:extLst>
          </p:cNvPr>
          <p:cNvGraphicFramePr>
            <a:graphicFrameLocks noGrp="1"/>
          </p:cNvGraphicFramePr>
          <p:nvPr/>
        </p:nvGraphicFramePr>
        <p:xfrm>
          <a:off x="743712" y="719667"/>
          <a:ext cx="10802112" cy="5351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528">
                  <a:extLst>
                    <a:ext uri="{9D8B030D-6E8A-4147-A177-3AD203B41FA5}">
                      <a16:colId xmlns:a16="http://schemas.microsoft.com/office/drawing/2014/main" val="843644853"/>
                    </a:ext>
                  </a:extLst>
                </a:gridCol>
                <a:gridCol w="2798064">
                  <a:extLst>
                    <a:ext uri="{9D8B030D-6E8A-4147-A177-3AD203B41FA5}">
                      <a16:colId xmlns:a16="http://schemas.microsoft.com/office/drawing/2014/main" val="1988867482"/>
                    </a:ext>
                  </a:extLst>
                </a:gridCol>
                <a:gridCol w="2602992">
                  <a:extLst>
                    <a:ext uri="{9D8B030D-6E8A-4147-A177-3AD203B41FA5}">
                      <a16:colId xmlns:a16="http://schemas.microsoft.com/office/drawing/2014/main" val="2118839107"/>
                    </a:ext>
                  </a:extLst>
                </a:gridCol>
                <a:gridCol w="2700528">
                  <a:extLst>
                    <a:ext uri="{9D8B030D-6E8A-4147-A177-3AD203B41FA5}">
                      <a16:colId xmlns:a16="http://schemas.microsoft.com/office/drawing/2014/main" val="2763138177"/>
                    </a:ext>
                  </a:extLst>
                </a:gridCol>
              </a:tblGrid>
              <a:tr h="1748383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Beispiel</a:t>
                      </a:r>
                    </a:p>
                  </a:txBody>
                  <a:tcPr marL="121920" marR="121920" marT="60960" marB="6096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43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  <a:p>
                      <a:r>
                        <a:rPr lang="de-DE" sz="48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21920" marR="121920" marT="60960" marB="6096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  <a:p>
                      <a:r>
                        <a:rPr lang="de-DE" sz="480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de-DE" sz="43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marL="121920" marR="121920" marT="60960" marB="6096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4800" dirty="0">
                          <a:solidFill>
                            <a:schemeClr val="tx1"/>
                          </a:solidFill>
                        </a:rPr>
                        <a:t>   </a:t>
                      </a:r>
                    </a:p>
                    <a:p>
                      <a:pPr algn="l"/>
                      <a:r>
                        <a:rPr lang="de-DE" sz="48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de-DE" sz="4300" dirty="0">
                          <a:solidFill>
                            <a:schemeClr val="tx1"/>
                          </a:solidFill>
                        </a:rPr>
                        <a:t>1/23</a:t>
                      </a:r>
                    </a:p>
                  </a:txBody>
                  <a:tcPr marL="121920" marR="121920" marT="60960" marB="6096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740384"/>
                  </a:ext>
                </a:extLst>
              </a:tr>
              <a:tr h="1748383">
                <a:tc>
                  <a:txBody>
                    <a:bodyPr/>
                    <a:lstStyle/>
                    <a:p>
                      <a:r>
                        <a:rPr lang="de-DE" sz="2400" dirty="0"/>
                        <a:t>Bezeichnung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Abteilungsnummer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Registerzeichen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Lfd. Nummer und lfd. Jahr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570611"/>
                  </a:ext>
                </a:extLst>
              </a:tr>
              <a:tr h="1855184">
                <a:tc>
                  <a:txBody>
                    <a:bodyPr/>
                    <a:lstStyle/>
                    <a:p>
                      <a:r>
                        <a:rPr lang="de-DE" sz="2400" dirty="0"/>
                        <a:t>Ursprung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Geschäftsverteilungs-plan des jeweiligen Amtsgerichts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§ 24 </a:t>
                      </a:r>
                      <a:r>
                        <a:rPr lang="de-DE" sz="2400" dirty="0" err="1"/>
                        <a:t>AktO</a:t>
                      </a:r>
                      <a:endParaRPr lang="de-DE" sz="2400" dirty="0"/>
                    </a:p>
                    <a:p>
                      <a:endParaRPr lang="de-DE" sz="2400" dirty="0"/>
                    </a:p>
                    <a:p>
                      <a:r>
                        <a:rPr lang="de-DE" sz="2400" dirty="0"/>
                        <a:t>,</a:t>
                      </a:r>
                    </a:p>
                    <a:p>
                      <a:r>
                        <a:rPr lang="de-DE" sz="2400" dirty="0"/>
                        <a:t>Anlage I </a:t>
                      </a:r>
                      <a:r>
                        <a:rPr lang="de-DE" sz="2400" dirty="0" err="1"/>
                        <a:t>AktO</a:t>
                      </a:r>
                      <a:endParaRPr lang="de-DE" sz="2400" dirty="0"/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Aktenordnung</a:t>
                      </a: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447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461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b="1" dirty="0"/>
              <a:t>Schuldnerverzeichnis / Schufa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u="sng" dirty="0"/>
              <a:t>Schuldnerverzeichnis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öffentlich-rechtliches Register aller Schuldner am zentralen Vollstreckungsgericht</a:t>
            </a:r>
          </a:p>
          <a:p>
            <a:endParaRPr lang="de-DE" sz="2400" dirty="0"/>
          </a:p>
          <a:p>
            <a:r>
              <a:rPr lang="de-DE" sz="2400" dirty="0"/>
              <a:t>gibt Auskunft über Kreditwürdigkeit /- </a:t>
            </a:r>
            <a:r>
              <a:rPr lang="de-DE" sz="2400" dirty="0" err="1"/>
              <a:t>unwürdigkeit</a:t>
            </a:r>
            <a:r>
              <a:rPr lang="de-DE" sz="2400" dirty="0"/>
              <a:t> einer Person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346825" y="1690688"/>
            <a:ext cx="5183188" cy="823912"/>
          </a:xfrm>
        </p:spPr>
        <p:txBody>
          <a:bodyPr/>
          <a:lstStyle/>
          <a:p>
            <a:r>
              <a:rPr lang="de-DE" u="sng" dirty="0"/>
              <a:t>Schufa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„Schutzgemeinschaft für allgemeine Kreditsicherung“</a:t>
            </a:r>
          </a:p>
          <a:p>
            <a:r>
              <a:rPr lang="de-DE" sz="2400" dirty="0"/>
              <a:t>Wirtschaftsauskunftei</a:t>
            </a:r>
          </a:p>
          <a:p>
            <a:r>
              <a:rPr lang="de-DE" sz="2400" dirty="0"/>
              <a:t>sammelt Daten des Wirtschaftslebens von Personen; verkauft diese dann</a:t>
            </a:r>
          </a:p>
          <a:p>
            <a:r>
              <a:rPr lang="de-DE" sz="2400" dirty="0"/>
              <a:t>Auskunft über Bonität und Kreditwürdigkeit </a:t>
            </a:r>
          </a:p>
        </p:txBody>
      </p:sp>
    </p:spTree>
    <p:extLst>
      <p:ext uri="{BB962C8B-B14F-4D97-AF65-F5344CB8AC3E}">
        <p14:creationId xmlns:p14="http://schemas.microsoft.com/office/powerpoint/2010/main" val="645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Was wird im Schuldnerverzeichnis erfasst ?</a:t>
            </a:r>
            <a:endParaRPr dirty="0"/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AutoNum type="arabicPeriod"/>
            </a:pPr>
            <a:r>
              <a:rPr lang="de" sz="3200" dirty="0"/>
              <a:t>Zwangsvollstreckungsverfahren des Gerichtsvollziehers</a:t>
            </a:r>
            <a:endParaRPr sz="3200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Verfahren der Verwaltungsvollstreckung</a:t>
            </a:r>
            <a:endParaRPr lang="de-DE" sz="3200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Verfahren, in denen der Antrag des Schuldners auf Eröffnung des Insolvenzverfahrens mangels Masse abgelehnt wurde</a:t>
            </a:r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Versagung oder Widerruf der Restschuldbefreiung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8308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>
            <a:spLocks noGrp="1"/>
          </p:cNvSpPr>
          <p:nvPr>
            <p:ph type="title"/>
          </p:nvPr>
        </p:nvSpPr>
        <p:spPr>
          <a:xfrm>
            <a:off x="537520" y="501927"/>
            <a:ext cx="11360800" cy="1210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Eintragungsanordnung des Gerichtsvollziehers §882c - Gründe</a:t>
            </a:r>
            <a:endParaRPr dirty="0"/>
          </a:p>
        </p:txBody>
      </p:sp>
      <p:sp>
        <p:nvSpPr>
          <p:cNvPr id="140" name="Google Shape;140;p27"/>
          <p:cNvSpPr txBox="1">
            <a:spLocks noGrp="1"/>
          </p:cNvSpPr>
          <p:nvPr>
            <p:ph type="body" idx="1"/>
          </p:nvPr>
        </p:nvSpPr>
        <p:spPr>
          <a:xfrm>
            <a:off x="415600" y="2025567"/>
            <a:ext cx="11360800" cy="406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dirty="0"/>
          </a:p>
          <a:p>
            <a:pPr marL="457200" indent="-457200" algn="just">
              <a:spcBef>
                <a:spcPts val="2133"/>
              </a:spcBef>
              <a:buFont typeface="Arial" panose="020B0604020202020204" pitchFamily="34" charset="0"/>
              <a:buChar char="•"/>
            </a:pPr>
            <a:r>
              <a:rPr lang="de" dirty="0"/>
              <a:t>Schuldner ist unentschuldigt dem Termin zur Abgabe VAK ferngeblieben</a:t>
            </a:r>
          </a:p>
          <a:p>
            <a:pPr marL="457200" indent="-457200" algn="just">
              <a:spcBef>
                <a:spcPts val="2133"/>
              </a:spcBef>
              <a:buFont typeface="Arial" panose="020B0604020202020204" pitchFamily="34" charset="0"/>
              <a:buChar char="•"/>
            </a:pPr>
            <a:r>
              <a:rPr lang="de" dirty="0"/>
              <a:t>Schuldner verweigert die Abgabe der VAK</a:t>
            </a:r>
            <a:endParaRPr dirty="0"/>
          </a:p>
          <a:p>
            <a:pPr marL="457200" indent="-457200" algn="just">
              <a:spcBef>
                <a:spcPts val="2133"/>
              </a:spcBef>
              <a:spcAft>
                <a:spcPts val="2133"/>
              </a:spcAft>
              <a:buFont typeface="Arial" panose="020B0604020202020204" pitchFamily="34" charset="0"/>
              <a:buChar char="•"/>
            </a:pPr>
            <a:r>
              <a:rPr lang="de" dirty="0"/>
              <a:t>Schuldner legt die erforderlichen Dokumente nicht vor</a:t>
            </a:r>
          </a:p>
          <a:p>
            <a:pPr marL="457200" indent="-457200" algn="just">
              <a:spcBef>
                <a:spcPts val="2133"/>
              </a:spcBef>
              <a:spcAft>
                <a:spcPts val="2133"/>
              </a:spcAft>
              <a:buFont typeface="Arial" panose="020B0604020202020204" pitchFamily="34" charset="0"/>
              <a:buChar char="•"/>
            </a:pPr>
            <a:r>
              <a:rPr lang="de-DE" dirty="0"/>
              <a:t>l</a:t>
            </a:r>
            <a:r>
              <a:rPr lang="de" dirty="0"/>
              <a:t>t. Vermögensverzeichnis offensichtlich keine Befriedigung des Gläubigers möglich = Vollstreckung aussichtslos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373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1461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Eintragungsanordnung des Gerichtsvollziehers §882c  Abs.1 Nr.1 ZPO</a:t>
            </a:r>
            <a:endParaRPr dirty="0"/>
          </a:p>
          <a:p>
            <a:endParaRPr dirty="0"/>
          </a:p>
        </p:txBody>
      </p:sp>
      <p:sp>
        <p:nvSpPr>
          <p:cNvPr id="146" name="Google Shape;146;p28"/>
          <p:cNvSpPr txBox="1">
            <a:spLocks noGrp="1"/>
          </p:cNvSpPr>
          <p:nvPr>
            <p:ph type="body" idx="1"/>
          </p:nvPr>
        </p:nvSpPr>
        <p:spPr>
          <a:xfrm>
            <a:off x="415600" y="2054567"/>
            <a:ext cx="11360800" cy="403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-DE" u="sng" dirty="0"/>
              <a:t>Variante 1:</a:t>
            </a:r>
          </a:p>
          <a:p>
            <a:pPr marL="0" indent="0">
              <a:buNone/>
            </a:pPr>
            <a:endParaRPr lang="de-DE" u="sng" dirty="0"/>
          </a:p>
          <a:p>
            <a:pPr marL="0" indent="0">
              <a:buNone/>
            </a:pPr>
            <a:endParaRPr lang="de-DE" u="sng" dirty="0"/>
          </a:p>
          <a:p>
            <a:pPr marL="0" indent="0">
              <a:buNone/>
            </a:pPr>
            <a:r>
              <a:rPr lang="de-DE" dirty="0"/>
              <a:t>Schuldner erscheint nicht zum Termin bzw. verweigert die Abgabe der Vermögensauskunft.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1747AFB-D740-4534-96A5-8CD2BDBA0054}"/>
              </a:ext>
            </a:extLst>
          </p:cNvPr>
          <p:cNvSpPr/>
          <p:nvPr/>
        </p:nvSpPr>
        <p:spPr>
          <a:xfrm rot="480919">
            <a:off x="5740384" y="4137603"/>
            <a:ext cx="4855780" cy="179726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Handout S. 42</a:t>
            </a:r>
          </a:p>
        </p:txBody>
      </p:sp>
    </p:spTree>
    <p:extLst>
      <p:ext uri="{BB962C8B-B14F-4D97-AF65-F5344CB8AC3E}">
        <p14:creationId xmlns:p14="http://schemas.microsoft.com/office/powerpoint/2010/main" val="1899933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B8911-A109-4F89-99F6-E0C881D4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6"/>
            <a:ext cx="11360800" cy="128420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" dirty="0"/>
              <a:t>Eintragungsanordnung des Gerichtsvollziehers §882c  Abs.1 Nr. 2 ZPO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1D69D1C-C89C-4163-825D-800CECDD1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2182368"/>
            <a:ext cx="11360800" cy="3909465"/>
          </a:xfrm>
        </p:spPr>
        <p:txBody>
          <a:bodyPr/>
          <a:lstStyle/>
          <a:p>
            <a:pPr marL="152396" indent="0">
              <a:buNone/>
            </a:pPr>
            <a:r>
              <a:rPr lang="de-DE" u="sng" dirty="0"/>
              <a:t>Variante 2:</a:t>
            </a:r>
          </a:p>
          <a:p>
            <a:pPr marL="152396" indent="0">
              <a:buNone/>
            </a:pPr>
            <a:endParaRPr lang="de-DE" u="sng" dirty="0"/>
          </a:p>
          <a:p>
            <a:pPr marL="152396" indent="0">
              <a:buNone/>
            </a:pPr>
            <a:r>
              <a:rPr lang="de-DE" dirty="0"/>
              <a:t>Schuldner erscheint zum Termin und gibt die Vermögensauskunft ab. Das Verzeichnis ist offensichtlich nicht dazu geeignet, den Gläubiger vollständig zu befriedigen.</a:t>
            </a:r>
          </a:p>
        </p:txBody>
      </p:sp>
    </p:spTree>
    <p:extLst>
      <p:ext uri="{BB962C8B-B14F-4D97-AF65-F5344CB8AC3E}">
        <p14:creationId xmlns:p14="http://schemas.microsoft.com/office/powerpoint/2010/main" val="2118670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800" cy="14183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Eintragungsanordnung des Gerichtsvollziehers §882c  Abs.1 Nr. 3 ZPO</a:t>
            </a:r>
            <a:endParaRPr dirty="0"/>
          </a:p>
        </p:txBody>
      </p:sp>
      <p:sp>
        <p:nvSpPr>
          <p:cNvPr id="152" name="Google Shape;152;p29"/>
          <p:cNvSpPr txBox="1">
            <a:spLocks noGrp="1"/>
          </p:cNvSpPr>
          <p:nvPr>
            <p:ph type="body" idx="1"/>
          </p:nvPr>
        </p:nvSpPr>
        <p:spPr>
          <a:xfrm>
            <a:off x="415600" y="2102733"/>
            <a:ext cx="11360800" cy="3989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-DE" u="sng" dirty="0"/>
              <a:t>Variante 3:</a:t>
            </a:r>
          </a:p>
          <a:p>
            <a:pPr marL="0" indent="0">
              <a:buNone/>
            </a:pPr>
            <a:endParaRPr lang="de-DE" u="sng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Schuldner erscheint zum Termin und gibt die Vermögensauskunft ab. Die Auskunft lässt die Möglichkeit offen, dass die Forderung innerhalb eines Monats gezahlt werden könnte.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5309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Löschung der Eintragung § 882 e ZPO</a:t>
            </a:r>
            <a:endParaRPr dirty="0"/>
          </a:p>
        </p:txBody>
      </p:sp>
      <p:sp>
        <p:nvSpPr>
          <p:cNvPr id="158" name="Google Shape;158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- erfolgt von Amts wegen ( UdG am zentralen Vollstreckungsgericht)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-regelmäßige Löschungsfrist: </a:t>
            </a:r>
            <a:r>
              <a:rPr lang="de" b="1" dirty="0"/>
              <a:t>3 Jahre 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-DE" dirty="0">
                <a:solidFill>
                  <a:srgbClr val="FF0000"/>
                </a:solidFill>
              </a:rPr>
              <a:t>Achtung:</a:t>
            </a:r>
            <a:r>
              <a:rPr lang="de-DE" dirty="0"/>
              <a:t> Pflicht zur Speicherung der Vermögensverzeichnisse </a:t>
            </a:r>
            <a:r>
              <a:rPr lang="de-DE" dirty="0">
                <a:sym typeface="Wingdings" panose="05000000000000000000" pitchFamily="2" charset="2"/>
              </a:rPr>
              <a:t> 2 Jahre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b="1" dirty="0"/>
              <a:t>Achtung : </a:t>
            </a:r>
            <a:r>
              <a:rPr lang="de" dirty="0"/>
              <a:t>Ist der Schuldner mehrfach eingetragen, sind die Löschungsvoraussetzungen für jede Eintragung gesondert zu prüfen.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165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-von Amts wegen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b="1" u="sng" dirty="0"/>
              <a:t>Gründe:</a:t>
            </a:r>
            <a:endParaRPr b="1" u="sng" dirty="0"/>
          </a:p>
          <a:p>
            <a:pPr>
              <a:spcBef>
                <a:spcPts val="2133"/>
              </a:spcBef>
            </a:pPr>
            <a:r>
              <a:rPr lang="de" dirty="0"/>
              <a:t>Nachweis der vollständigen Befriedigung des Schuldners</a:t>
            </a:r>
            <a:endParaRPr dirty="0"/>
          </a:p>
          <a:p>
            <a:r>
              <a:rPr lang="de" dirty="0"/>
              <a:t>Bekanntwerden des Fehlens oder des Wegfalls des Eintraggungsgrundes</a:t>
            </a:r>
            <a:endParaRPr dirty="0"/>
          </a:p>
          <a:p>
            <a:r>
              <a:rPr lang="de" dirty="0"/>
              <a:t>Vorlage einer vollstreckbaren Entscheidung, aus der sich die Aufhebung oder einstweilige Aussetzung der Eintragungsanordnung ergibt</a:t>
            </a:r>
            <a:endParaRPr dirty="0"/>
          </a:p>
          <a:p>
            <a:r>
              <a:rPr lang="de" b="1" dirty="0"/>
              <a:t>(</a:t>
            </a:r>
            <a:r>
              <a:rPr lang="de" dirty="0"/>
              <a:t>Personen, die wegen fehlerhafter Angabe von Identifikationsmerkmalen mit dem Schuldner verwechselt wurden</a:t>
            </a:r>
            <a:r>
              <a:rPr lang="de" b="1" dirty="0"/>
              <a:t>)</a:t>
            </a:r>
            <a:endParaRPr b="1" dirty="0"/>
          </a:p>
        </p:txBody>
      </p:sp>
      <p:sp>
        <p:nvSpPr>
          <p:cNvPr id="164" name="Google Shape;164;p31"/>
          <p:cNvSpPr txBox="1">
            <a:spLocks noGrp="1"/>
          </p:cNvSpPr>
          <p:nvPr>
            <p:ph type="title"/>
          </p:nvPr>
        </p:nvSpPr>
        <p:spPr>
          <a:xfrm>
            <a:off x="415600" y="574100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Vorzeitige Löschung § 882e ZPO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767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6851A78-D2DC-46EF-B4FD-254F13955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794" y="200369"/>
            <a:ext cx="9323318" cy="645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5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543B3-8512-437D-AE50-D6BA923AD2B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/>
              <a:t> Haftbefehle beim Vollstreckungsgericht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970970-FFE2-44B2-93E1-B7EE6FBABB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pPr marL="895346" indent="-742950">
              <a:buFont typeface="+mj-lt"/>
              <a:buAutoNum type="arabicPeriod"/>
            </a:pPr>
            <a:r>
              <a:rPr lang="de-DE" sz="3733" dirty="0"/>
              <a:t>Haftbefehl nach § 802g ZPO</a:t>
            </a:r>
          </a:p>
          <a:p>
            <a:pPr marL="895346" indent="-742950">
              <a:buFont typeface="+mj-lt"/>
              <a:buAutoNum type="arabicPeriod"/>
            </a:pPr>
            <a:endParaRPr lang="de-DE" sz="3733" dirty="0"/>
          </a:p>
          <a:p>
            <a:pPr marL="895346" indent="-742950">
              <a:buFont typeface="+mj-lt"/>
              <a:buAutoNum type="arabicPeriod"/>
            </a:pPr>
            <a:r>
              <a:rPr lang="de-DE" sz="3733" dirty="0"/>
              <a:t>Haftbefehl nach § 284 AO (Abgabenordnung)</a:t>
            </a:r>
          </a:p>
          <a:p>
            <a:pPr marL="895346" indent="-742950">
              <a:buFont typeface="+mj-lt"/>
              <a:buAutoNum type="arabicPeriod"/>
            </a:pPr>
            <a:endParaRPr lang="de-DE" sz="3733" dirty="0"/>
          </a:p>
          <a:p>
            <a:pPr marL="895346" indent="-742950">
              <a:buFont typeface="+mj-lt"/>
              <a:buAutoNum type="arabicPeriod"/>
            </a:pPr>
            <a:r>
              <a:rPr lang="de-DE" sz="3733" dirty="0"/>
              <a:t>Haftbefehl nach § 883 ZPO</a:t>
            </a:r>
          </a:p>
        </p:txBody>
      </p:sp>
    </p:spTree>
    <p:extLst>
      <p:ext uri="{BB962C8B-B14F-4D97-AF65-F5344CB8AC3E}">
        <p14:creationId xmlns:p14="http://schemas.microsoft.com/office/powerpoint/2010/main" val="382535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B2D9E-E92F-F0D9-B60A-B36FF2734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2EE974-5C41-A2BB-1DA5-0F8BDE44E1E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de-DE"/>
              <a:t> Haftbefehl §802g ZPO </a:t>
            </a:r>
            <a:r>
              <a:rPr lang="de-DE" dirty="0"/>
              <a:t>Zuständigkeiten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3C7E69-BCA2-B8FF-E6B1-47BD8AD0AD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de-DE" sz="3200" i="1" u="sng" dirty="0"/>
              <a:t>sachlich:</a:t>
            </a:r>
          </a:p>
          <a:p>
            <a:pPr marL="795847" lvl="1" indent="0">
              <a:buNone/>
            </a:pPr>
            <a:r>
              <a:rPr lang="de-DE" sz="2800" dirty="0"/>
              <a:t>Ausschließlich AG als Vollstreckungsgericht §§ 764 Abs.1 , 802 ZPO</a:t>
            </a:r>
          </a:p>
          <a:p>
            <a:pPr marL="186262" indent="0">
              <a:buNone/>
            </a:pPr>
            <a:endParaRPr lang="de-DE" sz="3200" dirty="0"/>
          </a:p>
          <a:p>
            <a:pPr marL="186262" indent="0">
              <a:lnSpc>
                <a:spcPct val="100000"/>
              </a:lnSpc>
              <a:buNone/>
            </a:pPr>
            <a:r>
              <a:rPr lang="de-DE" sz="3200" i="1" u="sng" dirty="0"/>
              <a:t>örtlich:</a:t>
            </a:r>
          </a:p>
          <a:p>
            <a:pPr marL="186262" indent="0">
              <a:lnSpc>
                <a:spcPct val="100000"/>
              </a:lnSpc>
              <a:buNone/>
            </a:pPr>
            <a:r>
              <a:rPr lang="de-DE" sz="3200" dirty="0"/>
              <a:t>	</a:t>
            </a:r>
            <a:r>
              <a:rPr lang="de-DE" dirty="0"/>
              <a:t>AG, in dessen Bezirk der Schuldner seinen Sitz hat §764 Abs. 2 	ZPO, §§ 	12, 13 ZPO </a:t>
            </a:r>
            <a:r>
              <a:rPr lang="de-DE" dirty="0" err="1"/>
              <a:t>i.V.m</a:t>
            </a:r>
            <a:r>
              <a:rPr lang="de-DE" dirty="0"/>
              <a:t>. §§ 7,11 BGB</a:t>
            </a:r>
          </a:p>
          <a:p>
            <a:pPr marL="186262" indent="0">
              <a:buNone/>
            </a:pPr>
            <a:endParaRPr lang="de-DE" sz="3200" dirty="0"/>
          </a:p>
          <a:p>
            <a:pPr marL="186262" indent="0">
              <a:buNone/>
            </a:pPr>
            <a:r>
              <a:rPr lang="de-DE" sz="3200" i="1" u="sng" dirty="0"/>
              <a:t>funktionell:</a:t>
            </a:r>
          </a:p>
          <a:p>
            <a:pPr marL="186262" indent="0">
              <a:buNone/>
            </a:pPr>
            <a:r>
              <a:rPr lang="de-DE" sz="3200" dirty="0"/>
              <a:t>	</a:t>
            </a:r>
            <a:r>
              <a:rPr lang="de-DE" dirty="0"/>
              <a:t>Richter</a:t>
            </a:r>
            <a:endParaRPr lang="de-DE" sz="3733" dirty="0"/>
          </a:p>
        </p:txBody>
      </p:sp>
    </p:spTree>
    <p:extLst>
      <p:ext uri="{BB962C8B-B14F-4D97-AF65-F5344CB8AC3E}">
        <p14:creationId xmlns:p14="http://schemas.microsoft.com/office/powerpoint/2010/main" val="729605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Haftbefehl § 802g ZPO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189">
              <a:buFont typeface="+mj-lt"/>
              <a:buAutoNum type="arabicPeriod"/>
            </a:pPr>
            <a:endParaRPr lang="de" dirty="0"/>
          </a:p>
          <a:p>
            <a:pPr marL="457189">
              <a:buFont typeface="+mj-lt"/>
              <a:buAutoNum type="arabicPeriod"/>
            </a:pPr>
            <a:r>
              <a:rPr lang="de" dirty="0"/>
              <a:t>Schuldner erscheint trotz ordnungsgemäßer Ladung unentschuldigt nicht zum Termin </a:t>
            </a:r>
          </a:p>
          <a:p>
            <a:pPr marL="514350" indent="-514350">
              <a:buFont typeface="+mj-lt"/>
              <a:buAutoNum type="arabicPeriod"/>
            </a:pPr>
            <a:endParaRPr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dirty="0"/>
              <a:t>Schuldner verweigert die Abgabe der VAK (mit oder ohne Begründung)</a:t>
            </a:r>
          </a:p>
          <a:p>
            <a:pPr marL="514350" indent="-514350">
              <a:spcBef>
                <a:spcPts val="2133"/>
              </a:spcBef>
              <a:buFont typeface="+mj-lt"/>
              <a:buAutoNum type="arabicPeriod"/>
            </a:pPr>
            <a:endParaRPr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dirty="0"/>
              <a:t>Schuldner verweigert in der Wohnung anberaumten Termin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370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Haftbefehl § 802g ZPO – Prüfung durch Richter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514350" indent="-514350">
              <a:spcBef>
                <a:spcPts val="2133"/>
              </a:spcBef>
              <a:buFont typeface="Arial" panose="020B0604020202020204" pitchFamily="34" charset="0"/>
              <a:buAutoNum type="arabicPeriod"/>
            </a:pPr>
            <a:r>
              <a:rPr lang="de-DE" dirty="0"/>
              <a:t>Allgemeine </a:t>
            </a:r>
            <a:r>
              <a:rPr lang="de-DE"/>
              <a:t>Voraussetzungen &amp; </a:t>
            </a:r>
            <a:r>
              <a:rPr lang="de-DE" dirty="0"/>
              <a:t>Besondere Voraussetzungen</a:t>
            </a:r>
          </a:p>
          <a:p>
            <a:pPr marL="1733519" lvl="2" indent="-514350">
              <a:buAutoNum type="arabicPeriod"/>
            </a:pPr>
            <a:r>
              <a:rPr lang="de-DE" dirty="0"/>
              <a:t>Antrag auf Erlass eines HB</a:t>
            </a:r>
          </a:p>
          <a:p>
            <a:pPr marL="1733519" lvl="2" indent="-514350">
              <a:buAutoNum type="arabicPeriod"/>
            </a:pPr>
            <a:r>
              <a:rPr lang="de-DE" dirty="0"/>
              <a:t>Titel</a:t>
            </a:r>
          </a:p>
          <a:p>
            <a:pPr marL="1733519" lvl="2" indent="-514350">
              <a:buAutoNum type="arabicPeriod"/>
            </a:pPr>
            <a:r>
              <a:rPr lang="de-DE" dirty="0"/>
              <a:t>Klausel</a:t>
            </a:r>
          </a:p>
          <a:p>
            <a:pPr marL="1733519" lvl="2" indent="-514350">
              <a:buAutoNum type="arabicPeriod"/>
            </a:pPr>
            <a:r>
              <a:rPr lang="de-DE" dirty="0"/>
              <a:t>Zustellung</a:t>
            </a:r>
          </a:p>
          <a:p>
            <a:pPr marL="1733519" lvl="2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Haftvoraussetzungen §802g Abs. 1 ZPO</a:t>
            </a:r>
          </a:p>
          <a:p>
            <a:pPr marL="1733519" lvl="2" indent="-514350">
              <a:buAutoNum type="arabicPeriod"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8042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Unzulässigkeit der Haftvollstreckung</a:t>
            </a:r>
            <a:endParaRPr dirty="0"/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lang="de" dirty="0"/>
          </a:p>
          <a:p>
            <a:pPr marL="457189">
              <a:buFont typeface="+mj-lt"/>
              <a:buAutoNum type="arabicPeriod"/>
            </a:pPr>
            <a:r>
              <a:rPr lang="de" dirty="0"/>
              <a:t>zeitliche Begrenzung von 2 Jahren einhalten</a:t>
            </a:r>
            <a:endParaRPr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dirty="0"/>
              <a:t>Gefährdung der Gesundheit des Schuldners</a:t>
            </a:r>
            <a:endParaRPr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dirty="0"/>
              <a:t>Schuldner war bereits verhaftet und wurde wieder freigelassen</a:t>
            </a:r>
            <a:endParaRPr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dirty="0"/>
              <a:t>sechs Monate Zwangshaft vollständig verbüßt</a:t>
            </a:r>
            <a:endParaRPr dirty="0"/>
          </a:p>
          <a:p>
            <a:pPr marL="457189">
              <a:spcBef>
                <a:spcPts val="2133"/>
              </a:spcBef>
              <a:spcAft>
                <a:spcPts val="2133"/>
              </a:spcAft>
              <a:buFont typeface="+mj-lt"/>
              <a:buAutoNum type="arabicPeriod"/>
            </a:pPr>
            <a:r>
              <a:rPr lang="de" dirty="0"/>
              <a:t>VAK geleistet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61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Form des Haftbefehls</a:t>
            </a:r>
            <a:endParaRPr dirty="0"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dirty="0"/>
              <a:t>-rotes Papier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-Schuldner bzw. gesetzl.Vertr. zu benennen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-geschuldete Leistung ist anzugeben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-Vollstreckungstitel aufführen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-Datum des Erlasses des Haftbefehls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b="1" dirty="0">
                <a:solidFill>
                  <a:srgbClr val="FF0000"/>
                </a:solidFill>
              </a:rPr>
              <a:t>Die Zustellung des Haftbefehls vor der Vollstreckung ist nicht erforderlich, lediglich Übergabe einer beglaubigten Abschrift bei Verhaftung.</a:t>
            </a:r>
            <a:endParaRPr b="1" dirty="0">
              <a:solidFill>
                <a:srgbClr val="FF0000"/>
              </a:solidFill>
            </a:endParaRPr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5318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C1CF9CEB-A137-4984-AC4D-880AB8F4161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6" y="304800"/>
            <a:ext cx="11399520" cy="63276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7EAF32ED-FFCA-433B-8172-105DEEAE28CD}"/>
              </a:ext>
            </a:extLst>
          </p:cNvPr>
          <p:cNvSpPr/>
          <p:nvPr/>
        </p:nvSpPr>
        <p:spPr>
          <a:xfrm rot="20992473">
            <a:off x="594657" y="4054123"/>
            <a:ext cx="4767064" cy="209636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/>
              <a:t>Wiederholungsübung Handout S. 38</a:t>
            </a:r>
          </a:p>
        </p:txBody>
      </p:sp>
    </p:spTree>
    <p:extLst>
      <p:ext uri="{BB962C8B-B14F-4D97-AF65-F5344CB8AC3E}">
        <p14:creationId xmlns:p14="http://schemas.microsoft.com/office/powerpoint/2010/main" val="119936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1174</Words>
  <Application>Microsoft Office PowerPoint</Application>
  <PresentationFormat>Breitbild</PresentationFormat>
  <Paragraphs>204</Paragraphs>
  <Slides>18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Wingdings</vt:lpstr>
      <vt:lpstr>Office</vt:lpstr>
      <vt:lpstr>Haftbefehl</vt:lpstr>
      <vt:lpstr>PowerPoint-Präsentation</vt:lpstr>
      <vt:lpstr> Haftbefehle beim Vollstreckungsgericht</vt:lpstr>
      <vt:lpstr> Haftbefehl §802g ZPO Zuständigkeiten</vt:lpstr>
      <vt:lpstr>Haftbefehl § 802g ZPO</vt:lpstr>
      <vt:lpstr>Haftbefehl § 802g ZPO – Prüfung durch Richter</vt:lpstr>
      <vt:lpstr>Unzulässigkeit der Haftvollstreckung</vt:lpstr>
      <vt:lpstr>Form des Haftbefehls</vt:lpstr>
      <vt:lpstr>PowerPoint-Präsentation</vt:lpstr>
      <vt:lpstr>PowerPoint-Präsentation</vt:lpstr>
      <vt:lpstr>Schuldnerverzeichnis / Schufa</vt:lpstr>
      <vt:lpstr>Was wird im Schuldnerverzeichnis erfasst ?</vt:lpstr>
      <vt:lpstr>Eintragungsanordnung des Gerichtsvollziehers §882c - Gründe</vt:lpstr>
      <vt:lpstr>Eintragungsanordnung des Gerichtsvollziehers §882c  Abs.1 Nr.1 ZPO </vt:lpstr>
      <vt:lpstr>Eintragungsanordnung des Gerichtsvollziehers §882c  Abs.1 Nr. 2 ZPO</vt:lpstr>
      <vt:lpstr>Eintragungsanordnung des Gerichtsvollziehers §882c  Abs.1 Nr. 3 ZPO</vt:lpstr>
      <vt:lpstr>Löschung der Eintragung § 882 e ZPO</vt:lpstr>
      <vt:lpstr>Vorzeitige Löschung § 882e ZPO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1</cp:revision>
  <dcterms:created xsi:type="dcterms:W3CDTF">2025-11-13T17:27:37Z</dcterms:created>
  <dcterms:modified xsi:type="dcterms:W3CDTF">2025-11-13T17:27:52Z</dcterms:modified>
</cp:coreProperties>
</file>