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3F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showGuides="1">
      <p:cViewPr varScale="1">
        <p:scale>
          <a:sx n="120" d="100"/>
          <a:sy n="120" d="100"/>
        </p:scale>
        <p:origin x="114" y="3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3D17F9-FC6F-496C-A800-D238553E084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D6F4CCA-DA36-476F-907E-328E805607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A16AB541-2557-4470-BA14-38D2878BE9BD}"/>
              </a:ext>
            </a:extLst>
          </p:cNvPr>
          <p:cNvSpPr>
            <a:spLocks noGrp="1"/>
          </p:cNvSpPr>
          <p:nvPr>
            <p:ph type="dt" sz="half" idx="10"/>
          </p:nvPr>
        </p:nvSpPr>
        <p:spPr/>
        <p:txBody>
          <a:bodyPr/>
          <a:lstStyle/>
          <a:p>
            <a:fld id="{8F381235-19C1-4E0E-A222-AF852201EB24}" type="datetimeFigureOut">
              <a:rPr lang="de-DE" smtClean="0"/>
              <a:t>20.01.2025</a:t>
            </a:fld>
            <a:endParaRPr lang="de-DE"/>
          </a:p>
        </p:txBody>
      </p:sp>
      <p:sp>
        <p:nvSpPr>
          <p:cNvPr id="5" name="Fußzeilenplatzhalter 4">
            <a:extLst>
              <a:ext uri="{FF2B5EF4-FFF2-40B4-BE49-F238E27FC236}">
                <a16:creationId xmlns:a16="http://schemas.microsoft.com/office/drawing/2014/main" id="{EC3E964F-61D8-4DC0-8837-0169028543C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899E3B6-878E-4033-8E31-9CC128EC099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15534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A1343B-5206-4CC9-BEE3-943255AE794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4617EC8-2B09-4F9D-B5A1-A2B99FAEFD2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9541D5C-37CD-4094-BDFE-7942B80A2833}"/>
              </a:ext>
            </a:extLst>
          </p:cNvPr>
          <p:cNvSpPr>
            <a:spLocks noGrp="1"/>
          </p:cNvSpPr>
          <p:nvPr>
            <p:ph type="dt" sz="half" idx="10"/>
          </p:nvPr>
        </p:nvSpPr>
        <p:spPr/>
        <p:txBody>
          <a:bodyPr/>
          <a:lstStyle/>
          <a:p>
            <a:fld id="{8F381235-19C1-4E0E-A222-AF852201EB24}" type="datetimeFigureOut">
              <a:rPr lang="de-DE" smtClean="0"/>
              <a:t>20.01.2025</a:t>
            </a:fld>
            <a:endParaRPr lang="de-DE"/>
          </a:p>
        </p:txBody>
      </p:sp>
      <p:sp>
        <p:nvSpPr>
          <p:cNvPr id="5" name="Fußzeilenplatzhalter 4">
            <a:extLst>
              <a:ext uri="{FF2B5EF4-FFF2-40B4-BE49-F238E27FC236}">
                <a16:creationId xmlns:a16="http://schemas.microsoft.com/office/drawing/2014/main" id="{39B8FA8D-3073-4335-9987-483C5F4A8C3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25683C-CD0A-4B95-8680-0781C099752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567607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EC5F252-2992-46B7-B573-06E91B3C71BF}"/>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066CF43-4421-421B-9A8F-D2B97C215FED}"/>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46D4E1D-8F5D-4CF8-82D2-85B33FA72EEB}"/>
              </a:ext>
            </a:extLst>
          </p:cNvPr>
          <p:cNvSpPr>
            <a:spLocks noGrp="1"/>
          </p:cNvSpPr>
          <p:nvPr>
            <p:ph type="dt" sz="half" idx="10"/>
          </p:nvPr>
        </p:nvSpPr>
        <p:spPr/>
        <p:txBody>
          <a:bodyPr/>
          <a:lstStyle/>
          <a:p>
            <a:fld id="{8F381235-19C1-4E0E-A222-AF852201EB24}" type="datetimeFigureOut">
              <a:rPr lang="de-DE" smtClean="0"/>
              <a:t>20.01.2025</a:t>
            </a:fld>
            <a:endParaRPr lang="de-DE"/>
          </a:p>
        </p:txBody>
      </p:sp>
      <p:sp>
        <p:nvSpPr>
          <p:cNvPr id="5" name="Fußzeilenplatzhalter 4">
            <a:extLst>
              <a:ext uri="{FF2B5EF4-FFF2-40B4-BE49-F238E27FC236}">
                <a16:creationId xmlns:a16="http://schemas.microsoft.com/office/drawing/2014/main" id="{07F39A26-D13A-4400-AED1-DF55ABB05AB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7705AF-B78D-4A09-9BD3-92BFEB5C3D2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838029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CE2EC5-48A2-4F56-8A0C-56C3FB35991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F901CF8-7A62-49CD-A741-5207140D956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8849245-9A67-4D31-BB05-053F95189380}"/>
              </a:ext>
            </a:extLst>
          </p:cNvPr>
          <p:cNvSpPr>
            <a:spLocks noGrp="1"/>
          </p:cNvSpPr>
          <p:nvPr>
            <p:ph type="dt" sz="half" idx="10"/>
          </p:nvPr>
        </p:nvSpPr>
        <p:spPr/>
        <p:txBody>
          <a:bodyPr/>
          <a:lstStyle/>
          <a:p>
            <a:fld id="{8F381235-19C1-4E0E-A222-AF852201EB24}" type="datetimeFigureOut">
              <a:rPr lang="de-DE" smtClean="0"/>
              <a:t>20.01.2025</a:t>
            </a:fld>
            <a:endParaRPr lang="de-DE"/>
          </a:p>
        </p:txBody>
      </p:sp>
      <p:sp>
        <p:nvSpPr>
          <p:cNvPr id="5" name="Fußzeilenplatzhalter 4">
            <a:extLst>
              <a:ext uri="{FF2B5EF4-FFF2-40B4-BE49-F238E27FC236}">
                <a16:creationId xmlns:a16="http://schemas.microsoft.com/office/drawing/2014/main" id="{48D8DB57-3C5F-49D6-A8A5-841694B4E4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B783A83-3CB0-428D-B007-87DED164484E}"/>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7562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DD0E3B-74D4-47B0-9A53-3342146B6A15}"/>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5F97932F-5B50-4341-A7B2-802EB64CAD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020A949-A9D3-4A30-953C-7F119BBE47B2}"/>
              </a:ext>
            </a:extLst>
          </p:cNvPr>
          <p:cNvSpPr>
            <a:spLocks noGrp="1"/>
          </p:cNvSpPr>
          <p:nvPr>
            <p:ph type="dt" sz="half" idx="10"/>
          </p:nvPr>
        </p:nvSpPr>
        <p:spPr/>
        <p:txBody>
          <a:bodyPr/>
          <a:lstStyle/>
          <a:p>
            <a:fld id="{8F381235-19C1-4E0E-A222-AF852201EB24}" type="datetimeFigureOut">
              <a:rPr lang="de-DE" smtClean="0"/>
              <a:t>20.01.2025</a:t>
            </a:fld>
            <a:endParaRPr lang="de-DE"/>
          </a:p>
        </p:txBody>
      </p:sp>
      <p:sp>
        <p:nvSpPr>
          <p:cNvPr id="5" name="Fußzeilenplatzhalter 4">
            <a:extLst>
              <a:ext uri="{FF2B5EF4-FFF2-40B4-BE49-F238E27FC236}">
                <a16:creationId xmlns:a16="http://schemas.microsoft.com/office/drawing/2014/main" id="{95E93653-3613-4A8A-8E89-5F9FE6FE233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5721F8D-F1B6-46D0-90A0-1A666C62F9C4}"/>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972681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73C9ED-89CE-4C68-A498-AD09BD43D6E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3070962-D92E-42D1-8224-90A335555D7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FF116D5-012D-4226-BA75-56D50D1EB42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4AA66F6-F21A-4480-8ACE-136A79664B43}"/>
              </a:ext>
            </a:extLst>
          </p:cNvPr>
          <p:cNvSpPr>
            <a:spLocks noGrp="1"/>
          </p:cNvSpPr>
          <p:nvPr>
            <p:ph type="dt" sz="half" idx="10"/>
          </p:nvPr>
        </p:nvSpPr>
        <p:spPr/>
        <p:txBody>
          <a:bodyPr/>
          <a:lstStyle/>
          <a:p>
            <a:fld id="{8F381235-19C1-4E0E-A222-AF852201EB24}" type="datetimeFigureOut">
              <a:rPr lang="de-DE" smtClean="0"/>
              <a:t>20.01.2025</a:t>
            </a:fld>
            <a:endParaRPr lang="de-DE"/>
          </a:p>
        </p:txBody>
      </p:sp>
      <p:sp>
        <p:nvSpPr>
          <p:cNvPr id="6" name="Fußzeilenplatzhalter 5">
            <a:extLst>
              <a:ext uri="{FF2B5EF4-FFF2-40B4-BE49-F238E27FC236}">
                <a16:creationId xmlns:a16="http://schemas.microsoft.com/office/drawing/2014/main" id="{F485DAFB-9FB9-4316-9172-C2FBEB85E8D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68BEBDC-00BE-4C6D-BDDF-42428E3D8D7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99295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B1184C-5F8F-4377-85AD-C3433099FE0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A3F3FAD-DD5D-416A-B8FD-F7C1A937EA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DDF30C5-EB2C-4AD2-9E85-AB7EBB0DBC39}"/>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1370E74-437F-4A38-B67D-E1719BF93E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4288219-BDBB-4D92-A8A6-2CB2E245139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9A552D0-243F-444B-92FC-9A7B13B8809A}"/>
              </a:ext>
            </a:extLst>
          </p:cNvPr>
          <p:cNvSpPr>
            <a:spLocks noGrp="1"/>
          </p:cNvSpPr>
          <p:nvPr>
            <p:ph type="dt" sz="half" idx="10"/>
          </p:nvPr>
        </p:nvSpPr>
        <p:spPr/>
        <p:txBody>
          <a:bodyPr/>
          <a:lstStyle/>
          <a:p>
            <a:fld id="{8F381235-19C1-4E0E-A222-AF852201EB24}" type="datetimeFigureOut">
              <a:rPr lang="de-DE" smtClean="0"/>
              <a:t>20.01.2025</a:t>
            </a:fld>
            <a:endParaRPr lang="de-DE"/>
          </a:p>
        </p:txBody>
      </p:sp>
      <p:sp>
        <p:nvSpPr>
          <p:cNvPr id="8" name="Fußzeilenplatzhalter 7">
            <a:extLst>
              <a:ext uri="{FF2B5EF4-FFF2-40B4-BE49-F238E27FC236}">
                <a16:creationId xmlns:a16="http://schemas.microsoft.com/office/drawing/2014/main" id="{DFB86493-0D26-45C3-BE1F-FF098CDD9BD2}"/>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F1185C9-758B-4926-A509-DA098D8658A3}"/>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212948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18138C-1993-4A5D-837E-0B775F14F00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8A3D88E-3944-4D4A-8ACF-F2D27F1F5091}"/>
              </a:ext>
            </a:extLst>
          </p:cNvPr>
          <p:cNvSpPr>
            <a:spLocks noGrp="1"/>
          </p:cNvSpPr>
          <p:nvPr>
            <p:ph type="dt" sz="half" idx="10"/>
          </p:nvPr>
        </p:nvSpPr>
        <p:spPr/>
        <p:txBody>
          <a:bodyPr/>
          <a:lstStyle/>
          <a:p>
            <a:fld id="{8F381235-19C1-4E0E-A222-AF852201EB24}" type="datetimeFigureOut">
              <a:rPr lang="de-DE" smtClean="0"/>
              <a:t>20.01.2025</a:t>
            </a:fld>
            <a:endParaRPr lang="de-DE"/>
          </a:p>
        </p:txBody>
      </p:sp>
      <p:sp>
        <p:nvSpPr>
          <p:cNvPr id="4" name="Fußzeilenplatzhalter 3">
            <a:extLst>
              <a:ext uri="{FF2B5EF4-FFF2-40B4-BE49-F238E27FC236}">
                <a16:creationId xmlns:a16="http://schemas.microsoft.com/office/drawing/2014/main" id="{741CB50F-A4EB-4E90-8CF3-AAD83F53C93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1F128F0-4191-4048-AA34-9A35E5D00D4A}"/>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296132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C0C0AD7-7DDE-48A9-BDF3-181726979F5E}"/>
              </a:ext>
            </a:extLst>
          </p:cNvPr>
          <p:cNvSpPr>
            <a:spLocks noGrp="1"/>
          </p:cNvSpPr>
          <p:nvPr>
            <p:ph type="dt" sz="half" idx="10"/>
          </p:nvPr>
        </p:nvSpPr>
        <p:spPr/>
        <p:txBody>
          <a:bodyPr/>
          <a:lstStyle/>
          <a:p>
            <a:fld id="{8F381235-19C1-4E0E-A222-AF852201EB24}" type="datetimeFigureOut">
              <a:rPr lang="de-DE" smtClean="0"/>
              <a:t>20.01.2025</a:t>
            </a:fld>
            <a:endParaRPr lang="de-DE"/>
          </a:p>
        </p:txBody>
      </p:sp>
      <p:sp>
        <p:nvSpPr>
          <p:cNvPr id="3" name="Fußzeilenplatzhalter 2">
            <a:extLst>
              <a:ext uri="{FF2B5EF4-FFF2-40B4-BE49-F238E27FC236}">
                <a16:creationId xmlns:a16="http://schemas.microsoft.com/office/drawing/2014/main" id="{5BBF7D6A-F87B-440F-A50B-E9ACC9F8B86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8A5247CF-D0F8-45D1-9AB4-D766B5ECE3CC}"/>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62840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BDA2DD-85AF-47F4-B6B6-5203CC9B723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5FDDDE6-5CF3-4389-80EA-F14C5E72D4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A829E6E0-D054-4DE0-BC8B-CCE8C2B047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49DDD2C-47EE-4296-842C-9761150B2F3C}"/>
              </a:ext>
            </a:extLst>
          </p:cNvPr>
          <p:cNvSpPr>
            <a:spLocks noGrp="1"/>
          </p:cNvSpPr>
          <p:nvPr>
            <p:ph type="dt" sz="half" idx="10"/>
          </p:nvPr>
        </p:nvSpPr>
        <p:spPr/>
        <p:txBody>
          <a:bodyPr/>
          <a:lstStyle/>
          <a:p>
            <a:fld id="{8F381235-19C1-4E0E-A222-AF852201EB24}" type="datetimeFigureOut">
              <a:rPr lang="de-DE" smtClean="0"/>
              <a:t>20.01.2025</a:t>
            </a:fld>
            <a:endParaRPr lang="de-DE"/>
          </a:p>
        </p:txBody>
      </p:sp>
      <p:sp>
        <p:nvSpPr>
          <p:cNvPr id="6" name="Fußzeilenplatzhalter 5">
            <a:extLst>
              <a:ext uri="{FF2B5EF4-FFF2-40B4-BE49-F238E27FC236}">
                <a16:creationId xmlns:a16="http://schemas.microsoft.com/office/drawing/2014/main" id="{F514C211-2C2D-4EFC-BD74-48DB747130E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1E187C5-0B5D-4CA1-B0DE-B6304B193676}"/>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08196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459410-A12F-46B2-B8CF-8BEA4C0988D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64A7637-FF37-4F45-BB11-9A24829230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2B5F4AE9-539B-46A5-86F6-F3A5B8DC5A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E733F17-F0E5-4341-B020-DD9F9DF8FE08}"/>
              </a:ext>
            </a:extLst>
          </p:cNvPr>
          <p:cNvSpPr>
            <a:spLocks noGrp="1"/>
          </p:cNvSpPr>
          <p:nvPr>
            <p:ph type="dt" sz="half" idx="10"/>
          </p:nvPr>
        </p:nvSpPr>
        <p:spPr/>
        <p:txBody>
          <a:bodyPr/>
          <a:lstStyle/>
          <a:p>
            <a:fld id="{8F381235-19C1-4E0E-A222-AF852201EB24}" type="datetimeFigureOut">
              <a:rPr lang="de-DE" smtClean="0"/>
              <a:t>20.01.2025</a:t>
            </a:fld>
            <a:endParaRPr lang="de-DE"/>
          </a:p>
        </p:txBody>
      </p:sp>
      <p:sp>
        <p:nvSpPr>
          <p:cNvPr id="6" name="Fußzeilenplatzhalter 5">
            <a:extLst>
              <a:ext uri="{FF2B5EF4-FFF2-40B4-BE49-F238E27FC236}">
                <a16:creationId xmlns:a16="http://schemas.microsoft.com/office/drawing/2014/main" id="{1954DA66-955E-4B31-B894-91327F7223F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7E8FD1A-4A11-42B3-8C1B-1175271D1798}"/>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268201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323CEA1-0EB8-4EDF-998B-2A3329BF63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C659617-B1C1-4541-99CA-8A6347285B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AC2F94D-DEE6-4EBD-A580-6A7BA59BFB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81235-19C1-4E0E-A222-AF852201EB24}" type="datetimeFigureOut">
              <a:rPr lang="de-DE" smtClean="0"/>
              <a:t>20.01.2025</a:t>
            </a:fld>
            <a:endParaRPr lang="de-DE"/>
          </a:p>
        </p:txBody>
      </p:sp>
      <p:sp>
        <p:nvSpPr>
          <p:cNvPr id="5" name="Fußzeilenplatzhalter 4">
            <a:extLst>
              <a:ext uri="{FF2B5EF4-FFF2-40B4-BE49-F238E27FC236}">
                <a16:creationId xmlns:a16="http://schemas.microsoft.com/office/drawing/2014/main" id="{95FA43B8-7347-47A2-84A1-36F6FD5813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BF551DDF-2344-4F46-A6CF-54E125B7C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ACDC1-B553-4347-9EA0-526F5CD8C285}" type="slidenum">
              <a:rPr lang="de-DE" smtClean="0"/>
              <a:t>‹Nr.›</a:t>
            </a:fld>
            <a:endParaRPr lang="de-DE"/>
          </a:p>
        </p:txBody>
      </p:sp>
    </p:spTree>
    <p:extLst>
      <p:ext uri="{BB962C8B-B14F-4D97-AF65-F5344CB8AC3E}">
        <p14:creationId xmlns:p14="http://schemas.microsoft.com/office/powerpoint/2010/main" val="4010223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A19</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542456" y="818872"/>
            <a:ext cx="791154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a) Ali besucht das AG Kreuzberg. Er möchte in eine mündliche Verhandlung in Familiensachen zuschauen. Darf er dies? Begründen Sie Ihre Antwort unter Nennung der gesetzlichen Bestimmungen!</a:t>
            </a:r>
          </a:p>
        </p:txBody>
      </p:sp>
      <p:sp>
        <p:nvSpPr>
          <p:cNvPr id="9" name="Rechteck: abgerundete Ecken 8">
            <a:extLst>
              <a:ext uri="{FF2B5EF4-FFF2-40B4-BE49-F238E27FC236}">
                <a16:creationId xmlns:a16="http://schemas.microsoft.com/office/drawing/2014/main" id="{6491A028-93C9-4936-BF5F-D22D315E2D18}"/>
              </a:ext>
            </a:extLst>
          </p:cNvPr>
          <p:cNvSpPr/>
          <p:nvPr/>
        </p:nvSpPr>
        <p:spPr>
          <a:xfrm>
            <a:off x="542456" y="3761282"/>
            <a:ext cx="7911548" cy="111251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b) Welche Ladungsfristen sind in Ehe, Familienstreitsachen und den Angelegenheiten der freiwilligen Gerichtsbarkeit einzuhalten? Nennen Sie die gesetzlichen Bestimmungen!</a:t>
            </a:r>
          </a:p>
        </p:txBody>
      </p:sp>
      <p:sp>
        <p:nvSpPr>
          <p:cNvPr id="5" name="Sprechblase: rechteckig mit abgerundeten Ecken 4">
            <a:extLst>
              <a:ext uri="{FF2B5EF4-FFF2-40B4-BE49-F238E27FC236}">
                <a16:creationId xmlns:a16="http://schemas.microsoft.com/office/drawing/2014/main" id="{72FB0438-23AD-40E8-8817-741DE84C445D}"/>
              </a:ext>
            </a:extLst>
          </p:cNvPr>
          <p:cNvSpPr/>
          <p:nvPr/>
        </p:nvSpPr>
        <p:spPr>
          <a:xfrm>
            <a:off x="2438400" y="1908478"/>
            <a:ext cx="8984343" cy="1624352"/>
          </a:xfrm>
          <a:prstGeom prst="wedgeRoundRectCallout">
            <a:avLst>
              <a:gd name="adj1" fmla="val -23902"/>
              <a:gd name="adj2" fmla="val -61809"/>
              <a:gd name="adj3" fmla="val 16667"/>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Verhandlungen, Erörterungen und Anhörungen in Familiensachen sowie in Angelegenheiten der freiwilligen Gerichtsbarkeit sind nicht öffentlich </a:t>
            </a:r>
          </a:p>
          <a:p>
            <a:pPr algn="ctr"/>
            <a:r>
              <a:rPr lang="de-DE" sz="2000" dirty="0">
                <a:solidFill>
                  <a:schemeClr val="tx1"/>
                </a:solidFill>
              </a:rPr>
              <a:t>(§ 170 I </a:t>
            </a:r>
            <a:r>
              <a:rPr lang="de-DE" sz="2000" dirty="0" err="1">
                <a:solidFill>
                  <a:schemeClr val="tx1"/>
                </a:solidFill>
              </a:rPr>
              <a:t>FamFG</a:t>
            </a:r>
            <a:r>
              <a:rPr lang="de-DE" sz="2000" dirty="0">
                <a:solidFill>
                  <a:schemeClr val="tx1"/>
                </a:solidFill>
              </a:rPr>
              <a:t>); die Verkündung der Endentscheidung in Ehesachen und Familienstreitsachen erfolgt öffentlich (§ 173 I </a:t>
            </a:r>
            <a:r>
              <a:rPr lang="de-DE" sz="2000" dirty="0" err="1">
                <a:solidFill>
                  <a:schemeClr val="tx1"/>
                </a:solidFill>
              </a:rPr>
              <a:t>FamFG</a:t>
            </a:r>
            <a:r>
              <a:rPr lang="de-DE" sz="2000" dirty="0">
                <a:solidFill>
                  <a:schemeClr val="tx1"/>
                </a:solidFill>
              </a:rPr>
              <a:t>)</a:t>
            </a:r>
            <a:endParaRPr lang="de-DE" sz="2000" dirty="0"/>
          </a:p>
        </p:txBody>
      </p:sp>
      <p:sp>
        <p:nvSpPr>
          <p:cNvPr id="12" name="Sprechblase: rechteckig mit abgerundeten Ecken 11">
            <a:extLst>
              <a:ext uri="{FF2B5EF4-FFF2-40B4-BE49-F238E27FC236}">
                <a16:creationId xmlns:a16="http://schemas.microsoft.com/office/drawing/2014/main" id="{B045A27F-B1DE-4A5C-BA03-2A51238CD5BC}"/>
              </a:ext>
            </a:extLst>
          </p:cNvPr>
          <p:cNvSpPr/>
          <p:nvPr/>
        </p:nvSpPr>
        <p:spPr>
          <a:xfrm>
            <a:off x="1644054" y="4927384"/>
            <a:ext cx="9619032" cy="1624352"/>
          </a:xfrm>
          <a:prstGeom prst="wedgeRoundRectCallout">
            <a:avLst>
              <a:gd name="adj1" fmla="val -23902"/>
              <a:gd name="adj2" fmla="val -61809"/>
              <a:gd name="adj3" fmla="val 16667"/>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u="dotted">
                <a:solidFill>
                  <a:schemeClr val="tx1"/>
                </a:solidFill>
              </a:rPr>
              <a:t>Ehesachen:</a:t>
            </a:r>
            <a:r>
              <a:rPr lang="de-DE" sz="2000">
                <a:solidFill>
                  <a:schemeClr val="tx1"/>
                </a:solidFill>
              </a:rPr>
              <a:t> mindestens 2 Wochen (Folgesachen müssen mindestens 2 Wochen vor mündlicher Verhandlung im ersten Rechtszug anhängig gemacht werden, § 137 II FamFG)</a:t>
            </a:r>
          </a:p>
          <a:p>
            <a:r>
              <a:rPr lang="de-DE" sz="2000" u="dotted">
                <a:solidFill>
                  <a:schemeClr val="tx1"/>
                </a:solidFill>
              </a:rPr>
              <a:t>Familienstreitsachen:</a:t>
            </a:r>
            <a:r>
              <a:rPr lang="de-DE" sz="2000">
                <a:solidFill>
                  <a:schemeClr val="tx1"/>
                </a:solidFill>
              </a:rPr>
              <a:t> 1 Woche (Ladungsfrist; §§ 113 I FamFG, 217 ZPO)</a:t>
            </a:r>
          </a:p>
          <a:p>
            <a:r>
              <a:rPr lang="de-DE" sz="2000" u="dotted">
                <a:solidFill>
                  <a:schemeClr val="tx1"/>
                </a:solidFill>
              </a:rPr>
              <a:t>Angelegenheiten der freiwilligen Gerichtsbarkeit:</a:t>
            </a:r>
            <a:r>
              <a:rPr lang="de-DE" sz="2000">
                <a:solidFill>
                  <a:schemeClr val="tx1"/>
                </a:solidFill>
              </a:rPr>
              <a:t> angemessen Frist (§ 32 II FamFG)</a:t>
            </a:r>
          </a:p>
        </p:txBody>
      </p:sp>
    </p:spTree>
    <p:extLst>
      <p:ext uri="{BB962C8B-B14F-4D97-AF65-F5344CB8AC3E}">
        <p14:creationId xmlns:p14="http://schemas.microsoft.com/office/powerpoint/2010/main" val="2329320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fltVal val="0"/>
                                          </p:val>
                                        </p:tav>
                                        <p:tav tm="100000">
                                          <p:val>
                                            <p:strVal val="#ppt_w"/>
                                          </p:val>
                                        </p:tav>
                                      </p:tavLst>
                                    </p:anim>
                                    <p:anim calcmode="lin" valueType="num">
                                      <p:cBhvr>
                                        <p:cTn id="8" dur="1000" fill="hold"/>
                                        <p:tgtEl>
                                          <p:spTgt spid="13"/>
                                        </p:tgtEl>
                                        <p:attrNameLst>
                                          <p:attrName>ppt_h</p:attrName>
                                        </p:attrNameLst>
                                      </p:cBhvr>
                                      <p:tavLst>
                                        <p:tav tm="0">
                                          <p:val>
                                            <p:fltVal val="0"/>
                                          </p:val>
                                        </p:tav>
                                        <p:tav tm="100000">
                                          <p:val>
                                            <p:strVal val="#ppt_h"/>
                                          </p:val>
                                        </p:tav>
                                      </p:tavLst>
                                    </p:anim>
                                    <p:anim calcmode="lin" valueType="num">
                                      <p:cBhvr>
                                        <p:cTn id="9" dur="1000" fill="hold"/>
                                        <p:tgtEl>
                                          <p:spTgt spid="13"/>
                                        </p:tgtEl>
                                        <p:attrNameLst>
                                          <p:attrName>style.rotation</p:attrName>
                                        </p:attrNameLst>
                                      </p:cBhvr>
                                      <p:tavLst>
                                        <p:tav tm="0">
                                          <p:val>
                                            <p:fltVal val="90"/>
                                          </p:val>
                                        </p:tav>
                                        <p:tav tm="100000">
                                          <p:val>
                                            <p:fltVal val="0"/>
                                          </p:val>
                                        </p:tav>
                                      </p:tavLst>
                                    </p:anim>
                                    <p:animEffect transition="in" filter="fade">
                                      <p:cBhvr>
                                        <p:cTn id="10" dur="10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animEffect transition="in" filter="fade">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additive="base">
                                        <p:cTn id="28" dur="500" fill="hold"/>
                                        <p:tgtEl>
                                          <p:spTgt spid="9"/>
                                        </p:tgtEl>
                                        <p:attrNameLst>
                                          <p:attrName>ppt_x</p:attrName>
                                        </p:attrNameLst>
                                      </p:cBhvr>
                                      <p:tavLst>
                                        <p:tav tm="0">
                                          <p:val>
                                            <p:strVal val="#ppt_x"/>
                                          </p:val>
                                        </p:tav>
                                        <p:tav tm="100000">
                                          <p:val>
                                            <p:strVal val="#ppt_x"/>
                                          </p:val>
                                        </p:tav>
                                      </p:tavLst>
                                    </p:anim>
                                    <p:anim calcmode="lin" valueType="num">
                                      <p:cBhvr additive="base">
                                        <p:cTn id="2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 calcmode="lin" valueType="num">
                                      <p:cBhvr>
                                        <p:cTn id="34" dur="500" fill="hold"/>
                                        <p:tgtEl>
                                          <p:spTgt spid="12"/>
                                        </p:tgtEl>
                                        <p:attrNameLst>
                                          <p:attrName>ppt_w</p:attrName>
                                        </p:attrNameLst>
                                      </p:cBhvr>
                                      <p:tavLst>
                                        <p:tav tm="0">
                                          <p:val>
                                            <p:fltVal val="0"/>
                                          </p:val>
                                        </p:tav>
                                        <p:tav tm="100000">
                                          <p:val>
                                            <p:strVal val="#ppt_w"/>
                                          </p:val>
                                        </p:tav>
                                      </p:tavLst>
                                    </p:anim>
                                    <p:anim calcmode="lin" valueType="num">
                                      <p:cBhvr>
                                        <p:cTn id="35" dur="500" fill="hold"/>
                                        <p:tgtEl>
                                          <p:spTgt spid="12"/>
                                        </p:tgtEl>
                                        <p:attrNameLst>
                                          <p:attrName>ppt_h</p:attrName>
                                        </p:attrNameLst>
                                      </p:cBhvr>
                                      <p:tavLst>
                                        <p:tav tm="0">
                                          <p:val>
                                            <p:fltVal val="0"/>
                                          </p:val>
                                        </p:tav>
                                        <p:tav tm="100000">
                                          <p:val>
                                            <p:strVal val="#ppt_h"/>
                                          </p:val>
                                        </p:tav>
                                      </p:tavLst>
                                    </p:anim>
                                    <p:animEffect transition="in" filter="fade">
                                      <p:cBhvr>
                                        <p:cTn id="3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3" grpId="0" animBg="1"/>
      <p:bldP spid="9" grpId="0" animBg="1"/>
      <p:bldP spid="5" grpId="0" animBg="1"/>
      <p:bldP spid="1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A19</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415497" y="856931"/>
            <a:ext cx="8801073" cy="69924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000" b="1" dirty="0"/>
          </a:p>
          <a:p>
            <a:r>
              <a:rPr lang="de-DE" sz="2000" b="1" dirty="0"/>
              <a:t>c) Erörtern Sie das persönliche Erscheinen und die Anhörung in Familiensachen!</a:t>
            </a:r>
          </a:p>
          <a:p>
            <a:endParaRPr lang="de-DE" sz="2000" b="1" dirty="0"/>
          </a:p>
        </p:txBody>
      </p:sp>
      <p:sp>
        <p:nvSpPr>
          <p:cNvPr id="5" name="Sprechblase: rechteckig mit abgerundeten Ecken 4">
            <a:extLst>
              <a:ext uri="{FF2B5EF4-FFF2-40B4-BE49-F238E27FC236}">
                <a16:creationId xmlns:a16="http://schemas.microsoft.com/office/drawing/2014/main" id="{72FB0438-23AD-40E8-8817-741DE84C445D}"/>
              </a:ext>
            </a:extLst>
          </p:cNvPr>
          <p:cNvSpPr/>
          <p:nvPr/>
        </p:nvSpPr>
        <p:spPr>
          <a:xfrm>
            <a:off x="2452915" y="1766454"/>
            <a:ext cx="8984343" cy="3325092"/>
          </a:xfrm>
          <a:prstGeom prst="wedgeRoundRectCallout">
            <a:avLst>
              <a:gd name="adj1" fmla="val -23902"/>
              <a:gd name="adj2" fmla="val -61809"/>
              <a:gd name="adj3" fmla="val 16667"/>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solidFill>
                  <a:schemeClr val="tx1"/>
                </a:solidFill>
              </a:rPr>
              <a:t>Ehesachen und Familienstreitsachen: das Gericht soll das persönliche Erscheinen der Beteiligten Anordnung und sie anhören (§§ 128 I FamFG, 141 ZPO)</a:t>
            </a:r>
          </a:p>
          <a:p>
            <a:r>
              <a:rPr lang="de-DE" sz="2000">
                <a:solidFill>
                  <a:schemeClr val="tx1"/>
                </a:solidFill>
              </a:rPr>
              <a:t>Angelegenheit der freiwilligen Gerichtsbarkeit: </a:t>
            </a:r>
          </a:p>
          <a:p>
            <a:pPr lvl="0"/>
            <a:r>
              <a:rPr lang="de-DE" sz="2000">
                <a:solidFill>
                  <a:schemeClr val="tx1"/>
                </a:solidFill>
              </a:rPr>
              <a:t>persönliches Erscheinen der Beteiligten, wenn dies zur Aufklärung des Sachverhalts sachdienlich erscheint (§ 33 I 1 FamFG)</a:t>
            </a:r>
          </a:p>
          <a:p>
            <a:pPr lvl="0"/>
            <a:r>
              <a:rPr lang="de-DE" sz="2000">
                <a:solidFill>
                  <a:schemeClr val="tx1"/>
                </a:solidFill>
              </a:rPr>
              <a:t>persönliche Anhörung, wenn dies zur Gewährleistung des rechtlichen Gehörs des Beteiligten erforderlich ist und dies im Gesetz vorgeschrieben ist (§ 34 FamFG) </a:t>
            </a:r>
          </a:p>
          <a:p>
            <a:r>
              <a:rPr lang="de-DE" sz="2000">
                <a:solidFill>
                  <a:schemeClr val="tx1"/>
                </a:solidFill>
              </a:rPr>
              <a:t>in Kindschaftssachen besteht eine Pflicht zur Anhörung (Kind § 159 FamFG, Eltern § 160 FamFG, Pflegepersonen § 161 FamFG, JA § 162 FamFG)</a:t>
            </a:r>
          </a:p>
        </p:txBody>
      </p:sp>
    </p:spTree>
    <p:extLst>
      <p:ext uri="{BB962C8B-B14F-4D97-AF65-F5344CB8AC3E}">
        <p14:creationId xmlns:p14="http://schemas.microsoft.com/office/powerpoint/2010/main" val="4056254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A19</a:t>
            </a:r>
          </a:p>
        </p:txBody>
      </p:sp>
      <p:sp>
        <p:nvSpPr>
          <p:cNvPr id="9" name="Rechteck: abgerundete Ecken 8">
            <a:extLst>
              <a:ext uri="{FF2B5EF4-FFF2-40B4-BE49-F238E27FC236}">
                <a16:creationId xmlns:a16="http://schemas.microsoft.com/office/drawing/2014/main" id="{6491A028-93C9-4936-BF5F-D22D315E2D18}"/>
              </a:ext>
            </a:extLst>
          </p:cNvPr>
          <p:cNvSpPr/>
          <p:nvPr/>
        </p:nvSpPr>
        <p:spPr>
          <a:xfrm>
            <a:off x="415498" y="1246371"/>
            <a:ext cx="7911548" cy="111251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d) Wie lautet der Grundsatz für die Ladung in Familiensachen? Wie erfolgt die Übersendung der Ladung?</a:t>
            </a:r>
          </a:p>
        </p:txBody>
      </p:sp>
      <p:sp>
        <p:nvSpPr>
          <p:cNvPr id="12" name="Sprechblase: rechteckig mit abgerundeten Ecken 11">
            <a:extLst>
              <a:ext uri="{FF2B5EF4-FFF2-40B4-BE49-F238E27FC236}">
                <a16:creationId xmlns:a16="http://schemas.microsoft.com/office/drawing/2014/main" id="{B045A27F-B1DE-4A5C-BA03-2A51238CD5BC}"/>
              </a:ext>
            </a:extLst>
          </p:cNvPr>
          <p:cNvSpPr/>
          <p:nvPr/>
        </p:nvSpPr>
        <p:spPr>
          <a:xfrm>
            <a:off x="1760169" y="2429603"/>
            <a:ext cx="9619032" cy="2389139"/>
          </a:xfrm>
          <a:prstGeom prst="wedgeRoundRectCallout">
            <a:avLst>
              <a:gd name="adj1" fmla="val -23902"/>
              <a:gd name="adj2" fmla="val -61809"/>
              <a:gd name="adj3" fmla="val 16667"/>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solidFill>
                  <a:schemeClr val="tx1"/>
                </a:solidFill>
              </a:rPr>
              <a:t>Ehesachen und Familienstreitsachen: die Ladung muss bekannt gegeben werden, und zwar nach den Vorschriften der Zustellung gemäß der ZPO (§§ 166 ff. ZPO)</a:t>
            </a:r>
          </a:p>
          <a:p>
            <a:r>
              <a:rPr lang="de-DE" sz="2000">
                <a:solidFill>
                  <a:schemeClr val="tx1"/>
                </a:solidFill>
              </a:rPr>
              <a:t>Angelegenheiten der freiwilligen Gerichtsbarkeit: der verfahrensfähige Beteiligte ist selbst zu laden, auch wenn er einen Bevollmächtigten hat, der Bevollmächtigte ist von der Ladung zu benachrichtigen, ist das Erscheinen der Beteiligten ungewiss, soll das Gericht die Zustellung anordnen (§§ II FamFG)</a:t>
            </a:r>
          </a:p>
          <a:p>
            <a:r>
              <a:rPr lang="de-DE" sz="2000">
                <a:solidFill>
                  <a:schemeClr val="tx1"/>
                </a:solidFill>
              </a:rPr>
              <a:t>Aufgabe zur Post </a:t>
            </a:r>
          </a:p>
        </p:txBody>
      </p:sp>
    </p:spTree>
    <p:extLst>
      <p:ext uri="{BB962C8B-B14F-4D97-AF65-F5344CB8AC3E}">
        <p14:creationId xmlns:p14="http://schemas.microsoft.com/office/powerpoint/2010/main" val="3857670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p:cTn id="13" dur="500" fill="hold"/>
                                        <p:tgtEl>
                                          <p:spTgt spid="12"/>
                                        </p:tgtEl>
                                        <p:attrNameLst>
                                          <p:attrName>ppt_w</p:attrName>
                                        </p:attrNameLst>
                                      </p:cBhvr>
                                      <p:tavLst>
                                        <p:tav tm="0">
                                          <p:val>
                                            <p:fltVal val="0"/>
                                          </p:val>
                                        </p:tav>
                                        <p:tav tm="100000">
                                          <p:val>
                                            <p:strVal val="#ppt_w"/>
                                          </p:val>
                                        </p:tav>
                                      </p:tavLst>
                                    </p:anim>
                                    <p:anim calcmode="lin" valueType="num">
                                      <p:cBhvr>
                                        <p:cTn id="14" dur="500" fill="hold"/>
                                        <p:tgtEl>
                                          <p:spTgt spid="12"/>
                                        </p:tgtEl>
                                        <p:attrNameLst>
                                          <p:attrName>ppt_h</p:attrName>
                                        </p:attrNameLst>
                                      </p:cBhvr>
                                      <p:tavLst>
                                        <p:tav tm="0">
                                          <p:val>
                                            <p:fltVal val="0"/>
                                          </p:val>
                                        </p:tav>
                                        <p:tav tm="100000">
                                          <p:val>
                                            <p:strVal val="#ppt_h"/>
                                          </p:val>
                                        </p:tav>
                                      </p:tavLst>
                                    </p:anim>
                                    <p:animEffect transition="in" filter="fade">
                                      <p:cBhvr>
                                        <p:cTn id="1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373</Words>
  <Application>Microsoft Office PowerPoint</Application>
  <PresentationFormat>Breitbild</PresentationFormat>
  <Paragraphs>33</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Calibri Light</vt:lpstr>
      <vt:lpstr>MV Boli</vt:lpstr>
      <vt:lpstr>Office</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11</cp:revision>
  <dcterms:created xsi:type="dcterms:W3CDTF">2025-01-06T11:40:08Z</dcterms:created>
  <dcterms:modified xsi:type="dcterms:W3CDTF">2025-01-20T09:30:41Z</dcterms:modified>
</cp:coreProperties>
</file>