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74" r:id="rId3"/>
    <p:sldId id="439" r:id="rId4"/>
    <p:sldId id="276" r:id="rId5"/>
    <p:sldId id="449" r:id="rId6"/>
    <p:sldId id="277" r:id="rId7"/>
    <p:sldId id="285" r:id="rId8"/>
    <p:sldId id="450" r:id="rId9"/>
    <p:sldId id="279" r:id="rId10"/>
    <p:sldId id="280" r:id="rId11"/>
    <p:sldId id="291" r:id="rId12"/>
    <p:sldId id="281" r:id="rId13"/>
    <p:sldId id="282" r:id="rId14"/>
    <p:sldId id="451" r:id="rId15"/>
    <p:sldId id="283" r:id="rId16"/>
    <p:sldId id="284" r:id="rId17"/>
    <p:sldId id="452" r:id="rId18"/>
    <p:sldId id="286" r:id="rId19"/>
    <p:sldId id="287" r:id="rId20"/>
    <p:sldId id="288" r:id="rId21"/>
    <p:sldId id="289" r:id="rId22"/>
    <p:sldId id="290" r:id="rId23"/>
    <p:sldId id="294" r:id="rId24"/>
    <p:sldId id="293" r:id="rId25"/>
    <p:sldId id="295" r:id="rId26"/>
    <p:sldId id="296" r:id="rId2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0" d="100"/>
          <a:sy n="80" d="100"/>
        </p:scale>
        <p:origin x="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4255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5436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7027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6262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44592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1765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56339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073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9499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3648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1689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6789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1129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7335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6664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2643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8911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41975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sz="4800" dirty="0">
                <a:solidFill>
                  <a:schemeClr val="bg1"/>
                </a:solidFill>
                <a:latin typeface="Arial Narrow" panose="020B0606020202030204" pitchFamily="34" charset="0"/>
              </a:rPr>
              <a:t>Grundbegriffe des 4. Buches des BGB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66198" y="5635723"/>
            <a:ext cx="7315200" cy="765078"/>
          </a:xfrm>
        </p:spPr>
        <p:txBody>
          <a:bodyPr>
            <a:normAutofit/>
          </a:bodyPr>
          <a:lstStyle/>
          <a:p>
            <a:r>
              <a:rPr lang="de-DE" sz="2000" b="1" dirty="0">
                <a:solidFill>
                  <a:schemeClr val="bg1"/>
                </a:solidFill>
                <a:latin typeface=" Arial Narrow"/>
              </a:rPr>
              <a:t>Zur Erinnerung! Das bürgerliche Gesetzbuch ist unterteilt in 5 Bücher!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Smiley 3"/>
          <p:cNvSpPr/>
          <p:nvPr/>
        </p:nvSpPr>
        <p:spPr>
          <a:xfrm>
            <a:off x="8047903" y="5430212"/>
            <a:ext cx="514206" cy="58805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tern: 5 Zacken 5">
            <a:extLst>
              <a:ext uri="{FF2B5EF4-FFF2-40B4-BE49-F238E27FC236}">
                <a16:creationId xmlns:a16="http://schemas.microsoft.com/office/drawing/2014/main" id="{B0E20401-005F-8044-8B2F-4C21D7EC6E13}"/>
              </a:ext>
            </a:extLst>
          </p:cNvPr>
          <p:cNvSpPr/>
          <p:nvPr/>
        </p:nvSpPr>
        <p:spPr>
          <a:xfrm>
            <a:off x="8305006" y="5571839"/>
            <a:ext cx="166254" cy="127768"/>
          </a:xfrm>
          <a:prstGeom prst="star5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5064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-1772549" y="5688170"/>
            <a:ext cx="8534400" cy="1507067"/>
          </a:xfrm>
        </p:spPr>
        <p:txBody>
          <a:bodyPr/>
          <a:lstStyle/>
          <a:p>
            <a:pPr algn="ctr"/>
            <a:r>
              <a:rPr lang="de-DE" dirty="0">
                <a:solidFill>
                  <a:srgbClr val="92D050"/>
                </a:solidFill>
                <a:latin typeface="Arial Narrow" panose="020B0606020202030204" pitchFamily="34" charset="0"/>
              </a:rPr>
              <a:t>Verwandtschaft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571500" y="308472"/>
            <a:ext cx="11049000" cy="55855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2400" b="1" dirty="0">
                <a:solidFill>
                  <a:schemeClr val="bg1"/>
                </a:solidFill>
                <a:latin typeface=" Arial Narrow"/>
              </a:rPr>
              <a:t>Was ist Verwandtschaft ????</a:t>
            </a:r>
            <a:br>
              <a:rPr lang="de-DE" sz="2400" b="1" dirty="0">
                <a:solidFill>
                  <a:schemeClr val="bg1"/>
                </a:solidFill>
                <a:latin typeface=" Arial Narrow"/>
              </a:rPr>
            </a:br>
            <a:endParaRPr lang="de-DE" sz="2400" dirty="0">
              <a:solidFill>
                <a:schemeClr val="bg1"/>
              </a:solidFill>
              <a:latin typeface=" Arial Narrow"/>
            </a:endParaRPr>
          </a:p>
          <a:p>
            <a:pPr marL="0" indent="0">
              <a:buNone/>
            </a:pPr>
            <a:r>
              <a:rPr lang="de-DE" sz="2400" b="1" dirty="0">
                <a:solidFill>
                  <a:schemeClr val="bg1"/>
                </a:solidFill>
                <a:latin typeface=" Arial Narrow"/>
              </a:rPr>
              <a:t>Der Grad der Verwandtschaft stellt die Anzahl der vermittelten Geburten dar</a:t>
            </a:r>
          </a:p>
          <a:p>
            <a:pPr marL="0" indent="0">
              <a:buNone/>
            </a:pPr>
            <a:r>
              <a:rPr lang="de-DE" sz="2400" b="1" dirty="0">
                <a:solidFill>
                  <a:schemeClr val="bg1"/>
                </a:solidFill>
                <a:latin typeface=" Arial Narrow"/>
              </a:rPr>
              <a:t>Beispiele:</a:t>
            </a:r>
            <a:br>
              <a:rPr lang="de-DE" sz="2400" b="1" dirty="0">
                <a:solidFill>
                  <a:schemeClr val="bg1"/>
                </a:solidFill>
                <a:latin typeface=" Arial Narrow"/>
              </a:rPr>
            </a:br>
            <a:endParaRPr lang="de-DE" sz="2400" b="1" dirty="0">
              <a:solidFill>
                <a:schemeClr val="bg1"/>
              </a:solidFill>
              <a:latin typeface=" Arial Narrow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DE" sz="2400" b="1" dirty="0">
                <a:solidFill>
                  <a:schemeClr val="bg1"/>
                </a:solidFill>
                <a:latin typeface=" Arial Narrow"/>
              </a:rPr>
              <a:t>Eltern-Kind = 1. Grad gerade Linie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400" b="1" dirty="0">
                <a:solidFill>
                  <a:schemeClr val="bg1"/>
                </a:solidFill>
                <a:latin typeface=" Arial Narrow"/>
              </a:rPr>
              <a:t>Großeltern-Enkel = 2. Grad gerade Linie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400" b="1" dirty="0">
                <a:solidFill>
                  <a:schemeClr val="bg1"/>
                </a:solidFill>
                <a:latin typeface=" Arial Narrow"/>
              </a:rPr>
              <a:t>Geschwister = 2. Grad Seitenlinie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400" b="1" dirty="0">
                <a:solidFill>
                  <a:schemeClr val="bg1"/>
                </a:solidFill>
                <a:latin typeface=" Arial Narrow"/>
              </a:rPr>
              <a:t>Onkel-Neffe = 3. Grad Seitenlinie</a:t>
            </a:r>
          </a:p>
        </p:txBody>
      </p:sp>
    </p:spTree>
    <p:extLst>
      <p:ext uri="{BB962C8B-B14F-4D97-AF65-F5344CB8AC3E}">
        <p14:creationId xmlns:p14="http://schemas.microsoft.com/office/powerpoint/2010/main" val="538211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B241CB5-D218-4A2E-B0BE-EAD653BA0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567363"/>
          </a:xfrm>
        </p:spPr>
        <p:txBody>
          <a:bodyPr/>
          <a:lstStyle/>
          <a:p>
            <a:pPr marL="0" indent="0">
              <a:buNone/>
            </a:pPr>
            <a:r>
              <a:rPr lang="de-DE" sz="3600" b="1" u="sng" dirty="0">
                <a:solidFill>
                  <a:schemeClr val="bg1"/>
                </a:solidFill>
              </a:rPr>
              <a:t>Wirkung der Verwandtschaft:</a:t>
            </a:r>
          </a:p>
          <a:p>
            <a:pPr marL="0" indent="0">
              <a:buNone/>
            </a:pPr>
            <a:endParaRPr lang="de-DE" dirty="0">
              <a:solidFill>
                <a:schemeClr val="bg1"/>
              </a:solidFill>
            </a:endParaRPr>
          </a:p>
          <a:p>
            <a:r>
              <a:rPr lang="de-DE" dirty="0">
                <a:solidFill>
                  <a:schemeClr val="bg1"/>
                </a:solidFill>
              </a:rPr>
              <a:t> Eheverbot </a:t>
            </a:r>
          </a:p>
          <a:p>
            <a:r>
              <a:rPr lang="de-DE" dirty="0">
                <a:solidFill>
                  <a:schemeClr val="bg1"/>
                </a:solidFill>
              </a:rPr>
              <a:t>Unterhaltspflicht</a:t>
            </a:r>
          </a:p>
          <a:p>
            <a:r>
              <a:rPr lang="de-DE" dirty="0">
                <a:solidFill>
                  <a:schemeClr val="bg1"/>
                </a:solidFill>
              </a:rPr>
              <a:t>Rechtsverhältnis zwischen Eltern und Kind</a:t>
            </a:r>
          </a:p>
          <a:p>
            <a:r>
              <a:rPr lang="de-DE" dirty="0">
                <a:solidFill>
                  <a:schemeClr val="bg1"/>
                </a:solidFill>
              </a:rPr>
              <a:t>Erb- und Pflichtteilsrecht</a:t>
            </a:r>
          </a:p>
          <a:p>
            <a:r>
              <a:rPr lang="de-DE" dirty="0">
                <a:solidFill>
                  <a:schemeClr val="bg1"/>
                </a:solidFill>
              </a:rPr>
              <a:t>Angehörigeneigenschaft </a:t>
            </a:r>
            <a:r>
              <a:rPr lang="de-DE" i="1" dirty="0">
                <a:solidFill>
                  <a:schemeClr val="bg1"/>
                </a:solidFill>
              </a:rPr>
              <a:t>( § 11 I Nr. 1 StGB )</a:t>
            </a:r>
          </a:p>
          <a:p>
            <a:r>
              <a:rPr lang="de-DE" dirty="0">
                <a:solidFill>
                  <a:schemeClr val="bg1"/>
                </a:solidFill>
              </a:rPr>
              <a:t>Zeugnis-, Auskunfts- und Eidesverweigerungsrechte </a:t>
            </a:r>
            <a:r>
              <a:rPr lang="de-DE" i="1" dirty="0">
                <a:solidFill>
                  <a:schemeClr val="bg1"/>
                </a:solidFill>
              </a:rPr>
              <a:t>( §§ 52 I Nr. 3, 55, 61 StPO )</a:t>
            </a:r>
          </a:p>
          <a:p>
            <a:r>
              <a:rPr lang="de-DE" dirty="0">
                <a:solidFill>
                  <a:schemeClr val="bg1"/>
                </a:solidFill>
              </a:rPr>
              <a:t>Ausschluss als Gerichtspersonen </a:t>
            </a:r>
            <a:r>
              <a:rPr lang="de-DE" i="1" dirty="0">
                <a:solidFill>
                  <a:schemeClr val="bg1"/>
                </a:solidFill>
              </a:rPr>
              <a:t>( §§ 22 ff StPO,  § 10 RPflG )</a:t>
            </a:r>
            <a:br>
              <a:rPr lang="de-DE" dirty="0">
                <a:solidFill>
                  <a:schemeClr val="bg1"/>
                </a:solidFill>
              </a:rPr>
            </a:br>
            <a:br>
              <a:rPr lang="de-DE" dirty="0">
                <a:solidFill>
                  <a:schemeClr val="bg1"/>
                </a:solidFill>
              </a:rPr>
            </a:br>
            <a:r>
              <a:rPr lang="de-DE" dirty="0">
                <a:solidFill>
                  <a:schemeClr val="bg1"/>
                </a:solidFill>
              </a:rPr>
              <a:t>§§ 1307, 1308 1601ff, 1616ff,1924 ff, 2303 BGB</a:t>
            </a:r>
            <a:br>
              <a:rPr lang="de-DE" dirty="0">
                <a:solidFill>
                  <a:schemeClr val="bg1"/>
                </a:solidFill>
              </a:rPr>
            </a:br>
            <a:r>
              <a:rPr lang="de-DE" dirty="0">
                <a:solidFill>
                  <a:schemeClr val="bg1"/>
                </a:solidFill>
              </a:rPr>
              <a:t>§§ 383 I Nr. 3, 384 Nr. 1, 41ff,  ZPO</a:t>
            </a:r>
            <a:br>
              <a:rPr lang="de-DE" dirty="0">
                <a:solidFill>
                  <a:schemeClr val="bg1"/>
                </a:solidFill>
              </a:rPr>
            </a:br>
            <a:r>
              <a:rPr lang="de-DE" dirty="0">
                <a:solidFill>
                  <a:schemeClr val="bg1"/>
                </a:solidFill>
              </a:rPr>
              <a:t>§§ 6, 29 II </a:t>
            </a:r>
            <a:r>
              <a:rPr lang="de-DE" dirty="0" err="1">
                <a:solidFill>
                  <a:schemeClr val="bg1"/>
                </a:solidFill>
              </a:rPr>
              <a:t>FamFG</a:t>
            </a:r>
            <a:r>
              <a:rPr lang="de-DE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2451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546005" y="417008"/>
            <a:ext cx="5716588" cy="1213488"/>
          </a:xfrm>
        </p:spPr>
        <p:txBody>
          <a:bodyPr/>
          <a:lstStyle/>
          <a:p>
            <a:pPr algn="ctr"/>
            <a:r>
              <a:rPr lang="de-DE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Schwägerschaft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98304" y="1630496"/>
            <a:ext cx="11993696" cy="4356151"/>
          </a:xfrm>
        </p:spPr>
        <p:txBody>
          <a:bodyPr>
            <a:normAutofit/>
          </a:bodyPr>
          <a:lstStyle/>
          <a:p>
            <a:r>
              <a:rPr lang="de-DE" sz="2400" b="1" dirty="0">
                <a:solidFill>
                  <a:schemeClr val="bg1"/>
                </a:solidFill>
                <a:latin typeface=" Arial Narrow"/>
              </a:rPr>
              <a:t>In § 1590 BGB geregelt</a:t>
            </a:r>
          </a:p>
          <a:p>
            <a:r>
              <a:rPr lang="de-DE" sz="2400" b="1" dirty="0">
                <a:solidFill>
                  <a:schemeClr val="bg1"/>
                </a:solidFill>
                <a:latin typeface=" Arial Narrow"/>
              </a:rPr>
              <a:t>Verwandte des einen Ehegatten sind mit den Verwandten des anderen Ehegatten verschwägert</a:t>
            </a:r>
          </a:p>
          <a:p>
            <a:r>
              <a:rPr lang="de-DE" sz="2400" b="1" dirty="0">
                <a:solidFill>
                  <a:schemeClr val="bg1"/>
                </a:solidFill>
                <a:latin typeface=" Arial Narrow"/>
              </a:rPr>
              <a:t>Linie und Grad der Schwägerschaft richten sich nach Linie und Grad der vermittelten Verwandtschaft</a:t>
            </a:r>
            <a:br>
              <a:rPr lang="de-DE" sz="2400" b="1" dirty="0">
                <a:solidFill>
                  <a:schemeClr val="bg1"/>
                </a:solidFill>
                <a:latin typeface=" Arial Narrow"/>
              </a:rPr>
            </a:br>
            <a:br>
              <a:rPr lang="de-DE" sz="2400" b="1" dirty="0">
                <a:solidFill>
                  <a:schemeClr val="bg1"/>
                </a:solidFill>
                <a:latin typeface=" Arial Narrow"/>
              </a:rPr>
            </a:br>
            <a:endParaRPr lang="de-DE" sz="2400" b="1" dirty="0">
              <a:solidFill>
                <a:schemeClr val="bg1"/>
              </a:solidFill>
              <a:latin typeface=" Arial Narrow"/>
            </a:endParaRPr>
          </a:p>
          <a:p>
            <a:pPr marL="0" indent="0">
              <a:buNone/>
            </a:pPr>
            <a:r>
              <a:rPr lang="de-DE" sz="2400" b="1" dirty="0">
                <a:solidFill>
                  <a:schemeClr val="accent2">
                    <a:lumMod val="75000"/>
                  </a:schemeClr>
                </a:solidFill>
                <a:latin typeface=" Arial Narrow"/>
              </a:rPr>
              <a:t>Beispiele: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400" b="1" dirty="0">
                <a:solidFill>
                  <a:schemeClr val="bg1"/>
                </a:solidFill>
                <a:latin typeface=" Arial Narrow"/>
              </a:rPr>
              <a:t>Schwiegereltern und Schwiegerkinder = 1. Grad gerade Linie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400" b="1" dirty="0">
                <a:solidFill>
                  <a:schemeClr val="bg1"/>
                </a:solidFill>
                <a:latin typeface=" Arial Narrow"/>
              </a:rPr>
              <a:t>Schwager und Schwägerin = 2. Grad Seitenlinie</a:t>
            </a:r>
          </a:p>
        </p:txBody>
      </p:sp>
    </p:spTree>
    <p:extLst>
      <p:ext uri="{BB962C8B-B14F-4D97-AF65-F5344CB8AC3E}">
        <p14:creationId xmlns:p14="http://schemas.microsoft.com/office/powerpoint/2010/main" val="335921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2037" y="77118"/>
            <a:ext cx="11867926" cy="6026227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50303" y="5611053"/>
            <a:ext cx="8534400" cy="1507067"/>
          </a:xfrm>
        </p:spPr>
        <p:txBody>
          <a:bodyPr/>
          <a:lstStyle/>
          <a:p>
            <a:pPr algn="ctr"/>
            <a:r>
              <a:rPr lang="de-DE" dirty="0">
                <a:solidFill>
                  <a:srgbClr val="FFC000"/>
                </a:solidFill>
                <a:latin typeface="Arial Narrow" panose="020B0606020202030204" pitchFamily="34" charset="0"/>
              </a:rPr>
              <a:t>Schwägerschaft</a:t>
            </a:r>
          </a:p>
        </p:txBody>
      </p:sp>
    </p:spTree>
    <p:extLst>
      <p:ext uri="{BB962C8B-B14F-4D97-AF65-F5344CB8AC3E}">
        <p14:creationId xmlns:p14="http://schemas.microsoft.com/office/powerpoint/2010/main" val="688932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BB2857D-998B-4C65-9A61-ABBD20637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900" y="0"/>
            <a:ext cx="10515600" cy="63420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sz="3200" dirty="0">
              <a:latin typeface=" Arial Narrow"/>
            </a:endParaRPr>
          </a:p>
          <a:p>
            <a:pPr marL="0" indent="0">
              <a:buNone/>
            </a:pPr>
            <a:r>
              <a:rPr lang="de-DE" sz="3200" dirty="0">
                <a:solidFill>
                  <a:schemeClr val="bg1"/>
                </a:solidFill>
                <a:latin typeface=" Arial Narrow"/>
              </a:rPr>
              <a:t>Die Schwägerschaft hat nicht so weit reichende Konsequenzen wie eine Verwandtschaft.</a:t>
            </a:r>
          </a:p>
          <a:p>
            <a:pPr marL="0" indent="0">
              <a:buNone/>
            </a:pPr>
            <a:br>
              <a:rPr lang="de-DE" sz="3200" dirty="0">
                <a:solidFill>
                  <a:schemeClr val="bg1"/>
                </a:solidFill>
                <a:latin typeface=" Arial Narrow"/>
              </a:rPr>
            </a:br>
            <a:r>
              <a:rPr lang="de-DE" sz="3200" dirty="0">
                <a:solidFill>
                  <a:schemeClr val="bg1"/>
                </a:solidFill>
                <a:latin typeface=" Arial Narrow"/>
              </a:rPr>
              <a:t>Es entfallen hier im Vergleich zur Wirkung einer Verwandtschaft:</a:t>
            </a:r>
            <a:br>
              <a:rPr lang="de-DE" sz="3200" dirty="0">
                <a:solidFill>
                  <a:schemeClr val="bg1"/>
                </a:solidFill>
                <a:latin typeface=" Arial Narrow"/>
              </a:rPr>
            </a:br>
            <a:r>
              <a:rPr lang="de-DE" sz="3200" dirty="0">
                <a:solidFill>
                  <a:schemeClr val="bg1"/>
                </a:solidFill>
                <a:latin typeface=" Arial Narrow"/>
              </a:rPr>
              <a:t>	</a:t>
            </a:r>
            <a:br>
              <a:rPr lang="de-DE" sz="3200" dirty="0">
                <a:solidFill>
                  <a:schemeClr val="bg1"/>
                </a:solidFill>
                <a:latin typeface=" Arial Narrow"/>
              </a:rPr>
            </a:br>
            <a:r>
              <a:rPr lang="de-DE" sz="3200" dirty="0">
                <a:solidFill>
                  <a:schemeClr val="bg1"/>
                </a:solidFill>
                <a:latin typeface=" Arial Narrow"/>
              </a:rPr>
              <a:t>	die Unterhaltspflicht</a:t>
            </a:r>
            <a:br>
              <a:rPr lang="de-DE" sz="3200" dirty="0">
                <a:solidFill>
                  <a:schemeClr val="bg1"/>
                </a:solidFill>
                <a:latin typeface=" Arial Narrow"/>
              </a:rPr>
            </a:br>
            <a:r>
              <a:rPr lang="de-DE" sz="3200" dirty="0">
                <a:solidFill>
                  <a:schemeClr val="bg1"/>
                </a:solidFill>
                <a:latin typeface=" Arial Narrow"/>
              </a:rPr>
              <a:t> 	das Rechtsverhältnis zwischen Eltern und Kind</a:t>
            </a:r>
            <a:br>
              <a:rPr lang="de-DE" sz="3200" dirty="0">
                <a:solidFill>
                  <a:schemeClr val="bg1"/>
                </a:solidFill>
                <a:latin typeface=" Arial Narrow"/>
              </a:rPr>
            </a:br>
            <a:r>
              <a:rPr lang="de-DE" sz="3200" dirty="0">
                <a:solidFill>
                  <a:schemeClr val="bg1"/>
                </a:solidFill>
                <a:latin typeface=" Arial Narrow"/>
              </a:rPr>
              <a:t> 	das Erb- und Pflichtteilsrecht</a:t>
            </a:r>
            <a:br>
              <a:rPr lang="de-DE" sz="3200" dirty="0">
                <a:solidFill>
                  <a:schemeClr val="bg1"/>
                </a:solidFill>
                <a:latin typeface=" Arial Narrow"/>
              </a:rPr>
            </a:br>
            <a:r>
              <a:rPr lang="de-DE" sz="3200" dirty="0">
                <a:solidFill>
                  <a:schemeClr val="bg1"/>
                </a:solidFill>
                <a:latin typeface=" Arial Narrow"/>
              </a:rPr>
              <a:t> 	sowie seit 01.07.1998 das Eheverbot bei Schwägerschaft</a:t>
            </a:r>
          </a:p>
          <a:p>
            <a:pPr marL="0" indent="0">
              <a:buNone/>
            </a:pPr>
            <a:br>
              <a:rPr lang="de-DE" sz="3200" dirty="0">
                <a:solidFill>
                  <a:schemeClr val="bg1"/>
                </a:solidFill>
                <a:latin typeface=" Arial Narrow"/>
              </a:rPr>
            </a:br>
            <a:r>
              <a:rPr lang="de-DE" sz="3200" i="1" dirty="0">
                <a:solidFill>
                  <a:schemeClr val="bg1"/>
                </a:solidFill>
                <a:latin typeface=" Arial Narrow"/>
              </a:rPr>
              <a:t>Auch die Verwandten eines </a:t>
            </a:r>
            <a:r>
              <a:rPr lang="de-DE" sz="3200" b="1" i="1" dirty="0">
                <a:solidFill>
                  <a:schemeClr val="bg1"/>
                </a:solidFill>
                <a:latin typeface=" Arial Narrow"/>
              </a:rPr>
              <a:t>Lebenspartners </a:t>
            </a:r>
            <a:r>
              <a:rPr lang="de-DE" sz="3200" i="1" dirty="0">
                <a:solidFill>
                  <a:schemeClr val="bg1"/>
                </a:solidFill>
                <a:latin typeface=" Arial Narrow"/>
              </a:rPr>
              <a:t>gelten als mit den anderen Lebenspartner verschwägert,  § 11 II LPartG.</a:t>
            </a:r>
            <a:br>
              <a:rPr lang="de-DE" dirty="0"/>
            </a:b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60400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904875" y="523875"/>
            <a:ext cx="1022985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Persönlichkeitsrecht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1057275" y="2216646"/>
            <a:ext cx="35242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Rechtsfähigkeit</a:t>
            </a:r>
          </a:p>
        </p:txBody>
      </p:sp>
    </p:spTree>
    <p:extLst>
      <p:ext uri="{BB962C8B-B14F-4D97-AF65-F5344CB8AC3E}">
        <p14:creationId xmlns:p14="http://schemas.microsoft.com/office/powerpoint/2010/main" val="668702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1766" y="915569"/>
            <a:ext cx="9082024" cy="5026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0431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506DF21F-E42B-7348-675C-B864CF39336A}"/>
              </a:ext>
            </a:extLst>
          </p:cNvPr>
          <p:cNvSpPr txBox="1"/>
          <p:nvPr/>
        </p:nvSpPr>
        <p:spPr>
          <a:xfrm>
            <a:off x="341522" y="517793"/>
            <a:ext cx="11215171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4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  <a:t>Rechtsfähigkeit</a:t>
            </a:r>
            <a:br>
              <a:rPr kumimoji="0" lang="de-DE" sz="2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</a:br>
            <a:br>
              <a:rPr kumimoji="0" lang="de-DE" sz="3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</a:br>
            <a:r>
              <a:rPr kumimoji="0" 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  <a:t>Geregelt in § 1 BGB</a:t>
            </a:r>
            <a:br>
              <a:rPr kumimoji="0" 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</a:br>
            <a:br>
              <a:rPr kumimoji="0" 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</a:br>
            <a:r>
              <a:rPr kumimoji="0" 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  <a:t>Fähigkeit Träger von Rechten und Pflichten zu sein</a:t>
            </a:r>
            <a:br>
              <a:rPr kumimoji="0" 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</a:br>
            <a:br>
              <a:rPr kumimoji="0" 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</a:br>
            <a:r>
              <a:rPr kumimoji="0" 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  <a:t>Mit Vollendung der Geburt</a:t>
            </a:r>
            <a:br>
              <a:rPr kumimoji="0" 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</a:br>
            <a:br>
              <a:rPr kumimoji="0" 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</a:br>
            <a:r>
              <a:rPr kumimoji="0" 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  <a:t>Kann nicht verloren gehen !</a:t>
            </a:r>
            <a:endParaRPr kumimoji="0" lang="de-DE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27427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904875" y="523875"/>
            <a:ext cx="1022985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Persönlichkeitsrecht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752475" y="1762125"/>
            <a:ext cx="35242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Rechtsfähigkeit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4648200" y="3314700"/>
            <a:ext cx="4829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Geschäftsfähigkeit</a:t>
            </a:r>
          </a:p>
        </p:txBody>
      </p:sp>
    </p:spTree>
    <p:extLst>
      <p:ext uri="{BB962C8B-B14F-4D97-AF65-F5344CB8AC3E}">
        <p14:creationId xmlns:p14="http://schemas.microsoft.com/office/powerpoint/2010/main" val="31253102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835864" y="523875"/>
            <a:ext cx="1022985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Persönlichkeitsrecht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752475" y="1762125"/>
            <a:ext cx="35242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Rechtsfähigkeit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4165959" y="3787356"/>
            <a:ext cx="4829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Geschäftsfähigkeit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6580547" y="1471888"/>
            <a:ext cx="51244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Beschränkte Geschäftsfähigkeit</a:t>
            </a:r>
          </a:p>
        </p:txBody>
      </p:sp>
    </p:spTree>
    <p:extLst>
      <p:ext uri="{BB962C8B-B14F-4D97-AF65-F5344CB8AC3E}">
        <p14:creationId xmlns:p14="http://schemas.microsoft.com/office/powerpoint/2010/main" val="1464816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 </a:t>
            </a:r>
            <a:r>
              <a:rPr lang="de-DE" dirty="0">
                <a:solidFill>
                  <a:schemeClr val="accent2">
                    <a:lumMod val="75000"/>
                  </a:schemeClr>
                </a:solidFill>
                <a:latin typeface="Arial Nova" panose="020B0504020202020204" pitchFamily="34" charset="0"/>
              </a:rPr>
              <a:t>Die 5 Bücher des BGB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dirty="0">
                <a:solidFill>
                  <a:schemeClr val="bg1"/>
                </a:solidFill>
                <a:latin typeface=" Arial Narrow"/>
              </a:rPr>
              <a:t>Recht der Schuldverhältnisse</a:t>
            </a:r>
          </a:p>
          <a:p>
            <a:r>
              <a:rPr lang="de-DE" b="1" dirty="0">
                <a:solidFill>
                  <a:schemeClr val="bg1"/>
                </a:solidFill>
                <a:latin typeface=" Arial Narrow"/>
              </a:rPr>
              <a:t>Sachenrecht</a:t>
            </a:r>
          </a:p>
          <a:p>
            <a:r>
              <a:rPr lang="de-DE" b="1" dirty="0">
                <a:solidFill>
                  <a:schemeClr val="accent2">
                    <a:lumMod val="75000"/>
                  </a:schemeClr>
                </a:solidFill>
              </a:rPr>
              <a:t>Familienrecht</a:t>
            </a:r>
          </a:p>
          <a:p>
            <a:r>
              <a:rPr lang="de-DE" b="1" dirty="0">
                <a:solidFill>
                  <a:schemeClr val="bg1"/>
                </a:solidFill>
                <a:latin typeface=" Arial Narrow"/>
              </a:rPr>
              <a:t>Erbrecht</a:t>
            </a:r>
          </a:p>
        </p:txBody>
      </p:sp>
    </p:spTree>
    <p:extLst>
      <p:ext uri="{BB962C8B-B14F-4D97-AF65-F5344CB8AC3E}">
        <p14:creationId xmlns:p14="http://schemas.microsoft.com/office/powerpoint/2010/main" val="65368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904875" y="582156"/>
            <a:ext cx="1022985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Persönlichkeitsrecht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654153" y="1028432"/>
            <a:ext cx="35242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Rechtsfähigkeit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7362825" y="1790700"/>
            <a:ext cx="482917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Beschränkte Geschäftsfähigkeit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Geschäftsfähigkeit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904875" y="4286250"/>
            <a:ext cx="37433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Entmündigung</a:t>
            </a:r>
          </a:p>
        </p:txBody>
      </p:sp>
    </p:spTree>
    <p:extLst>
      <p:ext uri="{BB962C8B-B14F-4D97-AF65-F5344CB8AC3E}">
        <p14:creationId xmlns:p14="http://schemas.microsoft.com/office/powerpoint/2010/main" val="35529326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89" y="118624"/>
            <a:ext cx="12001022" cy="6620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2850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87287" y="231355"/>
            <a:ext cx="118872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  <a:t>Geschäftsfähigkeit</a:t>
            </a:r>
            <a:br>
              <a:rPr kumimoji="0" 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</a:br>
            <a:br>
              <a:rPr kumimoji="0" lang="de-DE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A50E82"/>
                </a:solidFill>
                <a:effectLst/>
                <a:uLnTx/>
                <a:uFillTx/>
                <a:latin typeface="Arial Rounded Bold"/>
                <a:ea typeface="+mn-ea"/>
                <a:cs typeface="+mn-cs"/>
              </a:rPr>
              <a:t>Bin ich automatisch geschäftsunfähig, wenn ich eine Betreuung habe?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rgbClr val="6E5E50"/>
                </a:solidFill>
                <a:effectLst/>
                <a:uLnTx/>
                <a:uFillTx/>
                <a:latin typeface="Arial Rounded Bold"/>
                <a:ea typeface="+mn-ea"/>
                <a:cs typeface="+mn-cs"/>
              </a:rPr>
            </a:b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rgbClr val="6E5E50"/>
                </a:solidFill>
                <a:effectLst/>
                <a:uLnTx/>
                <a:uFillTx/>
                <a:latin typeface="Arial Rounded Bold"/>
                <a:ea typeface="+mn-ea"/>
                <a:cs typeface="+mn-cs"/>
              </a:rPr>
              <a:t>												</a:t>
            </a: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  <a:t>Nein!</a:t>
            </a:r>
            <a:b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</a:b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 Arial Narrow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  <a:t>Auch wenn Sie eine*n Betreuer*in haben, können Sie voll geschäftsfähig sein. Dies kann dazu führen, dass Betreuer*in und betreute Person gegensätzliche Entscheidungen treffen.</a:t>
            </a:r>
            <a:b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</a:b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  <a:t>Beide Entscheidungen sind erst einmal rechtsgültig.</a:t>
            </a:r>
            <a:b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</a:b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 Arial Narrow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</a:b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  <a:t>Bei Streitigkeiten muss das Gericht entscheiden, ob die betreute Person geschäftsunfähig ist (Paragraf 104, Bürgerliches Gesetzbuch)</a:t>
            </a:r>
          </a:p>
        </p:txBody>
      </p:sp>
    </p:spTree>
    <p:extLst>
      <p:ext uri="{BB962C8B-B14F-4D97-AF65-F5344CB8AC3E}">
        <p14:creationId xmlns:p14="http://schemas.microsoft.com/office/powerpoint/2010/main" val="3143710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 tmFilter="0, 0; .2, .5; .8, .5; 1, 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250" autoRev="1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626796" y="5192412"/>
            <a:ext cx="8534400" cy="1507067"/>
          </a:xfrm>
        </p:spPr>
        <p:txBody>
          <a:bodyPr/>
          <a:lstStyle/>
          <a:p>
            <a:pPr algn="ctr"/>
            <a:r>
              <a:rPr lang="de-DE" b="1" dirty="0">
                <a:solidFill>
                  <a:schemeClr val="accent2"/>
                </a:solidFill>
                <a:latin typeface=" Arial Narrow"/>
              </a:rPr>
              <a:t>Einwilligungsvorbehalt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4211" y="685800"/>
            <a:ext cx="11059769" cy="4216706"/>
          </a:xfrm>
        </p:spPr>
        <p:txBody>
          <a:bodyPr>
            <a:noAutofit/>
          </a:bodyPr>
          <a:lstStyle/>
          <a:p>
            <a:r>
              <a:rPr lang="de-DE" sz="3200" b="1" dirty="0">
                <a:solidFill>
                  <a:schemeClr val="bg1"/>
                </a:solidFill>
                <a:latin typeface=" Arial Narrow"/>
              </a:rPr>
              <a:t>Soll Betroffene vor den Nachteilen des eigenen Handels bewahren (z. B. Verschwendung)</a:t>
            </a:r>
          </a:p>
          <a:p>
            <a:r>
              <a:rPr lang="de-DE" sz="3200" b="1" dirty="0">
                <a:solidFill>
                  <a:schemeClr val="bg1"/>
                </a:solidFill>
                <a:latin typeface=" Arial Narrow"/>
              </a:rPr>
              <a:t>Nicht für ausschließlich körperlich Behinderte</a:t>
            </a:r>
          </a:p>
          <a:p>
            <a:r>
              <a:rPr lang="de-DE" sz="3200" b="1" dirty="0">
                <a:solidFill>
                  <a:schemeClr val="bg1"/>
                </a:solidFill>
                <a:latin typeface=" Arial Narrow"/>
              </a:rPr>
              <a:t>Erhebliche Gefahr muss vorliegen</a:t>
            </a:r>
          </a:p>
          <a:p>
            <a:r>
              <a:rPr lang="de-DE" sz="3200" b="1" dirty="0">
                <a:solidFill>
                  <a:schemeClr val="bg1"/>
                </a:solidFill>
                <a:latin typeface=" Arial Narrow"/>
              </a:rPr>
              <a:t>Bewirkt, dass Betroffene die Zustimmung des Betreuers benötigen</a:t>
            </a:r>
          </a:p>
          <a:p>
            <a:pPr marL="0" indent="0">
              <a:buNone/>
            </a:pPr>
            <a:r>
              <a:rPr lang="de-DE" sz="3200" b="1" dirty="0">
                <a:solidFill>
                  <a:schemeClr val="bg1"/>
                </a:solidFill>
                <a:latin typeface=" Arial Narrow"/>
              </a:rPr>
              <a:t>   (bei Rechtsgeschäften)</a:t>
            </a:r>
          </a:p>
          <a:p>
            <a:r>
              <a:rPr lang="de-DE" sz="3200" b="1" dirty="0">
                <a:solidFill>
                  <a:schemeClr val="bg1"/>
                </a:solidFill>
                <a:latin typeface=" Arial Narrow"/>
              </a:rPr>
              <a:t>Kein Einwilligungsvorbehalt für höchstpersönliche Rechtsgeschäfte!!!</a:t>
            </a:r>
          </a:p>
        </p:txBody>
      </p:sp>
    </p:spTree>
    <p:extLst>
      <p:ext uri="{BB962C8B-B14F-4D97-AF65-F5344CB8AC3E}">
        <p14:creationId xmlns:p14="http://schemas.microsoft.com/office/powerpoint/2010/main" val="749092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4212" y="352540"/>
            <a:ext cx="6757260" cy="1123720"/>
          </a:xfrm>
        </p:spPr>
        <p:txBody>
          <a:bodyPr/>
          <a:lstStyle/>
          <a:p>
            <a:r>
              <a:rPr lang="de-DE" b="1" dirty="0">
                <a:solidFill>
                  <a:schemeClr val="bg1"/>
                </a:solidFill>
                <a:latin typeface=" Arial Narrow"/>
              </a:rPr>
              <a:t>Achtung!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84211" y="1926932"/>
            <a:ext cx="9275037" cy="1708634"/>
          </a:xfrm>
        </p:spPr>
        <p:txBody>
          <a:bodyPr>
            <a:normAutofit/>
          </a:bodyPr>
          <a:lstStyle/>
          <a:p>
            <a:r>
              <a:rPr lang="de-DE" sz="3200" b="1" dirty="0">
                <a:solidFill>
                  <a:schemeClr val="accent2"/>
                </a:solidFill>
                <a:latin typeface=" Arial Narrow"/>
              </a:rPr>
              <a:t>Der Einwilligungsvorbehalt </a:t>
            </a:r>
            <a:r>
              <a:rPr lang="de-DE" sz="3200" b="1" dirty="0">
                <a:solidFill>
                  <a:schemeClr val="bg1"/>
                </a:solidFill>
                <a:latin typeface=" Arial Narrow"/>
              </a:rPr>
              <a:t>wird nach der ab 01.01.2023 gültigen neuen Form des BGB nunmehr im </a:t>
            </a:r>
            <a:r>
              <a:rPr lang="de-DE" sz="3200" b="1" dirty="0">
                <a:solidFill>
                  <a:schemeClr val="accent2"/>
                </a:solidFill>
                <a:latin typeface=" Arial Narrow"/>
              </a:rPr>
              <a:t>§ 1825 BGB </a:t>
            </a:r>
            <a:r>
              <a:rPr lang="de-DE" sz="3200" b="1" dirty="0">
                <a:solidFill>
                  <a:schemeClr val="bg1"/>
                </a:solidFill>
                <a:latin typeface=" Arial Narrow"/>
              </a:rPr>
              <a:t>beschrieben.</a:t>
            </a:r>
          </a:p>
        </p:txBody>
      </p:sp>
    </p:spTree>
    <p:extLst>
      <p:ext uri="{BB962C8B-B14F-4D97-AF65-F5344CB8AC3E}">
        <p14:creationId xmlns:p14="http://schemas.microsoft.com/office/powerpoint/2010/main" val="37652957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0993" y="6026227"/>
            <a:ext cx="6487768" cy="539828"/>
          </a:xfrm>
        </p:spPr>
        <p:txBody>
          <a:bodyPr>
            <a:normAutofit fontScale="90000"/>
          </a:bodyPr>
          <a:lstStyle/>
          <a:p>
            <a:r>
              <a:rPr lang="de-DE" b="1" dirty="0">
                <a:solidFill>
                  <a:schemeClr val="accent2"/>
                </a:solidFill>
                <a:latin typeface=" Arial Narrow"/>
              </a:rPr>
              <a:t>Einwilligungsvorbehalt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09639" y="1140244"/>
            <a:ext cx="10977812" cy="5073269"/>
          </a:xfrm>
        </p:spPr>
        <p:txBody>
          <a:bodyPr>
            <a:normAutofit fontScale="92500" lnSpcReduction="10000"/>
          </a:bodyPr>
          <a:lstStyle/>
          <a:p>
            <a:r>
              <a:rPr lang="de-DE" sz="2400" b="1" dirty="0">
                <a:solidFill>
                  <a:schemeClr val="accent2"/>
                </a:solidFill>
                <a:latin typeface=" Arial Narrow"/>
              </a:rPr>
              <a:t>Ein Einwilligungsvorbehalt kann sich nicht auf ureigene Rechtsgeschäfte beziehen!!! (1825 Abs. 2 BGB</a:t>
            </a:r>
            <a:r>
              <a:rPr lang="de-DE" b="1" dirty="0">
                <a:solidFill>
                  <a:schemeClr val="accent2"/>
                </a:solidFill>
                <a:latin typeface=" Arial Narrow"/>
              </a:rPr>
              <a:t>)</a:t>
            </a:r>
            <a:br>
              <a:rPr lang="de-DE" b="1" dirty="0">
                <a:solidFill>
                  <a:schemeClr val="bg1"/>
                </a:solidFill>
                <a:latin typeface=" Arial Narrow"/>
              </a:rPr>
            </a:br>
            <a:endParaRPr lang="de-DE" b="1" dirty="0">
              <a:solidFill>
                <a:schemeClr val="bg1"/>
              </a:solidFill>
              <a:latin typeface=" Arial Narrow"/>
            </a:endParaRPr>
          </a:p>
          <a:p>
            <a:pPr marL="0" indent="0">
              <a:buNone/>
            </a:pPr>
            <a:r>
              <a:rPr lang="de-DE" sz="2400" b="1" u="sng" dirty="0">
                <a:solidFill>
                  <a:schemeClr val="bg1"/>
                </a:solidFill>
                <a:latin typeface=" Arial Narrow"/>
              </a:rPr>
              <a:t>    Beispiele:</a:t>
            </a:r>
          </a:p>
          <a:p>
            <a:r>
              <a:rPr lang="de-DE" sz="2400" b="1" dirty="0">
                <a:solidFill>
                  <a:schemeClr val="bg1"/>
                </a:solidFill>
                <a:latin typeface=" Arial Narrow"/>
              </a:rPr>
              <a:t> Eheschließung</a:t>
            </a:r>
          </a:p>
          <a:p>
            <a:r>
              <a:rPr lang="de-DE" sz="2400" b="1" dirty="0">
                <a:solidFill>
                  <a:schemeClr val="bg1"/>
                </a:solidFill>
                <a:latin typeface=" Arial Narrow"/>
              </a:rPr>
              <a:t> Errichtung eines Testaments (Verfügung von Todes wegen)</a:t>
            </a:r>
          </a:p>
          <a:p>
            <a:r>
              <a:rPr lang="de-DE" sz="2400" b="1" dirty="0">
                <a:solidFill>
                  <a:schemeClr val="bg1"/>
                </a:solidFill>
                <a:latin typeface=" Arial Narrow"/>
              </a:rPr>
              <a:t> Anfechtung eines Erbvertrags</a:t>
            </a:r>
          </a:p>
          <a:p>
            <a:r>
              <a:rPr lang="de-DE" sz="2400" b="1" dirty="0">
                <a:solidFill>
                  <a:schemeClr val="bg1"/>
                </a:solidFill>
                <a:latin typeface=" Arial Narrow"/>
              </a:rPr>
              <a:t> Aufhebung eines Erbvertrags durch Vertrag </a:t>
            </a:r>
          </a:p>
          <a:p>
            <a:r>
              <a:rPr lang="de-DE" sz="2400" b="1" dirty="0">
                <a:solidFill>
                  <a:schemeClr val="bg1"/>
                </a:solidFill>
                <a:latin typeface=" Arial Narrow"/>
              </a:rPr>
              <a:t> Religionswechsel</a:t>
            </a:r>
          </a:p>
          <a:p>
            <a:r>
              <a:rPr lang="de-DE" sz="2400" b="1" dirty="0">
                <a:solidFill>
                  <a:schemeClr val="bg1"/>
                </a:solidFill>
                <a:latin typeface=" Arial Narrow"/>
              </a:rPr>
              <a:t> Ausübung der elterlichen Sorge</a:t>
            </a:r>
          </a:p>
          <a:p>
            <a:r>
              <a:rPr lang="de-DE" sz="2400" b="1" dirty="0">
                <a:solidFill>
                  <a:schemeClr val="bg1"/>
                </a:solidFill>
                <a:latin typeface=" Arial Narrow"/>
              </a:rPr>
              <a:t> Vaterschaftsanerkennung</a:t>
            </a:r>
          </a:p>
          <a:p>
            <a:r>
              <a:rPr lang="de-DE" sz="2400" b="1" dirty="0">
                <a:solidFill>
                  <a:schemeClr val="bg1"/>
                </a:solidFill>
                <a:latin typeface=" Arial Narrow"/>
              </a:rPr>
              <a:t> Adoption</a:t>
            </a:r>
          </a:p>
          <a:p>
            <a:endParaRPr lang="de-DE" sz="2400" dirty="0"/>
          </a:p>
          <a:p>
            <a:pPr marL="0" indent="0">
              <a:buNone/>
            </a:pPr>
            <a:endParaRPr lang="de-DE" sz="2400" dirty="0"/>
          </a:p>
          <a:p>
            <a:endParaRPr lang="de-DE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499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75422" y="286439"/>
            <a:ext cx="1173296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  <a:t>Dürfen Menschen mit rechtlicher Betreuung wählen?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 Arial Narrow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  <a:t>Ja. </a:t>
            </a:r>
            <a:b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</a:b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 Arial Narrow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  <a:t>Menschen mit Behinderung, die eine rechtliche Betreuung haben, dürfen in Deutschland wählen. </a:t>
            </a:r>
            <a:b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</a:br>
            <a:b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</a:b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  <a:t>Zum Beispiel bei Bundestags-, Landtags- oder Europawahlen. Dazu gab es im Jahr 2019 ein Urteil des Bundesverfassungs-Gerichts.</a:t>
            </a:r>
            <a:b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</a:br>
            <a:b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</a:b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 Arial Narrow"/>
                <a:ea typeface="+mn-ea"/>
                <a:cs typeface="+mn-cs"/>
              </a:rPr>
              <a:t>Außerdem gibt es noch eine weitere neue Regel im Bundes-Wahlgesetz: Wer nicht lesen kann oder anderweitig eingeschränkt ist, dem darf geholfen werden.</a:t>
            </a:r>
          </a:p>
        </p:txBody>
      </p:sp>
    </p:spTree>
    <p:extLst>
      <p:ext uri="{BB962C8B-B14F-4D97-AF65-F5344CB8AC3E}">
        <p14:creationId xmlns:p14="http://schemas.microsoft.com/office/powerpoint/2010/main" val="2119160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203621-7C6A-4D5C-B8E0-472A3F5AA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591723"/>
            <a:ext cx="10515600" cy="652878"/>
          </a:xfrm>
        </p:spPr>
        <p:txBody>
          <a:bodyPr>
            <a:noAutofit/>
          </a:bodyPr>
          <a:lstStyle/>
          <a:p>
            <a:r>
              <a:rPr lang="de-DE" sz="2400" b="1" i="0" dirty="0">
                <a:solidFill>
                  <a:srgbClr val="202124"/>
                </a:solidFill>
                <a:effectLst/>
                <a:latin typeface="+mn-lt"/>
              </a:rPr>
              <a:t>Das Bürgerliche Gesetzbuch (BGB) ist in 5 Bücher gegliedert, die allgemeine und besondere Regelungen beinhalten</a:t>
            </a:r>
            <a:endParaRPr lang="de-DE" sz="2400" b="1" dirty="0">
              <a:latin typeface="+mn-lt"/>
            </a:endParaRPr>
          </a:p>
        </p:txBody>
      </p:sp>
      <p:pic>
        <p:nvPicPr>
          <p:cNvPr id="6" name="Inhaltsplatzhalter 5">
            <a:extLst>
              <a:ext uri="{FF2B5EF4-FFF2-40B4-BE49-F238E27FC236}">
                <a16:creationId xmlns:a16="http://schemas.microsoft.com/office/drawing/2014/main" id="{CB010826-13DB-745B-88F3-F893380896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0100" y="1664898"/>
            <a:ext cx="10750569" cy="4506488"/>
          </a:xfrm>
        </p:spPr>
      </p:pic>
    </p:spTree>
    <p:extLst>
      <p:ext uri="{BB962C8B-B14F-4D97-AF65-F5344CB8AC3E}">
        <p14:creationId xmlns:p14="http://schemas.microsoft.com/office/powerpoint/2010/main" val="3355662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4212" y="685800"/>
            <a:ext cx="10380952" cy="5825836"/>
          </a:xfrm>
        </p:spPr>
        <p:txBody>
          <a:bodyPr>
            <a:normAutofit fontScale="8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de-DE" sz="4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Wer gehört zur </a:t>
            </a:r>
            <a:r>
              <a:rPr kumimoji="0" lang="de-DE" sz="4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Familie</a:t>
            </a:r>
            <a:r>
              <a:rPr kumimoji="0" lang="de-DE" sz="4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?</a:t>
            </a:r>
            <a:b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</a:br>
            <a:b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</a:br>
            <a:b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</a:br>
            <a:endParaRPr lang="de-DE" sz="3600" b="1" dirty="0">
              <a:solidFill>
                <a:prstClr val="black"/>
              </a:solidFill>
              <a:latin typeface="Calibri" panose="020F0502020204030204"/>
              <a:ea typeface="+mj-ea"/>
              <a:cs typeface="+mj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Der Begriff – Familie – ist gesetzlich nicht definiert,</a:t>
            </a:r>
            <a:b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de-DE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lt. natürlichem Sprachgebrauch zählen zur Familie alle Personen… </a:t>
            </a:r>
            <a:b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b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die durch Abstammung / Verwandtschaft,</a:t>
            </a:r>
            <a:b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Schwägerschaft,</a:t>
            </a:r>
            <a:b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durch eine Ehe oder</a:t>
            </a:r>
            <a:b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Lebenspartnerschaft          … miteinander verbunden sind.</a:t>
            </a:r>
            <a:b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</a:b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2FCC758B-0F69-ECF2-0762-2CDAF0093D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3564" y="21976"/>
            <a:ext cx="3084225" cy="2517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282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E892F3-E4C9-4FE3-92A9-D6F541FBB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4070"/>
            <a:ext cx="10515600" cy="57528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>
                <a:solidFill>
                  <a:schemeClr val="bg1"/>
                </a:solidFill>
              </a:rPr>
              <a:t>Das Recht definiert diesen Begriff jedoch nicht klar.</a:t>
            </a:r>
            <a:br>
              <a:rPr lang="de-DE" dirty="0">
                <a:solidFill>
                  <a:schemeClr val="bg1"/>
                </a:solidFill>
              </a:rPr>
            </a:br>
            <a:r>
              <a:rPr lang="de-DE" dirty="0">
                <a:solidFill>
                  <a:schemeClr val="bg1"/>
                </a:solidFill>
              </a:rPr>
              <a:t>Im Art. 6 Abs. 1 GG  findet sich ein erster Hinweis auf den Begriff „ Familie“.</a:t>
            </a:r>
            <a:br>
              <a:rPr lang="de-DE" dirty="0">
                <a:solidFill>
                  <a:schemeClr val="bg1"/>
                </a:solidFill>
              </a:rPr>
            </a:br>
            <a:r>
              <a:rPr lang="de-DE" dirty="0">
                <a:solidFill>
                  <a:schemeClr val="bg1"/>
                </a:solidFill>
              </a:rPr>
              <a:t>Hier wird die Familie und die Ehe unter besonderen Schutz des Staates gestellt. </a:t>
            </a:r>
            <a:br>
              <a:rPr lang="de-DE" dirty="0">
                <a:solidFill>
                  <a:schemeClr val="bg1"/>
                </a:solidFill>
              </a:rPr>
            </a:br>
            <a:r>
              <a:rPr lang="de-DE" dirty="0">
                <a:solidFill>
                  <a:schemeClr val="bg1"/>
                </a:solidFill>
              </a:rPr>
              <a:t>Eine gesetzliche Ausgestaltung dieses Artikels findet sich dann im 4. Buch des BGB</a:t>
            </a:r>
            <a:br>
              <a:rPr lang="de-DE" dirty="0">
                <a:solidFill>
                  <a:schemeClr val="bg1"/>
                </a:solidFill>
              </a:rPr>
            </a:br>
            <a:r>
              <a:rPr lang="de-DE" dirty="0">
                <a:solidFill>
                  <a:schemeClr val="bg1"/>
                </a:solidFill>
              </a:rPr>
              <a:t>(§§ 1297 ff), welches auch die Überschrift „Familienrecht“ trägt. </a:t>
            </a:r>
          </a:p>
          <a:p>
            <a:pPr marL="0" indent="0">
              <a:buNone/>
            </a:pPr>
            <a:br>
              <a:rPr lang="de-DE" dirty="0">
                <a:solidFill>
                  <a:schemeClr val="bg1"/>
                </a:solidFill>
              </a:rPr>
            </a:br>
            <a:r>
              <a:rPr lang="de-DE" dirty="0">
                <a:solidFill>
                  <a:schemeClr val="bg1"/>
                </a:solidFill>
              </a:rPr>
              <a:t>Das Personenstandsgesetz (PStG) regelt in § 15, dass der Standesbeamte folgende Personen in das </a:t>
            </a:r>
            <a:r>
              <a:rPr lang="de-DE" u="sng" dirty="0">
                <a:solidFill>
                  <a:schemeClr val="bg1"/>
                </a:solidFill>
              </a:rPr>
              <a:t>Familien</a:t>
            </a:r>
            <a:r>
              <a:rPr lang="de-DE" dirty="0">
                <a:solidFill>
                  <a:schemeClr val="bg1"/>
                </a:solidFill>
              </a:rPr>
              <a:t>buch einzutragen hat:</a:t>
            </a:r>
            <a:br>
              <a:rPr lang="de-DE" dirty="0">
                <a:solidFill>
                  <a:schemeClr val="bg1"/>
                </a:solidFill>
              </a:rPr>
            </a:br>
            <a:br>
              <a:rPr lang="de-DE" dirty="0">
                <a:solidFill>
                  <a:schemeClr val="bg1"/>
                </a:solidFill>
              </a:rPr>
            </a:br>
            <a:r>
              <a:rPr lang="de-DE" dirty="0">
                <a:solidFill>
                  <a:schemeClr val="bg1"/>
                </a:solidFill>
              </a:rPr>
              <a:t>1.	die gemeinsamen Kinder der Eheleute</a:t>
            </a:r>
            <a:br>
              <a:rPr lang="de-DE" dirty="0">
                <a:solidFill>
                  <a:schemeClr val="bg1"/>
                </a:solidFill>
              </a:rPr>
            </a:br>
            <a:r>
              <a:rPr lang="de-DE" dirty="0">
                <a:solidFill>
                  <a:schemeClr val="bg1"/>
                </a:solidFill>
              </a:rPr>
              <a:t>2.	die von den Eheleuten gemeinschaftlich als Kind angenommenen Kinder</a:t>
            </a:r>
            <a:br>
              <a:rPr lang="de-DE" dirty="0">
                <a:solidFill>
                  <a:schemeClr val="bg1"/>
                </a:solidFill>
              </a:rPr>
            </a:br>
            <a:r>
              <a:rPr lang="de-DE" dirty="0">
                <a:solidFill>
                  <a:schemeClr val="bg1"/>
                </a:solidFill>
              </a:rPr>
              <a:t>3.	die von einem Ehegatten als Kind angenommenen Kinder des anderen </a:t>
            </a:r>
            <a:br>
              <a:rPr lang="de-DE" dirty="0">
                <a:solidFill>
                  <a:schemeClr val="bg1"/>
                </a:solidFill>
              </a:rPr>
            </a:br>
            <a:r>
              <a:rPr lang="de-DE" dirty="0">
                <a:solidFill>
                  <a:schemeClr val="bg1"/>
                </a:solidFill>
              </a:rPr>
              <a:t> 	Ehegatten</a:t>
            </a:r>
            <a:br>
              <a:rPr lang="de-DE" dirty="0">
                <a:solidFill>
                  <a:schemeClr val="bg1"/>
                </a:solidFill>
              </a:rPr>
            </a:br>
            <a:endParaRPr lang="de-DE" dirty="0">
              <a:solidFill>
                <a:schemeClr val="bg1"/>
              </a:solidFill>
            </a:endParaRPr>
          </a:p>
          <a:p>
            <a:pPr marL="0" indent="0">
              <a:buNone/>
            </a:pPr>
            <a:br>
              <a:rPr lang="de-DE" dirty="0">
                <a:solidFill>
                  <a:schemeClr val="bg1"/>
                </a:solidFill>
              </a:rPr>
            </a:br>
            <a:r>
              <a:rPr lang="de-DE" dirty="0">
                <a:solidFill>
                  <a:schemeClr val="bg1"/>
                </a:solidFill>
              </a:rPr>
              <a:t>Eine Definition des Begriffes „Familie“ nach dem BGB fast nicht möglich.</a:t>
            </a:r>
            <a:br>
              <a:rPr lang="de-DE" dirty="0">
                <a:solidFill>
                  <a:schemeClr val="bg1"/>
                </a:solidFill>
              </a:rPr>
            </a:br>
            <a:r>
              <a:rPr lang="de-DE" dirty="0">
                <a:solidFill>
                  <a:schemeClr val="bg1"/>
                </a:solidFill>
              </a:rPr>
              <a:t>Der Begriff des „Familienrechts“ ist als Recht des 4. Buches des BGB zu definieren.</a:t>
            </a:r>
          </a:p>
        </p:txBody>
      </p:sp>
    </p:spTree>
    <p:extLst>
      <p:ext uri="{BB962C8B-B14F-4D97-AF65-F5344CB8AC3E}">
        <p14:creationId xmlns:p14="http://schemas.microsoft.com/office/powerpoint/2010/main" val="2092870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82023" y="2493433"/>
            <a:ext cx="2973388" cy="910601"/>
          </a:xfrm>
        </p:spPr>
        <p:txBody>
          <a:bodyPr/>
          <a:lstStyle/>
          <a:p>
            <a:pPr algn="ctr"/>
            <a:r>
              <a:rPr lang="de-DE" dirty="0">
                <a:solidFill>
                  <a:schemeClr val="bg1"/>
                </a:solidFill>
                <a:latin typeface="Arial Narrow" panose="020B0606020202030204" pitchFamily="34" charset="0"/>
              </a:rPr>
              <a:t>Die Ehe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de-DE" b="1" dirty="0">
                <a:solidFill>
                  <a:schemeClr val="bg1"/>
                </a:solidFill>
                <a:latin typeface=" Arial Narrow"/>
              </a:rPr>
              <a:t>Die Ehe ist eine förmliche und gefestigte Verbindung zweier Personen,</a:t>
            </a:r>
            <a:br>
              <a:rPr lang="de-DE" b="1" dirty="0">
                <a:solidFill>
                  <a:schemeClr val="bg1"/>
                </a:solidFill>
                <a:latin typeface=" Arial Narrow"/>
              </a:rPr>
            </a:br>
            <a:r>
              <a:rPr lang="de-DE" b="1" dirty="0">
                <a:solidFill>
                  <a:schemeClr val="bg1"/>
                </a:solidFill>
                <a:latin typeface=" Arial Narrow"/>
              </a:rPr>
              <a:t>die grundsätzlich unbefristet geschlossen wird</a:t>
            </a:r>
          </a:p>
          <a:p>
            <a:r>
              <a:rPr lang="de-DE" b="1" dirty="0">
                <a:solidFill>
                  <a:schemeClr val="bg1"/>
                </a:solidFill>
                <a:latin typeface=" Arial Narrow"/>
              </a:rPr>
              <a:t>Sie kann seit dem 01.10.2017 sowohl verschieden- als auch gleichgeschlechtlich geschlossen werden (§ 1353 BGB „Ehe für alle“)</a:t>
            </a:r>
            <a:br>
              <a:rPr lang="de-DE" b="1" dirty="0">
                <a:solidFill>
                  <a:schemeClr val="bg1"/>
                </a:solidFill>
                <a:latin typeface=" Arial Narrow"/>
              </a:rPr>
            </a:br>
            <a:endParaRPr lang="de-DE" b="1" dirty="0">
              <a:solidFill>
                <a:schemeClr val="bg1"/>
              </a:solidFill>
              <a:latin typeface=" Arial Narrow"/>
            </a:endParaRPr>
          </a:p>
          <a:p>
            <a:r>
              <a:rPr lang="de-DE" sz="3200" b="1" dirty="0">
                <a:solidFill>
                  <a:schemeClr val="bg1"/>
                </a:solidFill>
                <a:latin typeface=" Arial Narrow"/>
              </a:rPr>
              <a:t>Die Pflicht zur Ehegemeinschaft bedeutet:</a:t>
            </a:r>
            <a:br>
              <a:rPr lang="de-DE" b="1" dirty="0">
                <a:solidFill>
                  <a:schemeClr val="bg1"/>
                </a:solidFill>
                <a:latin typeface=" Arial Narrow"/>
              </a:rPr>
            </a:br>
            <a:endParaRPr lang="de-DE" b="1" dirty="0">
              <a:solidFill>
                <a:schemeClr val="bg1"/>
              </a:solidFill>
              <a:latin typeface=" Arial Narrow"/>
            </a:endParaRPr>
          </a:p>
          <a:p>
            <a:pPr algn="r">
              <a:buFont typeface="Wingdings" panose="05000000000000000000" pitchFamily="2" charset="2"/>
              <a:buChar char="Ø"/>
            </a:pPr>
            <a:r>
              <a:rPr lang="de-DE" b="1" dirty="0">
                <a:solidFill>
                  <a:schemeClr val="bg1"/>
                </a:solidFill>
                <a:latin typeface=" Arial Narrow"/>
              </a:rPr>
              <a:t> Häusliche Gemeinschaft</a:t>
            </a:r>
          </a:p>
          <a:p>
            <a:pPr algn="r">
              <a:buFont typeface="Wingdings" panose="05000000000000000000" pitchFamily="2" charset="2"/>
              <a:buChar char="Ø"/>
            </a:pPr>
            <a:r>
              <a:rPr lang="de-DE" b="1" dirty="0">
                <a:solidFill>
                  <a:schemeClr val="bg1"/>
                </a:solidFill>
                <a:latin typeface=" Arial Narrow"/>
              </a:rPr>
              <a:t> Geschlechtsgemeinschaft</a:t>
            </a:r>
          </a:p>
          <a:p>
            <a:pPr algn="r">
              <a:buFont typeface="Wingdings" panose="05000000000000000000" pitchFamily="2" charset="2"/>
              <a:buChar char="Ø"/>
            </a:pPr>
            <a:r>
              <a:rPr lang="de-DE" b="1" dirty="0">
                <a:solidFill>
                  <a:schemeClr val="bg1"/>
                </a:solidFill>
                <a:latin typeface=" Arial Narrow"/>
              </a:rPr>
              <a:t>   Haushalts- und Funktionsteilung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58B8D29A-24E9-9253-5C8C-25FB43D39C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3339" y="3222312"/>
            <a:ext cx="1330757" cy="1330757"/>
          </a:xfrm>
          <a:prstGeom prst="rect">
            <a:avLst/>
          </a:prstGeom>
          <a:effectLst>
            <a:glow rad="127000">
              <a:srgbClr val="FFC000"/>
            </a:glow>
          </a:effectLst>
        </p:spPr>
      </p:pic>
    </p:spTree>
    <p:extLst>
      <p:ext uri="{BB962C8B-B14F-4D97-AF65-F5344CB8AC3E}">
        <p14:creationId xmlns:p14="http://schemas.microsoft.com/office/powerpoint/2010/main" val="447651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14A18D-057C-4700-8195-1574FF17F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3778"/>
          </a:xfrm>
        </p:spPr>
        <p:txBody>
          <a:bodyPr>
            <a:normAutofit/>
          </a:bodyPr>
          <a:lstStyle/>
          <a:p>
            <a:r>
              <a:rPr lang="de-DE" sz="3600" dirty="0">
                <a:solidFill>
                  <a:schemeClr val="bg1"/>
                </a:solidFill>
              </a:rPr>
              <a:t>Verwandtschaft / Schwägerschaft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98B8B7-ACB3-45BA-AA87-6405B679D8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5461"/>
            <a:ext cx="10515600" cy="4891502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chemeClr val="bg1"/>
                </a:solidFill>
                <a:latin typeface=" Arial Narrow"/>
              </a:rPr>
              <a:t>Verwandtschaft nennt man grds. die auf Abstammung beruhende Verbindung von Personen zueinander </a:t>
            </a:r>
            <a:r>
              <a:rPr lang="de-DE" b="1" dirty="0">
                <a:solidFill>
                  <a:schemeClr val="accent2">
                    <a:lumMod val="75000"/>
                  </a:schemeClr>
                </a:solidFill>
                <a:latin typeface=" Arial Narrow"/>
              </a:rPr>
              <a:t>(sog. Blutsverwandtschaft, § 1589 BGB)</a:t>
            </a:r>
            <a:br>
              <a:rPr lang="de-DE" dirty="0">
                <a:solidFill>
                  <a:schemeClr val="bg1"/>
                </a:solidFill>
                <a:latin typeface=" Arial Narrow"/>
              </a:rPr>
            </a:br>
            <a:r>
              <a:rPr lang="de-DE" dirty="0">
                <a:solidFill>
                  <a:schemeClr val="bg1"/>
                </a:solidFill>
                <a:latin typeface=" Arial Narrow"/>
              </a:rPr>
              <a:t> 	</a:t>
            </a:r>
            <a:br>
              <a:rPr lang="de-DE" dirty="0">
                <a:solidFill>
                  <a:schemeClr val="bg1"/>
                </a:solidFill>
                <a:latin typeface=" Arial Narrow"/>
              </a:rPr>
            </a:br>
            <a:r>
              <a:rPr lang="de-DE" dirty="0">
                <a:solidFill>
                  <a:schemeClr val="bg1"/>
                </a:solidFill>
                <a:latin typeface=" Arial Narrow"/>
              </a:rPr>
              <a:t>	</a:t>
            </a:r>
            <a:r>
              <a:rPr lang="de-DE" sz="2000" dirty="0">
                <a:solidFill>
                  <a:schemeClr val="bg1"/>
                </a:solidFill>
                <a:latin typeface=" Arial Narrow"/>
              </a:rPr>
              <a:t>- daneben gibt es Sonderformen der Verwandtschaft z.B. die</a:t>
            </a:r>
            <a:br>
              <a:rPr lang="de-DE" sz="2000" dirty="0">
                <a:solidFill>
                  <a:schemeClr val="bg1"/>
                </a:solidFill>
                <a:latin typeface=" Arial Narrow"/>
              </a:rPr>
            </a:br>
            <a:r>
              <a:rPr lang="de-DE" sz="2000" dirty="0">
                <a:solidFill>
                  <a:schemeClr val="bg1"/>
                </a:solidFill>
                <a:latin typeface=" Arial Narrow"/>
              </a:rPr>
              <a:t> 	   Adoptivverwandtschaft, </a:t>
            </a:r>
            <a:r>
              <a:rPr lang="de-DE" sz="2000" b="1" dirty="0">
                <a:solidFill>
                  <a:schemeClr val="accent2">
                    <a:lumMod val="75000"/>
                  </a:schemeClr>
                </a:solidFill>
                <a:latin typeface=" Arial Narrow"/>
              </a:rPr>
              <a:t>§ 1754 BGB (Verwandtschaft durch Rechtsakt)</a:t>
            </a:r>
            <a:br>
              <a:rPr lang="de-DE" dirty="0">
                <a:solidFill>
                  <a:schemeClr val="bg1"/>
                </a:solidFill>
                <a:latin typeface=" Arial Narrow"/>
              </a:rPr>
            </a:br>
            <a:endParaRPr lang="de-DE" dirty="0">
              <a:solidFill>
                <a:schemeClr val="bg1"/>
              </a:solidFill>
              <a:latin typeface=" Arial Narrow"/>
            </a:endParaRPr>
          </a:p>
          <a:p>
            <a:r>
              <a:rPr lang="de-DE" dirty="0">
                <a:solidFill>
                  <a:schemeClr val="bg1"/>
                </a:solidFill>
                <a:latin typeface=" Arial Narrow"/>
              </a:rPr>
              <a:t>Bei den </a:t>
            </a:r>
            <a:r>
              <a:rPr lang="de-DE" b="1" u="sng" dirty="0">
                <a:solidFill>
                  <a:schemeClr val="bg1"/>
                </a:solidFill>
                <a:latin typeface=" Arial Narrow"/>
              </a:rPr>
              <a:t>Arten</a:t>
            </a:r>
            <a:r>
              <a:rPr lang="de-DE" u="sng" dirty="0">
                <a:solidFill>
                  <a:schemeClr val="bg1"/>
                </a:solidFill>
                <a:latin typeface=" Arial Narrow"/>
              </a:rPr>
              <a:t> der Verwandtschaft </a:t>
            </a:r>
            <a:r>
              <a:rPr lang="de-DE" dirty="0">
                <a:solidFill>
                  <a:schemeClr val="bg1"/>
                </a:solidFill>
                <a:latin typeface=" Arial Narrow"/>
              </a:rPr>
              <a:t>unterscheidet man:</a:t>
            </a:r>
          </a:p>
          <a:p>
            <a:pPr marL="0" indent="0">
              <a:buNone/>
            </a:pPr>
            <a:br>
              <a:rPr lang="de-DE" dirty="0">
                <a:solidFill>
                  <a:schemeClr val="bg1"/>
                </a:solidFill>
                <a:latin typeface=" Arial Narrow"/>
              </a:rPr>
            </a:br>
            <a:r>
              <a:rPr lang="de-DE" dirty="0">
                <a:solidFill>
                  <a:schemeClr val="bg1"/>
                </a:solidFill>
                <a:latin typeface=" Arial Narrow"/>
              </a:rPr>
              <a:t> 	- in </a:t>
            </a:r>
            <a:r>
              <a:rPr lang="de-DE" b="1" u="sng" dirty="0">
                <a:solidFill>
                  <a:schemeClr val="bg1"/>
                </a:solidFill>
                <a:latin typeface=" Arial Narrow"/>
              </a:rPr>
              <a:t>gerader Linie </a:t>
            </a:r>
            <a:r>
              <a:rPr lang="de-DE" dirty="0">
                <a:solidFill>
                  <a:schemeClr val="bg1"/>
                </a:solidFill>
                <a:latin typeface=" Arial Narrow"/>
              </a:rPr>
              <a:t>					oder				in </a:t>
            </a:r>
            <a:r>
              <a:rPr lang="de-DE" b="1" u="sng" dirty="0">
                <a:solidFill>
                  <a:schemeClr val="bg1"/>
                </a:solidFill>
                <a:latin typeface=" Arial Narrow"/>
              </a:rPr>
              <a:t>Seitenlinie</a:t>
            </a:r>
            <a:br>
              <a:rPr lang="de-DE" dirty="0">
                <a:solidFill>
                  <a:schemeClr val="bg1"/>
                </a:solidFill>
                <a:latin typeface=" Arial Narrow"/>
              </a:rPr>
            </a:br>
            <a:br>
              <a:rPr lang="de-DE" dirty="0">
                <a:solidFill>
                  <a:schemeClr val="bg1"/>
                </a:solidFill>
                <a:latin typeface=" Arial Narrow"/>
              </a:rPr>
            </a:br>
            <a:r>
              <a:rPr lang="de-DE" dirty="0">
                <a:solidFill>
                  <a:schemeClr val="bg1"/>
                </a:solidFill>
                <a:latin typeface=" Arial Narrow"/>
              </a:rPr>
              <a:t>	* Großeltern										* Geschwister</a:t>
            </a:r>
            <a:br>
              <a:rPr lang="de-DE" dirty="0">
                <a:solidFill>
                  <a:schemeClr val="bg1"/>
                </a:solidFill>
                <a:latin typeface=" Arial Narrow"/>
              </a:rPr>
            </a:br>
            <a:r>
              <a:rPr lang="de-DE" dirty="0">
                <a:solidFill>
                  <a:schemeClr val="bg1"/>
                </a:solidFill>
                <a:latin typeface=" Arial Narrow"/>
              </a:rPr>
              <a:t>	* Eltern											* Onkel /Tante</a:t>
            </a:r>
            <a:br>
              <a:rPr lang="de-DE" dirty="0">
                <a:solidFill>
                  <a:schemeClr val="bg1"/>
                </a:solidFill>
                <a:latin typeface=" Arial Narrow"/>
              </a:rPr>
            </a:br>
            <a:r>
              <a:rPr lang="de-DE" dirty="0">
                <a:solidFill>
                  <a:schemeClr val="bg1"/>
                </a:solidFill>
                <a:latin typeface=" Arial Narrow"/>
              </a:rPr>
              <a:t>	* Kinder											* Nichte / Neffe</a:t>
            </a:r>
            <a:br>
              <a:rPr lang="de-DE" dirty="0">
                <a:solidFill>
                  <a:schemeClr val="bg1"/>
                </a:solidFill>
                <a:latin typeface=" Arial Narrow"/>
              </a:rPr>
            </a:br>
            <a:r>
              <a:rPr lang="de-DE" dirty="0">
                <a:solidFill>
                  <a:schemeClr val="bg1"/>
                </a:solidFill>
                <a:latin typeface=" Arial Narrow"/>
              </a:rPr>
              <a:t>	* Enkel 											* Cousine / Cousin 	verwandt,</a:t>
            </a:r>
          </a:p>
        </p:txBody>
      </p:sp>
    </p:spTree>
    <p:extLst>
      <p:ext uri="{BB962C8B-B14F-4D97-AF65-F5344CB8AC3E}">
        <p14:creationId xmlns:p14="http://schemas.microsoft.com/office/powerpoint/2010/main" val="1701706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5EA75364-AE4E-13DD-55F6-422718EA70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6977" y="2302090"/>
            <a:ext cx="4160726" cy="2165975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B2B3EF69-907B-6536-3A16-D29E3290E2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5917" y="2302090"/>
            <a:ext cx="2389839" cy="1914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40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4768" y="127333"/>
            <a:ext cx="11882463" cy="660333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effectLst>
            <a:glow rad="127000">
              <a:schemeClr val="tx2"/>
            </a:glow>
          </a:effec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1904752" y="5622069"/>
            <a:ext cx="8534400" cy="1507067"/>
          </a:xfrm>
        </p:spPr>
        <p:txBody>
          <a:bodyPr/>
          <a:lstStyle/>
          <a:p>
            <a:pPr algn="ctr"/>
            <a:r>
              <a:rPr lang="de-DE" dirty="0"/>
              <a:t> </a:t>
            </a:r>
            <a:r>
              <a:rPr lang="de-DE" dirty="0">
                <a:solidFill>
                  <a:srgbClr val="92D050"/>
                </a:solidFill>
                <a:latin typeface="Arial Narrow" panose="020B0606020202030204" pitchFamily="34" charset="0"/>
              </a:rPr>
              <a:t>Verwandtschaft</a:t>
            </a:r>
          </a:p>
        </p:txBody>
      </p:sp>
    </p:spTree>
    <p:extLst>
      <p:ext uri="{BB962C8B-B14F-4D97-AF65-F5344CB8AC3E}">
        <p14:creationId xmlns:p14="http://schemas.microsoft.com/office/powerpoint/2010/main" val="2152753309"/>
      </p:ext>
    </p:extLst>
  </p:cSld>
  <p:clrMapOvr>
    <a:masterClrMapping/>
  </p:clrMapOvr>
</p:sld>
</file>

<file path=ppt/theme/theme1.xml><?xml version="1.0" encoding="utf-8"?>
<a:theme xmlns:a="http://schemas.openxmlformats.org/drawingml/2006/main" name="Segment">
  <a:themeElements>
    <a:clrScheme name="Segment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gment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gment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1101</Words>
  <Application>Microsoft Office PowerPoint</Application>
  <PresentationFormat>Breitbild</PresentationFormat>
  <Paragraphs>102</Paragraphs>
  <Slides>26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9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26</vt:i4>
      </vt:variant>
    </vt:vector>
  </HeadingPairs>
  <TitlesOfParts>
    <vt:vector size="36" baseType="lpstr">
      <vt:lpstr> Arial Narrow</vt:lpstr>
      <vt:lpstr>Arial</vt:lpstr>
      <vt:lpstr>Arial Narrow</vt:lpstr>
      <vt:lpstr>Arial Nova</vt:lpstr>
      <vt:lpstr>Arial Rounded Bold</vt:lpstr>
      <vt:lpstr>Calibri</vt:lpstr>
      <vt:lpstr>Century Gothic</vt:lpstr>
      <vt:lpstr>Wingdings</vt:lpstr>
      <vt:lpstr>Wingdings 3</vt:lpstr>
      <vt:lpstr>Segment</vt:lpstr>
      <vt:lpstr>Grundbegriffe des 4. Buches des BGB</vt:lpstr>
      <vt:lpstr> Die 5 Bücher des BGB</vt:lpstr>
      <vt:lpstr>Das Bürgerliche Gesetzbuch (BGB) ist in 5 Bücher gegliedert, die allgemeine und besondere Regelungen beinhalten</vt:lpstr>
      <vt:lpstr>PowerPoint-Präsentation</vt:lpstr>
      <vt:lpstr>PowerPoint-Präsentation</vt:lpstr>
      <vt:lpstr>Die Ehe</vt:lpstr>
      <vt:lpstr>Verwandtschaft / Schwägerschaft</vt:lpstr>
      <vt:lpstr>PowerPoint-Präsentation</vt:lpstr>
      <vt:lpstr> Verwandtschaft</vt:lpstr>
      <vt:lpstr>Verwandtschaft</vt:lpstr>
      <vt:lpstr>PowerPoint-Präsentation</vt:lpstr>
      <vt:lpstr>Schwägerschaft</vt:lpstr>
      <vt:lpstr>Schwägerschaft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Einwilligungsvorbehalt</vt:lpstr>
      <vt:lpstr>Achtung!</vt:lpstr>
      <vt:lpstr>Einwilligungsvorbehalt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Simmerl-Hübner, Susanne</dc:creator>
  <cp:lastModifiedBy>Simmerl-Hübner, Susanne</cp:lastModifiedBy>
  <cp:revision>1</cp:revision>
  <dcterms:created xsi:type="dcterms:W3CDTF">2026-04-20T19:08:08Z</dcterms:created>
  <dcterms:modified xsi:type="dcterms:W3CDTF">2026-04-20T19:10:08Z</dcterms:modified>
</cp:coreProperties>
</file>