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8" r:id="rId3"/>
    <p:sldId id="269" r:id="rId4"/>
    <p:sldId id="270" r:id="rId5"/>
    <p:sldId id="271" r:id="rId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3F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showGuides="1">
      <p:cViewPr varScale="1">
        <p:scale>
          <a:sx n="120" d="100"/>
          <a:sy n="120" d="100"/>
        </p:scale>
        <p:origin x="114" y="3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3D17F9-FC6F-496C-A800-D238553E084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DD6F4CCA-DA36-476F-907E-328E805607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A16AB541-2557-4470-BA14-38D2878BE9BD}"/>
              </a:ext>
            </a:extLst>
          </p:cNvPr>
          <p:cNvSpPr>
            <a:spLocks noGrp="1"/>
          </p:cNvSpPr>
          <p:nvPr>
            <p:ph type="dt" sz="half" idx="10"/>
          </p:nvPr>
        </p:nvSpPr>
        <p:spPr/>
        <p:txBody>
          <a:bodyPr/>
          <a:lstStyle/>
          <a:p>
            <a:fld id="{8F381235-19C1-4E0E-A222-AF852201EB24}" type="datetimeFigureOut">
              <a:rPr lang="de-DE" smtClean="0"/>
              <a:t>05.03.2025</a:t>
            </a:fld>
            <a:endParaRPr lang="de-DE"/>
          </a:p>
        </p:txBody>
      </p:sp>
      <p:sp>
        <p:nvSpPr>
          <p:cNvPr id="5" name="Fußzeilenplatzhalter 4">
            <a:extLst>
              <a:ext uri="{FF2B5EF4-FFF2-40B4-BE49-F238E27FC236}">
                <a16:creationId xmlns:a16="http://schemas.microsoft.com/office/drawing/2014/main" id="{EC3E964F-61D8-4DC0-8837-0169028543C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899E3B6-878E-4033-8E31-9CC128EC0990}"/>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4155340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A1343B-5206-4CC9-BEE3-943255AE794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54617EC8-2B09-4F9D-B5A1-A2B99FAEFD2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9541D5C-37CD-4094-BDFE-7942B80A2833}"/>
              </a:ext>
            </a:extLst>
          </p:cNvPr>
          <p:cNvSpPr>
            <a:spLocks noGrp="1"/>
          </p:cNvSpPr>
          <p:nvPr>
            <p:ph type="dt" sz="half" idx="10"/>
          </p:nvPr>
        </p:nvSpPr>
        <p:spPr/>
        <p:txBody>
          <a:bodyPr/>
          <a:lstStyle/>
          <a:p>
            <a:fld id="{8F381235-19C1-4E0E-A222-AF852201EB24}" type="datetimeFigureOut">
              <a:rPr lang="de-DE" smtClean="0"/>
              <a:t>05.03.2025</a:t>
            </a:fld>
            <a:endParaRPr lang="de-DE"/>
          </a:p>
        </p:txBody>
      </p:sp>
      <p:sp>
        <p:nvSpPr>
          <p:cNvPr id="5" name="Fußzeilenplatzhalter 4">
            <a:extLst>
              <a:ext uri="{FF2B5EF4-FFF2-40B4-BE49-F238E27FC236}">
                <a16:creationId xmlns:a16="http://schemas.microsoft.com/office/drawing/2014/main" id="{39B8FA8D-3073-4335-9987-483C5F4A8C3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25683C-CD0A-4B95-8680-0781C0997520}"/>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567607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7EC5F252-2992-46B7-B573-06E91B3C71BF}"/>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0066CF43-4421-421B-9A8F-D2B97C215FED}"/>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46D4E1D-8F5D-4CF8-82D2-85B33FA72EEB}"/>
              </a:ext>
            </a:extLst>
          </p:cNvPr>
          <p:cNvSpPr>
            <a:spLocks noGrp="1"/>
          </p:cNvSpPr>
          <p:nvPr>
            <p:ph type="dt" sz="half" idx="10"/>
          </p:nvPr>
        </p:nvSpPr>
        <p:spPr/>
        <p:txBody>
          <a:bodyPr/>
          <a:lstStyle/>
          <a:p>
            <a:fld id="{8F381235-19C1-4E0E-A222-AF852201EB24}" type="datetimeFigureOut">
              <a:rPr lang="de-DE" smtClean="0"/>
              <a:t>05.03.2025</a:t>
            </a:fld>
            <a:endParaRPr lang="de-DE"/>
          </a:p>
        </p:txBody>
      </p:sp>
      <p:sp>
        <p:nvSpPr>
          <p:cNvPr id="5" name="Fußzeilenplatzhalter 4">
            <a:extLst>
              <a:ext uri="{FF2B5EF4-FFF2-40B4-BE49-F238E27FC236}">
                <a16:creationId xmlns:a16="http://schemas.microsoft.com/office/drawing/2014/main" id="{07F39A26-D13A-4400-AED1-DF55ABB05AB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07705AF-B78D-4A09-9BD3-92BFEB5C3D2F}"/>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1838029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CE2EC5-48A2-4F56-8A0C-56C3FB35991C}"/>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F901CF8-7A62-49CD-A741-5207140D956F}"/>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F8849245-9A67-4D31-BB05-053F95189380}"/>
              </a:ext>
            </a:extLst>
          </p:cNvPr>
          <p:cNvSpPr>
            <a:spLocks noGrp="1"/>
          </p:cNvSpPr>
          <p:nvPr>
            <p:ph type="dt" sz="half" idx="10"/>
          </p:nvPr>
        </p:nvSpPr>
        <p:spPr/>
        <p:txBody>
          <a:bodyPr/>
          <a:lstStyle/>
          <a:p>
            <a:fld id="{8F381235-19C1-4E0E-A222-AF852201EB24}" type="datetimeFigureOut">
              <a:rPr lang="de-DE" smtClean="0"/>
              <a:t>05.03.2025</a:t>
            </a:fld>
            <a:endParaRPr lang="de-DE"/>
          </a:p>
        </p:txBody>
      </p:sp>
      <p:sp>
        <p:nvSpPr>
          <p:cNvPr id="5" name="Fußzeilenplatzhalter 4">
            <a:extLst>
              <a:ext uri="{FF2B5EF4-FFF2-40B4-BE49-F238E27FC236}">
                <a16:creationId xmlns:a16="http://schemas.microsoft.com/office/drawing/2014/main" id="{48D8DB57-3C5F-49D6-A8A5-841694B4E4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B783A83-3CB0-428D-B007-87DED164484E}"/>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75626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DD0E3B-74D4-47B0-9A53-3342146B6A15}"/>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5F97932F-5B50-4341-A7B2-802EB64CAD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B020A949-A9D3-4A30-953C-7F119BBE47B2}"/>
              </a:ext>
            </a:extLst>
          </p:cNvPr>
          <p:cNvSpPr>
            <a:spLocks noGrp="1"/>
          </p:cNvSpPr>
          <p:nvPr>
            <p:ph type="dt" sz="half" idx="10"/>
          </p:nvPr>
        </p:nvSpPr>
        <p:spPr/>
        <p:txBody>
          <a:bodyPr/>
          <a:lstStyle/>
          <a:p>
            <a:fld id="{8F381235-19C1-4E0E-A222-AF852201EB24}" type="datetimeFigureOut">
              <a:rPr lang="de-DE" smtClean="0"/>
              <a:t>05.03.2025</a:t>
            </a:fld>
            <a:endParaRPr lang="de-DE"/>
          </a:p>
        </p:txBody>
      </p:sp>
      <p:sp>
        <p:nvSpPr>
          <p:cNvPr id="5" name="Fußzeilenplatzhalter 4">
            <a:extLst>
              <a:ext uri="{FF2B5EF4-FFF2-40B4-BE49-F238E27FC236}">
                <a16:creationId xmlns:a16="http://schemas.microsoft.com/office/drawing/2014/main" id="{95E93653-3613-4A8A-8E89-5F9FE6FE233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5721F8D-F1B6-46D0-90A0-1A666C62F9C4}"/>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972681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73C9ED-89CE-4C68-A498-AD09BD43D6EA}"/>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3070962-D92E-42D1-8224-90A335555D70}"/>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DFF116D5-012D-4226-BA75-56D50D1EB42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94AA66F6-F21A-4480-8ACE-136A79664B43}"/>
              </a:ext>
            </a:extLst>
          </p:cNvPr>
          <p:cNvSpPr>
            <a:spLocks noGrp="1"/>
          </p:cNvSpPr>
          <p:nvPr>
            <p:ph type="dt" sz="half" idx="10"/>
          </p:nvPr>
        </p:nvSpPr>
        <p:spPr/>
        <p:txBody>
          <a:bodyPr/>
          <a:lstStyle/>
          <a:p>
            <a:fld id="{8F381235-19C1-4E0E-A222-AF852201EB24}" type="datetimeFigureOut">
              <a:rPr lang="de-DE" smtClean="0"/>
              <a:t>05.03.2025</a:t>
            </a:fld>
            <a:endParaRPr lang="de-DE"/>
          </a:p>
        </p:txBody>
      </p:sp>
      <p:sp>
        <p:nvSpPr>
          <p:cNvPr id="6" name="Fußzeilenplatzhalter 5">
            <a:extLst>
              <a:ext uri="{FF2B5EF4-FFF2-40B4-BE49-F238E27FC236}">
                <a16:creationId xmlns:a16="http://schemas.microsoft.com/office/drawing/2014/main" id="{F485DAFB-9FB9-4316-9172-C2FBEB85E8D8}"/>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68BEBDC-00BE-4C6D-BDDF-42428E3D8D7F}"/>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2299295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B1184C-5F8F-4377-85AD-C3433099FE01}"/>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DA3F3FAD-DD5D-416A-B8FD-F7C1A937EA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5DDF30C5-EB2C-4AD2-9E85-AB7EBB0DBC39}"/>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F1370E74-437F-4A38-B67D-E1719BF93E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04288219-BDBB-4D92-A8A6-2CB2E245139F}"/>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B9A552D0-243F-444B-92FC-9A7B13B8809A}"/>
              </a:ext>
            </a:extLst>
          </p:cNvPr>
          <p:cNvSpPr>
            <a:spLocks noGrp="1"/>
          </p:cNvSpPr>
          <p:nvPr>
            <p:ph type="dt" sz="half" idx="10"/>
          </p:nvPr>
        </p:nvSpPr>
        <p:spPr/>
        <p:txBody>
          <a:bodyPr/>
          <a:lstStyle/>
          <a:p>
            <a:fld id="{8F381235-19C1-4E0E-A222-AF852201EB24}" type="datetimeFigureOut">
              <a:rPr lang="de-DE" smtClean="0"/>
              <a:t>05.03.2025</a:t>
            </a:fld>
            <a:endParaRPr lang="de-DE"/>
          </a:p>
        </p:txBody>
      </p:sp>
      <p:sp>
        <p:nvSpPr>
          <p:cNvPr id="8" name="Fußzeilenplatzhalter 7">
            <a:extLst>
              <a:ext uri="{FF2B5EF4-FFF2-40B4-BE49-F238E27FC236}">
                <a16:creationId xmlns:a16="http://schemas.microsoft.com/office/drawing/2014/main" id="{DFB86493-0D26-45C3-BE1F-FF098CDD9BD2}"/>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6F1185C9-758B-4926-A509-DA098D8658A3}"/>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4212948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18138C-1993-4A5D-837E-0B775F14F00F}"/>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88A3D88E-3944-4D4A-8ACF-F2D27F1F5091}"/>
              </a:ext>
            </a:extLst>
          </p:cNvPr>
          <p:cNvSpPr>
            <a:spLocks noGrp="1"/>
          </p:cNvSpPr>
          <p:nvPr>
            <p:ph type="dt" sz="half" idx="10"/>
          </p:nvPr>
        </p:nvSpPr>
        <p:spPr/>
        <p:txBody>
          <a:bodyPr/>
          <a:lstStyle/>
          <a:p>
            <a:fld id="{8F381235-19C1-4E0E-A222-AF852201EB24}" type="datetimeFigureOut">
              <a:rPr lang="de-DE" smtClean="0"/>
              <a:t>05.03.2025</a:t>
            </a:fld>
            <a:endParaRPr lang="de-DE"/>
          </a:p>
        </p:txBody>
      </p:sp>
      <p:sp>
        <p:nvSpPr>
          <p:cNvPr id="4" name="Fußzeilenplatzhalter 3">
            <a:extLst>
              <a:ext uri="{FF2B5EF4-FFF2-40B4-BE49-F238E27FC236}">
                <a16:creationId xmlns:a16="http://schemas.microsoft.com/office/drawing/2014/main" id="{741CB50F-A4EB-4E90-8CF3-AAD83F53C938}"/>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41F128F0-4191-4048-AA34-9A35E5D00D4A}"/>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3296132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9C0C0AD7-7DDE-48A9-BDF3-181726979F5E}"/>
              </a:ext>
            </a:extLst>
          </p:cNvPr>
          <p:cNvSpPr>
            <a:spLocks noGrp="1"/>
          </p:cNvSpPr>
          <p:nvPr>
            <p:ph type="dt" sz="half" idx="10"/>
          </p:nvPr>
        </p:nvSpPr>
        <p:spPr/>
        <p:txBody>
          <a:bodyPr/>
          <a:lstStyle/>
          <a:p>
            <a:fld id="{8F381235-19C1-4E0E-A222-AF852201EB24}" type="datetimeFigureOut">
              <a:rPr lang="de-DE" smtClean="0"/>
              <a:t>05.03.2025</a:t>
            </a:fld>
            <a:endParaRPr lang="de-DE"/>
          </a:p>
        </p:txBody>
      </p:sp>
      <p:sp>
        <p:nvSpPr>
          <p:cNvPr id="3" name="Fußzeilenplatzhalter 2">
            <a:extLst>
              <a:ext uri="{FF2B5EF4-FFF2-40B4-BE49-F238E27FC236}">
                <a16:creationId xmlns:a16="http://schemas.microsoft.com/office/drawing/2014/main" id="{5BBF7D6A-F87B-440F-A50B-E9ACC9F8B86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8A5247CF-D0F8-45D1-9AB4-D766B5ECE3CC}"/>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362840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BDA2DD-85AF-47F4-B6B6-5203CC9B723C}"/>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B5FDDDE6-5CF3-4389-80EA-F14C5E72D4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A829E6E0-D054-4DE0-BC8B-CCE8C2B047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849DDD2C-47EE-4296-842C-9761150B2F3C}"/>
              </a:ext>
            </a:extLst>
          </p:cNvPr>
          <p:cNvSpPr>
            <a:spLocks noGrp="1"/>
          </p:cNvSpPr>
          <p:nvPr>
            <p:ph type="dt" sz="half" idx="10"/>
          </p:nvPr>
        </p:nvSpPr>
        <p:spPr/>
        <p:txBody>
          <a:bodyPr/>
          <a:lstStyle/>
          <a:p>
            <a:fld id="{8F381235-19C1-4E0E-A222-AF852201EB24}" type="datetimeFigureOut">
              <a:rPr lang="de-DE" smtClean="0"/>
              <a:t>05.03.2025</a:t>
            </a:fld>
            <a:endParaRPr lang="de-DE"/>
          </a:p>
        </p:txBody>
      </p:sp>
      <p:sp>
        <p:nvSpPr>
          <p:cNvPr id="6" name="Fußzeilenplatzhalter 5">
            <a:extLst>
              <a:ext uri="{FF2B5EF4-FFF2-40B4-BE49-F238E27FC236}">
                <a16:creationId xmlns:a16="http://schemas.microsoft.com/office/drawing/2014/main" id="{F514C211-2C2D-4EFC-BD74-48DB747130E3}"/>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1E187C5-0B5D-4CA1-B0DE-B6304B193676}"/>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2208196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459410-A12F-46B2-B8CF-8BEA4C0988DB}"/>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A64A7637-FF37-4F45-BB11-9A24829230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2B5F4AE9-539B-46A5-86F6-F3A5B8DC5A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E733F17-F0E5-4341-B020-DD9F9DF8FE08}"/>
              </a:ext>
            </a:extLst>
          </p:cNvPr>
          <p:cNvSpPr>
            <a:spLocks noGrp="1"/>
          </p:cNvSpPr>
          <p:nvPr>
            <p:ph type="dt" sz="half" idx="10"/>
          </p:nvPr>
        </p:nvSpPr>
        <p:spPr/>
        <p:txBody>
          <a:bodyPr/>
          <a:lstStyle/>
          <a:p>
            <a:fld id="{8F381235-19C1-4E0E-A222-AF852201EB24}" type="datetimeFigureOut">
              <a:rPr lang="de-DE" smtClean="0"/>
              <a:t>05.03.2025</a:t>
            </a:fld>
            <a:endParaRPr lang="de-DE"/>
          </a:p>
        </p:txBody>
      </p:sp>
      <p:sp>
        <p:nvSpPr>
          <p:cNvPr id="6" name="Fußzeilenplatzhalter 5">
            <a:extLst>
              <a:ext uri="{FF2B5EF4-FFF2-40B4-BE49-F238E27FC236}">
                <a16:creationId xmlns:a16="http://schemas.microsoft.com/office/drawing/2014/main" id="{1954DA66-955E-4B31-B894-91327F7223F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47E8FD1A-4A11-42B3-8C1B-1175271D1798}"/>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1268201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3323CEA1-0EB8-4EDF-998B-2A3329BF63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8C659617-B1C1-4541-99CA-8A6347285B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AC2F94D-DEE6-4EBD-A580-6A7BA59BFB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381235-19C1-4E0E-A222-AF852201EB24}" type="datetimeFigureOut">
              <a:rPr lang="de-DE" smtClean="0"/>
              <a:t>05.03.2025</a:t>
            </a:fld>
            <a:endParaRPr lang="de-DE"/>
          </a:p>
        </p:txBody>
      </p:sp>
      <p:sp>
        <p:nvSpPr>
          <p:cNvPr id="5" name="Fußzeilenplatzhalter 4">
            <a:extLst>
              <a:ext uri="{FF2B5EF4-FFF2-40B4-BE49-F238E27FC236}">
                <a16:creationId xmlns:a16="http://schemas.microsoft.com/office/drawing/2014/main" id="{95FA43B8-7347-47A2-84A1-36F6FD5813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BF551DDF-2344-4F46-A6CF-54E125B7C6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2ACDC1-B553-4347-9EA0-526F5CD8C285}" type="slidenum">
              <a:rPr lang="de-DE" smtClean="0"/>
              <a:t>‹Nr.›</a:t>
            </a:fld>
            <a:endParaRPr lang="de-DE"/>
          </a:p>
        </p:txBody>
      </p:sp>
    </p:spTree>
    <p:extLst>
      <p:ext uri="{BB962C8B-B14F-4D97-AF65-F5344CB8AC3E}">
        <p14:creationId xmlns:p14="http://schemas.microsoft.com/office/powerpoint/2010/main" val="4010223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9838900" y="197385"/>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D19</a:t>
            </a:r>
          </a:p>
        </p:txBody>
      </p:sp>
      <p:sp>
        <p:nvSpPr>
          <p:cNvPr id="3" name="Rechteck: abgerundete Ecken 2">
            <a:extLst>
              <a:ext uri="{FF2B5EF4-FFF2-40B4-BE49-F238E27FC236}">
                <a16:creationId xmlns:a16="http://schemas.microsoft.com/office/drawing/2014/main" id="{EF1DD9D5-4CE8-42C9-A5B5-88E3E783D91F}"/>
              </a:ext>
            </a:extLst>
          </p:cNvPr>
          <p:cNvSpPr/>
          <p:nvPr/>
        </p:nvSpPr>
        <p:spPr>
          <a:xfrm>
            <a:off x="466730" y="1755457"/>
            <a:ext cx="7911548" cy="1269192"/>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a) Nennen Sie die Voraussetzungen für eine Unterbringung Minderjähriger! Nennen Sie die gesetzliche Bestimmung!</a:t>
            </a:r>
          </a:p>
        </p:txBody>
      </p:sp>
      <p:sp>
        <p:nvSpPr>
          <p:cNvPr id="4" name="Rechteck: abgerundete Ecken 3">
            <a:extLst>
              <a:ext uri="{FF2B5EF4-FFF2-40B4-BE49-F238E27FC236}">
                <a16:creationId xmlns:a16="http://schemas.microsoft.com/office/drawing/2014/main" id="{2ED4369A-8D65-4FBE-8AAF-C07701E34126}"/>
              </a:ext>
            </a:extLst>
          </p:cNvPr>
          <p:cNvSpPr/>
          <p:nvPr/>
        </p:nvSpPr>
        <p:spPr>
          <a:xfrm>
            <a:off x="2220686" y="2979267"/>
            <a:ext cx="9504584" cy="1269192"/>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a:solidFill>
                  <a:schemeClr val="tx1"/>
                </a:solidFill>
              </a:rPr>
              <a:t>zum Wohl des Kindes, Abwendung einer erheblichen Selbst- oder Fremdgefährdung, wenn die Gefahr nicht auf andere Weise – auch nicht durch öffentliche Hilfen – begegnet werden kann (§ 1631b I 2 BGB)</a:t>
            </a:r>
            <a:endParaRPr lang="de-DE" sz="2000" dirty="0">
              <a:solidFill>
                <a:schemeClr val="tx1"/>
              </a:solidFill>
            </a:endParaRPr>
          </a:p>
        </p:txBody>
      </p:sp>
      <p:sp>
        <p:nvSpPr>
          <p:cNvPr id="8" name="Ellipse 7">
            <a:extLst>
              <a:ext uri="{FF2B5EF4-FFF2-40B4-BE49-F238E27FC236}">
                <a16:creationId xmlns:a16="http://schemas.microsoft.com/office/drawing/2014/main" id="{A67BD238-D16F-4571-90C2-927F77ED5E76}"/>
              </a:ext>
            </a:extLst>
          </p:cNvPr>
          <p:cNvSpPr/>
          <p:nvPr/>
        </p:nvSpPr>
        <p:spPr>
          <a:xfrm>
            <a:off x="5303522" y="629149"/>
            <a:ext cx="4180518" cy="839460"/>
          </a:xfrm>
          <a:prstGeom prst="ellips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sz="2400" dirty="0"/>
              <a:t>Unterbringung Minderjähriger</a:t>
            </a:r>
          </a:p>
        </p:txBody>
      </p:sp>
    </p:spTree>
    <p:extLst>
      <p:ext uri="{BB962C8B-B14F-4D97-AF65-F5344CB8AC3E}">
        <p14:creationId xmlns:p14="http://schemas.microsoft.com/office/powerpoint/2010/main" val="2329320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9838900" y="197385"/>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D19</a:t>
            </a:r>
          </a:p>
        </p:txBody>
      </p:sp>
      <p:sp>
        <p:nvSpPr>
          <p:cNvPr id="3" name="Rechteck: abgerundete Ecken 2">
            <a:extLst>
              <a:ext uri="{FF2B5EF4-FFF2-40B4-BE49-F238E27FC236}">
                <a16:creationId xmlns:a16="http://schemas.microsoft.com/office/drawing/2014/main" id="{EF1DD9D5-4CE8-42C9-A5B5-88E3E783D91F}"/>
              </a:ext>
            </a:extLst>
          </p:cNvPr>
          <p:cNvSpPr/>
          <p:nvPr/>
        </p:nvSpPr>
        <p:spPr>
          <a:xfrm>
            <a:off x="836414" y="1045632"/>
            <a:ext cx="8628413" cy="2237022"/>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b) Die 15-jährige Susan, wohnhaft in einer Wohngruppe in Kreuzberg, nahm in den letzten Tagen vermehrt große Mengen an Schlaftabletten und gefährdete sich somit erheblich selbst. Bisher ist keine andere Familiensachen anhängig. Die in Köpenick wohnhaften Eltern wollen einen Antrag auf Unterbringung stellen. Bei welchem Gericht müssen sie den Antrag stellen? Gehen Sie auf die örtliche und sachliche Zuständigkeit ein! Nennen Sie die gesetzlichen Bestimmungen!</a:t>
            </a:r>
          </a:p>
        </p:txBody>
      </p:sp>
      <p:sp>
        <p:nvSpPr>
          <p:cNvPr id="4" name="Rechteck: abgerundete Ecken 3">
            <a:extLst>
              <a:ext uri="{FF2B5EF4-FFF2-40B4-BE49-F238E27FC236}">
                <a16:creationId xmlns:a16="http://schemas.microsoft.com/office/drawing/2014/main" id="{2ED4369A-8D65-4FBE-8AAF-C07701E34126}"/>
              </a:ext>
            </a:extLst>
          </p:cNvPr>
          <p:cNvSpPr/>
          <p:nvPr/>
        </p:nvSpPr>
        <p:spPr>
          <a:xfrm>
            <a:off x="1690530" y="4165600"/>
            <a:ext cx="9504584" cy="1398492"/>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solidFill>
                  <a:schemeClr val="tx1"/>
                </a:solidFill>
              </a:rPr>
              <a:t>sachlich: AG als Familiengericht (§§ 23a I 1 Nr. 1, 23b GVG)</a:t>
            </a:r>
          </a:p>
          <a:p>
            <a:r>
              <a:rPr lang="de-DE" sz="2000">
                <a:solidFill>
                  <a:schemeClr val="tx1"/>
                </a:solidFill>
              </a:rPr>
              <a:t>örtlich: Ort, an dem sich der Minderjährige aufhält, AG Kreuzberg (§§ 167 I, 313 I FamFG)</a:t>
            </a:r>
            <a:endParaRPr lang="de-DE" sz="2000" dirty="0">
              <a:solidFill>
                <a:schemeClr val="tx1"/>
              </a:solidFill>
            </a:endParaRPr>
          </a:p>
        </p:txBody>
      </p:sp>
    </p:spTree>
    <p:extLst>
      <p:ext uri="{BB962C8B-B14F-4D97-AF65-F5344CB8AC3E}">
        <p14:creationId xmlns:p14="http://schemas.microsoft.com/office/powerpoint/2010/main" val="1039010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9838900" y="197385"/>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D19</a:t>
            </a:r>
          </a:p>
        </p:txBody>
      </p:sp>
      <p:sp>
        <p:nvSpPr>
          <p:cNvPr id="3" name="Rechteck: abgerundete Ecken 2">
            <a:extLst>
              <a:ext uri="{FF2B5EF4-FFF2-40B4-BE49-F238E27FC236}">
                <a16:creationId xmlns:a16="http://schemas.microsoft.com/office/drawing/2014/main" id="{EF1DD9D5-4CE8-42C9-A5B5-88E3E783D91F}"/>
              </a:ext>
            </a:extLst>
          </p:cNvPr>
          <p:cNvSpPr/>
          <p:nvPr/>
        </p:nvSpPr>
        <p:spPr>
          <a:xfrm>
            <a:off x="836415" y="1045632"/>
            <a:ext cx="4054900" cy="739625"/>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c) Wer ist funktionell zuständig?</a:t>
            </a:r>
          </a:p>
        </p:txBody>
      </p:sp>
      <p:sp>
        <p:nvSpPr>
          <p:cNvPr id="4" name="Rechteck: abgerundete Ecken 3">
            <a:extLst>
              <a:ext uri="{FF2B5EF4-FFF2-40B4-BE49-F238E27FC236}">
                <a16:creationId xmlns:a16="http://schemas.microsoft.com/office/drawing/2014/main" id="{2ED4369A-8D65-4FBE-8AAF-C07701E34126}"/>
              </a:ext>
            </a:extLst>
          </p:cNvPr>
          <p:cNvSpPr/>
          <p:nvPr/>
        </p:nvSpPr>
        <p:spPr>
          <a:xfrm>
            <a:off x="1530873" y="2385776"/>
            <a:ext cx="3636213" cy="739625"/>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solidFill>
                  <a:schemeClr val="tx1"/>
                </a:solidFill>
              </a:rPr>
              <a:t>Richter</a:t>
            </a:r>
          </a:p>
        </p:txBody>
      </p:sp>
    </p:spTree>
    <p:extLst>
      <p:ext uri="{BB962C8B-B14F-4D97-AF65-F5344CB8AC3E}">
        <p14:creationId xmlns:p14="http://schemas.microsoft.com/office/powerpoint/2010/main" val="2402555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9838900" y="197385"/>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D19</a:t>
            </a:r>
          </a:p>
        </p:txBody>
      </p:sp>
      <p:sp>
        <p:nvSpPr>
          <p:cNvPr id="3" name="Rechteck: abgerundete Ecken 2">
            <a:extLst>
              <a:ext uri="{FF2B5EF4-FFF2-40B4-BE49-F238E27FC236}">
                <a16:creationId xmlns:a16="http://schemas.microsoft.com/office/drawing/2014/main" id="{EF1DD9D5-4CE8-42C9-A5B5-88E3E783D91F}"/>
              </a:ext>
            </a:extLst>
          </p:cNvPr>
          <p:cNvSpPr/>
          <p:nvPr/>
        </p:nvSpPr>
        <p:spPr>
          <a:xfrm>
            <a:off x="836415" y="1045632"/>
            <a:ext cx="8684956" cy="1398491"/>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d) Der 15-jährige Martin wird randalierend in der Fußgängerzone angetroffen. Er bedroht Passanten mit einer abgebrochenen Bierflasche. Eine Untersuchung ergibt, dass er erheblich alkoholisiert ist und unter Drogeneinfluss steht. Was kann unternommen werden?</a:t>
            </a:r>
          </a:p>
        </p:txBody>
      </p:sp>
      <p:sp>
        <p:nvSpPr>
          <p:cNvPr id="4" name="Rechteck: abgerundete Ecken 3">
            <a:extLst>
              <a:ext uri="{FF2B5EF4-FFF2-40B4-BE49-F238E27FC236}">
                <a16:creationId xmlns:a16="http://schemas.microsoft.com/office/drawing/2014/main" id="{2ED4369A-8D65-4FBE-8AAF-C07701E34126}"/>
              </a:ext>
            </a:extLst>
          </p:cNvPr>
          <p:cNvSpPr/>
          <p:nvPr/>
        </p:nvSpPr>
        <p:spPr>
          <a:xfrm>
            <a:off x="2210037" y="3440912"/>
            <a:ext cx="8370577" cy="1228282"/>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solidFill>
                  <a:schemeClr val="tx1"/>
                </a:solidFill>
              </a:rPr>
              <a:t>bei Suchtkranken kommt eine öffentlich-rechtliche Unterbringung zur Aufrechterhaltung der öffentlichen Sicherheit in Betracht, das Verfahren beim Familiengericht richtet sich nach § 151 Nr. 7, §§ 167, 312 ff. FamFG</a:t>
            </a:r>
            <a:endParaRPr lang="de-DE" sz="2000" dirty="0">
              <a:solidFill>
                <a:schemeClr val="tx1"/>
              </a:solidFill>
            </a:endParaRPr>
          </a:p>
        </p:txBody>
      </p:sp>
    </p:spTree>
    <p:extLst>
      <p:ext uri="{BB962C8B-B14F-4D97-AF65-F5344CB8AC3E}">
        <p14:creationId xmlns:p14="http://schemas.microsoft.com/office/powerpoint/2010/main" val="2668793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9838900" y="197385"/>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D19</a:t>
            </a:r>
          </a:p>
        </p:txBody>
      </p:sp>
      <p:sp>
        <p:nvSpPr>
          <p:cNvPr id="3" name="Rechteck: abgerundete Ecken 2">
            <a:extLst>
              <a:ext uri="{FF2B5EF4-FFF2-40B4-BE49-F238E27FC236}">
                <a16:creationId xmlns:a16="http://schemas.microsoft.com/office/drawing/2014/main" id="{EF1DD9D5-4CE8-42C9-A5B5-88E3E783D91F}"/>
              </a:ext>
            </a:extLst>
          </p:cNvPr>
          <p:cNvSpPr/>
          <p:nvPr/>
        </p:nvSpPr>
        <p:spPr>
          <a:xfrm>
            <a:off x="836415" y="1045632"/>
            <a:ext cx="8684956" cy="1654025"/>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e) Die Eltern der suizidgefährdeten 16-jährigen Tabea sind mit ihrer Erziehung am Ende. Auch professionelle Hilfen haben nichts gebracht. Sie bringen Tabea gegen ihren Willen in einer geschlossenen Einrichtung unter, nachdem sie sich zum wiederholten Mal die Pulsadern aufgeschnitten hat. Worauf ist verfahrensrechtlich zu achten?</a:t>
            </a:r>
          </a:p>
        </p:txBody>
      </p:sp>
      <p:sp>
        <p:nvSpPr>
          <p:cNvPr id="4" name="Rechteck: abgerundete Ecken 3">
            <a:extLst>
              <a:ext uri="{FF2B5EF4-FFF2-40B4-BE49-F238E27FC236}">
                <a16:creationId xmlns:a16="http://schemas.microsoft.com/office/drawing/2014/main" id="{2ED4369A-8D65-4FBE-8AAF-C07701E34126}"/>
              </a:ext>
            </a:extLst>
          </p:cNvPr>
          <p:cNvSpPr/>
          <p:nvPr/>
        </p:nvSpPr>
        <p:spPr>
          <a:xfrm>
            <a:off x="2210037" y="3440912"/>
            <a:ext cx="8370577" cy="1929374"/>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solidFill>
                  <a:schemeClr val="tx1"/>
                </a:solidFill>
              </a:rPr>
              <a:t>eine geschlossene Unterbringung der Tabea bedarf der Genehmigung des Familiengerichts (§ 1631b I 1 BGB), die Unterbringung ist hier zulässig, da sie zur Abwendung einer erheblichen Selbstgefährdung erforderlich ist und der Gefahr nicht auf andere Weise begegnet werden konnte, eine evtl. </a:t>
            </a:r>
            <a:r>
              <a:rPr lang="de-DE" sz="2000" dirty="0">
                <a:solidFill>
                  <a:schemeClr val="tx1"/>
                </a:solidFill>
              </a:rPr>
              <a:t>fehlende Genehmigung ist unverzüglich nachzuholen (§ 1631b I 2 + 3 BGB)</a:t>
            </a:r>
          </a:p>
        </p:txBody>
      </p:sp>
    </p:spTree>
    <p:extLst>
      <p:ext uri="{BB962C8B-B14F-4D97-AF65-F5344CB8AC3E}">
        <p14:creationId xmlns:p14="http://schemas.microsoft.com/office/powerpoint/2010/main" val="2235162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390</Words>
  <Application>Microsoft Office PowerPoint</Application>
  <PresentationFormat>Breitbild</PresentationFormat>
  <Paragraphs>37</Paragraphs>
  <Slides>5</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5</vt:i4>
      </vt:variant>
    </vt:vector>
  </HeadingPairs>
  <TitlesOfParts>
    <vt:vector size="10" baseType="lpstr">
      <vt:lpstr>Arial</vt:lpstr>
      <vt:lpstr>Calibri</vt:lpstr>
      <vt:lpstr>Calibri Light</vt:lpstr>
      <vt:lpstr>MV Boli</vt:lpstr>
      <vt:lpstr>Office</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16</cp:revision>
  <dcterms:created xsi:type="dcterms:W3CDTF">2025-01-06T11:40:08Z</dcterms:created>
  <dcterms:modified xsi:type="dcterms:W3CDTF">2025-03-05T09:23:29Z</dcterms:modified>
</cp:coreProperties>
</file>