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A0437-6460-4423-8122-46E0F8B7820C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82BB6-CA04-4C7F-B620-2B604E6CD8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06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2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0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5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9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7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8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7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1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4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NUL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NUL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690474" y="-1126666"/>
            <a:ext cx="6811053" cy="9678229"/>
          </a:xfrm>
          <a:custGeom>
            <a:avLst/>
            <a:gdLst/>
            <a:ahLst/>
            <a:cxnLst/>
            <a:rect l="l" t="t" r="r" b="b"/>
            <a:pathLst>
              <a:path w="10216580" h="14517343">
                <a:moveTo>
                  <a:pt x="0" y="0"/>
                </a:moveTo>
                <a:lnTo>
                  <a:pt x="10216580" y="0"/>
                </a:lnTo>
                <a:lnTo>
                  <a:pt x="10216580" y="14517342"/>
                </a:lnTo>
                <a:lnTo>
                  <a:pt x="0" y="14517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5000"/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2000974" y="571500"/>
            <a:ext cx="9174361" cy="22057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Sicherungsmaßnahmen </a:t>
            </a:r>
          </a:p>
          <a:p>
            <a:pPr algn="ctr" defTabSz="609630">
              <a:lnSpc>
                <a:spcPts val="8587"/>
              </a:lnSpc>
            </a:pPr>
            <a:endParaRPr lang="en-US" sz="6134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944815" y="1765434"/>
            <a:ext cx="2302371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973"/>
              </a:lnSpc>
              <a:spcBef>
                <a:spcPct val="0"/>
              </a:spcBef>
            </a:pPr>
            <a:r>
              <a:rPr lang="en-US" sz="4266">
                <a:solidFill>
                  <a:srgbClr val="000000"/>
                </a:solidFill>
                <a:latin typeface="Calibri"/>
                <a:ea typeface="Lato Bold"/>
              </a:rPr>
              <a:t>§ 21 InsO</a:t>
            </a:r>
          </a:p>
        </p:txBody>
      </p:sp>
    </p:spTree>
    <p:extLst>
      <p:ext uri="{BB962C8B-B14F-4D97-AF65-F5344CB8AC3E}">
        <p14:creationId xmlns:p14="http://schemas.microsoft.com/office/powerpoint/2010/main" val="24914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837187" y="913932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2643604" y="2873596"/>
            <a:ext cx="559365" cy="3298605"/>
          </a:xfrm>
          <a:custGeom>
            <a:avLst/>
            <a:gdLst/>
            <a:ahLst/>
            <a:cxnLst/>
            <a:rect l="l" t="t" r="r" b="b"/>
            <a:pathLst>
              <a:path w="839047" h="4947907">
                <a:moveTo>
                  <a:pt x="0" y="0"/>
                </a:moveTo>
                <a:lnTo>
                  <a:pt x="839047" y="0"/>
                </a:lnTo>
                <a:lnTo>
                  <a:pt x="839047" y="4947907"/>
                </a:lnTo>
                <a:lnTo>
                  <a:pt x="0" y="494790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79587" y="255626"/>
            <a:ext cx="12192000" cy="22057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Wann wird das Insolvenzverfahren eröffnet?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688905" y="4228422"/>
            <a:ext cx="3579912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Liegt ein Insolvenzgrund vor?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688905" y="5628386"/>
            <a:ext cx="5727700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Kann der Schuldner sich das Verfahren leisten?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688905" y="2829146"/>
            <a:ext cx="3283347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Wurde ein Antrag gestellt?</a:t>
            </a:r>
          </a:p>
        </p:txBody>
      </p:sp>
    </p:spTree>
    <p:extLst>
      <p:ext uri="{BB962C8B-B14F-4D97-AF65-F5344CB8AC3E}">
        <p14:creationId xmlns:p14="http://schemas.microsoft.com/office/powerpoint/2010/main" val="21635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98196" y="557176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1"/>
                </a:lnTo>
                <a:lnTo>
                  <a:pt x="0" y="22078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924169" y="904697"/>
            <a:ext cx="1820163" cy="1890347"/>
          </a:xfrm>
          <a:custGeom>
            <a:avLst/>
            <a:gdLst/>
            <a:ahLst/>
            <a:cxnLst/>
            <a:rect l="l" t="t" r="r" b="b"/>
            <a:pathLst>
              <a:path w="2730244" h="2835520">
                <a:moveTo>
                  <a:pt x="0" y="0"/>
                </a:moveTo>
                <a:lnTo>
                  <a:pt x="2730244" y="0"/>
                </a:lnTo>
                <a:lnTo>
                  <a:pt x="2730244" y="2835520"/>
                </a:lnTo>
                <a:lnTo>
                  <a:pt x="0" y="283552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958475" y="4284042"/>
            <a:ext cx="572740" cy="595829"/>
          </a:xfrm>
          <a:custGeom>
            <a:avLst/>
            <a:gdLst/>
            <a:ahLst/>
            <a:cxnLst/>
            <a:rect l="l" t="t" r="r" b="b"/>
            <a:pathLst>
              <a:path w="859110" h="893743">
                <a:moveTo>
                  <a:pt x="0" y="0"/>
                </a:moveTo>
                <a:lnTo>
                  <a:pt x="859110" y="0"/>
                </a:lnTo>
                <a:lnTo>
                  <a:pt x="859110" y="893743"/>
                </a:lnTo>
                <a:lnTo>
                  <a:pt x="0" y="8937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983488" y="106469"/>
            <a:ext cx="3706217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Stundung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983488" y="1248680"/>
            <a:ext cx="3706217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173"/>
              </a:lnSpc>
            </a:pPr>
            <a:r>
              <a:rPr lang="en-US" sz="2266">
                <a:solidFill>
                  <a:srgbClr val="000000"/>
                </a:solidFill>
                <a:latin typeface="Calibri"/>
                <a:ea typeface="Canva Sans"/>
              </a:rPr>
              <a:t>§4a InsO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27105" y="3235022"/>
            <a:ext cx="11537790" cy="115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994034"/>
                </a:solidFill>
                <a:latin typeface="Oswald Bold"/>
              </a:rPr>
              <a:t>„Verfahrenskosten sind  nicht aufgehoben, sondern aufgeschoben“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240414" y="4317153"/>
            <a:ext cx="11537790" cy="2269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lnSpc>
                <a:spcPts val="3920"/>
              </a:lnSpc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nur für natürliche Personen</a:t>
            </a:r>
          </a:p>
          <a:p>
            <a:pPr defTabSz="609630">
              <a:lnSpc>
                <a:spcPts val="3920"/>
              </a:lnSpc>
            </a:pPr>
            <a:endParaRPr lang="en-US" sz="2800">
              <a:solidFill>
                <a:srgbClr val="000000"/>
              </a:solidFill>
              <a:latin typeface="Lato Bold"/>
            </a:endParaRPr>
          </a:p>
          <a:p>
            <a:pPr defTabSz="609630">
              <a:lnSpc>
                <a:spcPts val="3920"/>
              </a:lnSpc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+Antrag auf Restschuldbefreiung</a:t>
            </a:r>
          </a:p>
          <a:p>
            <a:pPr defTabSz="609630">
              <a:lnSpc>
                <a:spcPts val="2986"/>
              </a:lnSpc>
              <a:spcBef>
                <a:spcPct val="0"/>
              </a:spcBef>
            </a:pPr>
            <a:endParaRPr lang="en-US" sz="2800">
              <a:solidFill>
                <a:srgbClr val="000000"/>
              </a:solidFill>
              <a:latin typeface="Lato Bold"/>
            </a:endParaRPr>
          </a:p>
          <a:p>
            <a:pPr defTabSz="609630">
              <a:lnSpc>
                <a:spcPts val="2986"/>
              </a:lnSpc>
              <a:spcBef>
                <a:spcPct val="0"/>
              </a:spcBef>
            </a:pPr>
            <a:endParaRPr lang="en-US" sz="280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9" name="Freeform 9"/>
          <p:cNvSpPr/>
          <p:nvPr/>
        </p:nvSpPr>
        <p:spPr>
          <a:xfrm>
            <a:off x="1958475" y="5399690"/>
            <a:ext cx="572740" cy="595829"/>
          </a:xfrm>
          <a:custGeom>
            <a:avLst/>
            <a:gdLst/>
            <a:ahLst/>
            <a:cxnLst/>
            <a:rect l="l" t="t" r="r" b="b"/>
            <a:pathLst>
              <a:path w="859110" h="893743">
                <a:moveTo>
                  <a:pt x="0" y="0"/>
                </a:moveTo>
                <a:lnTo>
                  <a:pt x="859110" y="0"/>
                </a:lnTo>
                <a:lnTo>
                  <a:pt x="859110" y="893743"/>
                </a:lnTo>
                <a:lnTo>
                  <a:pt x="0" y="89374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0597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897405" y="235116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1"/>
                </a:lnTo>
                <a:lnTo>
                  <a:pt x="0" y="22078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283933" y="120816"/>
            <a:ext cx="10103743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Abweisung mangels Masse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283933" y="1120730"/>
            <a:ext cx="10103743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173"/>
              </a:lnSpc>
            </a:pPr>
            <a:r>
              <a:rPr lang="en-US" sz="2266">
                <a:solidFill>
                  <a:srgbClr val="000000"/>
                </a:solidFill>
                <a:latin typeface="Calibri"/>
                <a:ea typeface="Canva Sans"/>
              </a:rPr>
              <a:t>§ 26 InsO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648215" y="2115328"/>
            <a:ext cx="10543785" cy="115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Oswald Bold"/>
              </a:rPr>
              <a:t>„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Vermögen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 des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Schuldners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reicht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voraussichtlich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nicht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aus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, um die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Verfahrenskosten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zu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 </a:t>
            </a:r>
            <a:r>
              <a:rPr lang="en-US" sz="3200" dirty="0" err="1">
                <a:solidFill>
                  <a:srgbClr val="994034"/>
                </a:solidFill>
                <a:latin typeface="Oswald Bold"/>
              </a:rPr>
              <a:t>decken</a:t>
            </a:r>
            <a:r>
              <a:rPr lang="en-US" sz="3200" dirty="0">
                <a:solidFill>
                  <a:srgbClr val="994034"/>
                </a:solidFill>
                <a:latin typeface="Oswald Bold"/>
              </a:rPr>
              <a:t>“</a:t>
            </a:r>
          </a:p>
        </p:txBody>
      </p:sp>
      <p:sp>
        <p:nvSpPr>
          <p:cNvPr id="6" name="Freeform 6"/>
          <p:cNvSpPr/>
          <p:nvPr/>
        </p:nvSpPr>
        <p:spPr>
          <a:xfrm>
            <a:off x="0" y="812991"/>
            <a:ext cx="1820163" cy="1890347"/>
          </a:xfrm>
          <a:custGeom>
            <a:avLst/>
            <a:gdLst/>
            <a:ahLst/>
            <a:cxnLst/>
            <a:rect l="l" t="t" r="r" b="b"/>
            <a:pathLst>
              <a:path w="2730244" h="2835520">
                <a:moveTo>
                  <a:pt x="0" y="0"/>
                </a:moveTo>
                <a:lnTo>
                  <a:pt x="2730244" y="0"/>
                </a:lnTo>
                <a:lnTo>
                  <a:pt x="2730244" y="2835520"/>
                </a:lnTo>
                <a:lnTo>
                  <a:pt x="0" y="283552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-2143078" y="4840326"/>
            <a:ext cx="10543785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Natürliche Person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-2143078" y="5630689"/>
            <a:ext cx="10543785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Juristische Person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641341" y="4840326"/>
            <a:ext cx="10543785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Schuldnerverzeichnis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501662" y="5668789"/>
            <a:ext cx="10543785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Handelsregister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393375" y="4193049"/>
            <a:ext cx="1884859" cy="4488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546"/>
              </a:lnSpc>
              <a:spcBef>
                <a:spcPct val="0"/>
              </a:spcBef>
            </a:pPr>
            <a:r>
              <a:rPr lang="en-US" sz="2533">
                <a:solidFill>
                  <a:srgbClr val="ED1C24"/>
                </a:solidFill>
                <a:latin typeface="Lato Bold"/>
              </a:rPr>
              <a:t>Ausfertigung</a:t>
            </a:r>
          </a:p>
        </p:txBody>
      </p:sp>
      <p:pic>
        <p:nvPicPr>
          <p:cNvPr id="12" name="Picture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387489" y="4972431"/>
            <a:ext cx="2666154" cy="119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88356" y="452826"/>
            <a:ext cx="11343725" cy="5916469"/>
          </a:xfrm>
          <a:custGeom>
            <a:avLst/>
            <a:gdLst/>
            <a:ahLst/>
            <a:cxnLst/>
            <a:rect l="l" t="t" r="r" b="b"/>
            <a:pathLst>
              <a:path w="17015588" h="8874704">
                <a:moveTo>
                  <a:pt x="0" y="0"/>
                </a:moveTo>
                <a:lnTo>
                  <a:pt x="17015588" y="0"/>
                </a:lnTo>
                <a:lnTo>
                  <a:pt x="17015588" y="8874704"/>
                </a:lnTo>
                <a:lnTo>
                  <a:pt x="0" y="887470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7848"/>
            </a:stretch>
          </a:blipFill>
        </p:spPr>
      </p:sp>
    </p:spTree>
    <p:extLst>
      <p:ext uri="{BB962C8B-B14F-4D97-AF65-F5344CB8AC3E}">
        <p14:creationId xmlns:p14="http://schemas.microsoft.com/office/powerpoint/2010/main" val="15680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797279" y="360579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0"/>
                </a:lnTo>
                <a:lnTo>
                  <a:pt x="0" y="22078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303788" y="1652898"/>
            <a:ext cx="3442813" cy="3572731"/>
          </a:xfrm>
          <a:custGeom>
            <a:avLst/>
            <a:gdLst/>
            <a:ahLst/>
            <a:cxnLst/>
            <a:rect l="l" t="t" r="r" b="b"/>
            <a:pathLst>
              <a:path w="5164219" h="5359096">
                <a:moveTo>
                  <a:pt x="0" y="0"/>
                </a:moveTo>
                <a:lnTo>
                  <a:pt x="5164220" y="0"/>
                </a:lnTo>
                <a:lnTo>
                  <a:pt x="5164220" y="5359096"/>
                </a:lnTo>
                <a:lnTo>
                  <a:pt x="0" y="535909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8358823" y="1171262"/>
            <a:ext cx="3673243" cy="3769186"/>
          </a:xfrm>
          <a:custGeom>
            <a:avLst/>
            <a:gdLst/>
            <a:ahLst/>
            <a:cxnLst/>
            <a:rect l="l" t="t" r="r" b="b"/>
            <a:pathLst>
              <a:path w="5509864" h="5653779">
                <a:moveTo>
                  <a:pt x="0" y="0"/>
                </a:moveTo>
                <a:lnTo>
                  <a:pt x="5509865" y="0"/>
                </a:lnTo>
                <a:lnTo>
                  <a:pt x="5509865" y="5653779"/>
                </a:lnTo>
                <a:lnTo>
                  <a:pt x="0" y="565377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639804" y="4154094"/>
            <a:ext cx="2430285" cy="2143069"/>
          </a:xfrm>
          <a:custGeom>
            <a:avLst/>
            <a:gdLst/>
            <a:ahLst/>
            <a:cxnLst/>
            <a:rect l="l" t="t" r="r" b="b"/>
            <a:pathLst>
              <a:path w="3645427" h="3214604">
                <a:moveTo>
                  <a:pt x="0" y="0"/>
                </a:moveTo>
                <a:lnTo>
                  <a:pt x="3645427" y="0"/>
                </a:lnTo>
                <a:lnTo>
                  <a:pt x="3645427" y="3214604"/>
                </a:lnTo>
                <a:lnTo>
                  <a:pt x="0" y="321460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6532282" y="5266215"/>
            <a:ext cx="2708535" cy="1427791"/>
          </a:xfrm>
          <a:custGeom>
            <a:avLst/>
            <a:gdLst/>
            <a:ahLst/>
            <a:cxnLst/>
            <a:rect l="l" t="t" r="r" b="b"/>
            <a:pathLst>
              <a:path w="4062802" h="2141687">
                <a:moveTo>
                  <a:pt x="0" y="0"/>
                </a:moveTo>
                <a:lnTo>
                  <a:pt x="4062802" y="0"/>
                </a:lnTo>
                <a:lnTo>
                  <a:pt x="4062802" y="2141688"/>
                </a:lnTo>
                <a:lnTo>
                  <a:pt x="0" y="214168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430326" y="258979"/>
            <a:ext cx="11033819" cy="961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7467"/>
              </a:lnSpc>
              <a:defRPr/>
            </a:pPr>
            <a:r>
              <a:rPr lang="en-US" sz="5334">
                <a:solidFill>
                  <a:srgbClr val="000000"/>
                </a:solidFill>
                <a:latin typeface="Canva Sans Bold"/>
              </a:rPr>
              <a:t>Beendigung Eröffnungsverfahren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703471" y="3396185"/>
            <a:ext cx="2643447" cy="987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Eröffnung </a:t>
            </a:r>
          </a:p>
          <a:p>
            <a:pPr algn="ctr" defTabSz="609630">
              <a:lnSpc>
                <a:spcPts val="3826"/>
              </a:lnSpc>
              <a:spcBef>
                <a:spcPct val="0"/>
              </a:spcBef>
              <a:defRPr/>
            </a:pPr>
            <a:r>
              <a:rPr lang="en-US" sz="2733">
                <a:solidFill>
                  <a:srgbClr val="000000"/>
                </a:solidFill>
                <a:latin typeface="Calibri"/>
                <a:ea typeface="Lato Bold"/>
              </a:rPr>
              <a:t>§ 27 InsO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674080" y="2780235"/>
            <a:ext cx="2643447" cy="15004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920"/>
              </a:lnSpc>
              <a:defRPr/>
            </a:pPr>
            <a:r>
              <a:rPr lang="en-US" sz="2800">
                <a:solidFill>
                  <a:srgbClr val="000000"/>
                </a:solidFill>
                <a:latin typeface="Lato Bold"/>
              </a:rPr>
              <a:t>Abweisung mangels Masse</a:t>
            </a:r>
          </a:p>
          <a:p>
            <a:pPr algn="ctr" defTabSz="609630">
              <a:lnSpc>
                <a:spcPts val="3920"/>
              </a:lnSpc>
              <a:spcBef>
                <a:spcPct val="0"/>
              </a:spcBef>
              <a:defRPr/>
            </a:pPr>
            <a:r>
              <a:rPr lang="en-US" sz="2800">
                <a:solidFill>
                  <a:srgbClr val="000000"/>
                </a:solidFill>
                <a:latin typeface="Calibri"/>
                <a:ea typeface="Lato Bold"/>
              </a:rPr>
              <a:t>§ 26 InsO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532283" y="5588104"/>
            <a:ext cx="2643447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Hauptsachen-</a:t>
            </a:r>
          </a:p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erledigung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6642" y="5041345"/>
            <a:ext cx="2643447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6"/>
              </a:lnSpc>
              <a:spcBef>
                <a:spcPct val="0"/>
              </a:spcBef>
              <a:defRPr/>
            </a:pPr>
            <a:r>
              <a:rPr lang="en-US" sz="2133">
                <a:solidFill>
                  <a:srgbClr val="000000"/>
                </a:solidFill>
                <a:latin typeface="Lato Bold"/>
              </a:rPr>
              <a:t>Rücknahme</a:t>
            </a:r>
          </a:p>
        </p:txBody>
      </p:sp>
    </p:spTree>
    <p:extLst>
      <p:ext uri="{BB962C8B-B14F-4D97-AF65-F5344CB8AC3E}">
        <p14:creationId xmlns:p14="http://schemas.microsoft.com/office/powerpoint/2010/main" val="39899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Breitbild</PresentationFormat>
  <Paragraphs>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Canva Sans</vt:lpstr>
      <vt:lpstr>Canva Sans Bold</vt:lpstr>
      <vt:lpstr>Lato Bold</vt:lpstr>
      <vt:lpstr>Oswald Bold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Rachner, Kathrin</dc:creator>
  <cp:lastModifiedBy>Rachner, Kathrin</cp:lastModifiedBy>
  <cp:revision>4</cp:revision>
  <dcterms:created xsi:type="dcterms:W3CDTF">2023-12-01T13:01:17Z</dcterms:created>
  <dcterms:modified xsi:type="dcterms:W3CDTF">2024-01-11T12:28:55Z</dcterms:modified>
</cp:coreProperties>
</file>