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DA29-458D-47B5-9B01-AFA9C54943A8}" type="datetimeFigureOut">
              <a:rPr lang="de-DE" smtClean="0"/>
              <a:t>17.01.2024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4C37-CAF3-4C37-A4F4-1D449B4B7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99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 smtClean="0"/>
              <a:t>Nach dem Prüfungstermin auf der GST </a:t>
            </a:r>
          </a:p>
          <a:p>
            <a:endParaRPr lang="de-DE" b="1" u="sng" dirty="0" smtClean="0"/>
          </a:p>
          <a:p>
            <a:r>
              <a:rPr lang="de-DE" b="1" u="sng" dirty="0" smtClean="0"/>
              <a:t> </a:t>
            </a:r>
            <a:r>
              <a:rPr lang="de-DE" b="1" u="none" dirty="0" smtClean="0"/>
              <a:t>=&gt; Aktenvermerk + Verfügung ausgeben</a:t>
            </a:r>
          </a:p>
          <a:p>
            <a:endParaRPr lang="de-DE" b="1" u="none" dirty="0" smtClean="0"/>
          </a:p>
          <a:p>
            <a:r>
              <a:rPr lang="de-DE" b="0" u="none" dirty="0" smtClean="0"/>
              <a:t>-UH auflösen:</a:t>
            </a:r>
          </a:p>
          <a:p>
            <a:r>
              <a:rPr lang="de-DE" b="0" u="none" dirty="0" smtClean="0"/>
              <a:t>doppelte Vollstreckung soll vermieden werden, da 2 Titel:  Tabellenblatt/</a:t>
            </a:r>
            <a:r>
              <a:rPr lang="de-DE" b="0" u="none" baseline="0" dirty="0" smtClean="0"/>
              <a:t> </a:t>
            </a:r>
            <a:r>
              <a:rPr lang="de-DE" b="0" u="none" baseline="0" dirty="0" err="1" smtClean="0"/>
              <a:t>event</a:t>
            </a:r>
            <a:r>
              <a:rPr lang="de-DE" b="0" u="none" baseline="0" dirty="0" smtClean="0"/>
              <a:t>. Originaltitel</a:t>
            </a:r>
            <a:endParaRPr lang="de-DE" b="0" u="none" dirty="0" smtClean="0"/>
          </a:p>
          <a:p>
            <a:endParaRPr lang="de-DE" b="1" u="sng" dirty="0" smtClean="0"/>
          </a:p>
          <a:p>
            <a:r>
              <a:rPr lang="de-DE" b="0" u="none" dirty="0" smtClean="0"/>
              <a:t>-Feststellungsvermerk  auf Originaltiteln durch </a:t>
            </a:r>
            <a:r>
              <a:rPr lang="de-DE" b="0" u="none" dirty="0" err="1" smtClean="0"/>
              <a:t>UdG</a:t>
            </a:r>
            <a:r>
              <a:rPr lang="de-DE" b="0" u="none" dirty="0" smtClean="0"/>
              <a:t> </a:t>
            </a:r>
            <a:r>
              <a:rPr lang="de-DE" b="1" u="none" dirty="0" smtClean="0"/>
              <a:t>( Stempel </a:t>
            </a:r>
            <a:r>
              <a:rPr lang="de-DE" b="0" u="none" dirty="0" smtClean="0"/>
              <a:t>)</a:t>
            </a:r>
          </a:p>
          <a:p>
            <a:r>
              <a:rPr lang="de-DE" b="0" u="none" dirty="0" smtClean="0"/>
              <a:t>-Rücksendung an Einsender</a:t>
            </a:r>
          </a:p>
          <a:p>
            <a:endParaRPr lang="de-DE" b="0" u="none" dirty="0"/>
          </a:p>
          <a:p>
            <a:endParaRPr lang="de-DE" b="0" u="none" dirty="0"/>
          </a:p>
          <a:p>
            <a:r>
              <a:rPr lang="de-DE" b="1" u="none" dirty="0" smtClean="0"/>
              <a:t>Bestrittene Forderung</a:t>
            </a:r>
            <a:r>
              <a:rPr lang="de-DE" b="0" u="none" dirty="0" smtClean="0"/>
              <a:t>:- Gl erhält beglaubigte Abschrift des Tabellenblattes</a:t>
            </a:r>
          </a:p>
          <a:p>
            <a:r>
              <a:rPr lang="de-DE" b="0" u="none" dirty="0" smtClean="0"/>
              <a:t>                                       - Gl kann Kontakt mit Bestreitenden Aufnehmen und ggf. Hindernisse beseitigen</a:t>
            </a:r>
          </a:p>
          <a:p>
            <a:endParaRPr lang="de-DE" b="0" u="none" dirty="0" smtClean="0"/>
          </a:p>
          <a:p>
            <a:r>
              <a:rPr lang="de-DE" b="1" u="none" dirty="0" smtClean="0"/>
              <a:t>Festgestellte</a:t>
            </a:r>
            <a:r>
              <a:rPr lang="de-DE" b="1" u="none" baseline="0" dirty="0" smtClean="0"/>
              <a:t> Forderung</a:t>
            </a:r>
            <a:r>
              <a:rPr lang="de-DE" b="0" u="none" baseline="0" dirty="0" smtClean="0"/>
              <a:t>:- Gl erhalten keine Benachrichtigung</a:t>
            </a:r>
          </a:p>
          <a:p>
            <a:endParaRPr lang="de-DE" b="0" u="none" baseline="0" dirty="0" smtClean="0"/>
          </a:p>
          <a:p>
            <a:r>
              <a:rPr lang="de-DE" b="0" u="sng" baseline="0" dirty="0" smtClean="0"/>
              <a:t>Fristsetzung: </a:t>
            </a:r>
            <a:r>
              <a:rPr lang="de-DE" b="0" u="none" baseline="0" dirty="0" smtClean="0"/>
              <a:t>-6-12 Monate für Bericht ( Verwertung ist noch nicht abgeschlossen) oder Schlussbericht (Verwertung ist </a:t>
            </a:r>
            <a:r>
              <a:rPr lang="de-DE" b="0" u="none" baseline="0" dirty="0" err="1" smtClean="0"/>
              <a:t>abgeschlosssen</a:t>
            </a:r>
            <a:r>
              <a:rPr lang="de-DE" b="0" u="none" baseline="0" dirty="0" smtClean="0"/>
              <a:t>)</a:t>
            </a:r>
          </a:p>
          <a:p>
            <a:endParaRPr lang="de-DE" b="0" u="none" baseline="0" dirty="0" smtClean="0"/>
          </a:p>
          <a:p>
            <a:r>
              <a:rPr lang="de-DE" b="0" u="none" baseline="0" dirty="0" smtClean="0"/>
              <a:t>Bis zum Abschluss des Verfahrens kann sich die Tabelle immer noch ändern ! ( Anmeldung zurücknehmen, Anmeldung bis ST möglich)</a:t>
            </a:r>
          </a:p>
          <a:p>
            <a:endParaRPr lang="de-DE" b="0" u="non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4467D-2300-4391-90D7-B5EC7E75358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245102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61932" y="2472199"/>
            <a:ext cx="5895077" cy="3526328"/>
          </a:xfrm>
          <a:custGeom>
            <a:avLst/>
            <a:gdLst/>
            <a:ahLst/>
            <a:cxnLst/>
            <a:rect l="l" t="t" r="r" b="b"/>
            <a:pathLst>
              <a:path w="8842616" h="5289492">
                <a:moveTo>
                  <a:pt x="0" y="0"/>
                </a:moveTo>
                <a:lnTo>
                  <a:pt x="8842617" y="0"/>
                </a:lnTo>
                <a:lnTo>
                  <a:pt x="8842617" y="5289492"/>
                </a:lnTo>
                <a:lnTo>
                  <a:pt x="0" y="5289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88409" y="1281786"/>
            <a:ext cx="852189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Von der RSB </a:t>
            </a:r>
            <a:r>
              <a:rPr lang="en-US" sz="3200" dirty="0" err="1">
                <a:solidFill>
                  <a:srgbClr val="000000"/>
                </a:solidFill>
                <a:latin typeface="Canva Sans Bold"/>
              </a:rPr>
              <a:t>ausgenommenenForderungen</a:t>
            </a:r>
            <a:endParaRPr lang="en-US" sz="32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07520" y="383170"/>
            <a:ext cx="537696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Die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Insolvenztabelle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07681" y="5258964"/>
            <a:ext cx="487680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Forderungen aus unerlaubter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Handlung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0959" y="4029873"/>
            <a:ext cx="487680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pflichtwidrig nicht gezahlter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Unterhalt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57600" y="2689437"/>
            <a:ext cx="487680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Forderungen aus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Steuerstraftaten</a:t>
            </a:r>
          </a:p>
        </p:txBody>
      </p:sp>
    </p:spTree>
    <p:extLst>
      <p:ext uri="{BB962C8B-B14F-4D97-AF65-F5344CB8AC3E}">
        <p14:creationId xmlns:p14="http://schemas.microsoft.com/office/powerpoint/2010/main" val="24616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205804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3552645"/>
            <a:ext cx="3315045" cy="2743200"/>
          </a:xfrm>
          <a:custGeom>
            <a:avLst/>
            <a:gdLst/>
            <a:ahLst/>
            <a:cxnLst/>
            <a:rect l="l" t="t" r="r" b="b"/>
            <a:pathLst>
              <a:path w="4972568" h="4114800">
                <a:moveTo>
                  <a:pt x="0" y="0"/>
                </a:moveTo>
                <a:lnTo>
                  <a:pt x="4972568" y="0"/>
                </a:lnTo>
                <a:lnTo>
                  <a:pt x="4972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49728" y="3711755"/>
            <a:ext cx="2544318" cy="27432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0" y="0"/>
                </a:moveTo>
                <a:lnTo>
                  <a:pt x="3816477" y="0"/>
                </a:lnTo>
                <a:lnTo>
                  <a:pt x="3816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99218" y="535570"/>
            <a:ext cx="537696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nva Sans Bold"/>
              </a:rPr>
              <a:t>Die </a:t>
            </a:r>
            <a:r>
              <a:rPr lang="en-US" sz="3600" dirty="0" err="1">
                <a:solidFill>
                  <a:srgbClr val="000000"/>
                </a:solidFill>
                <a:latin typeface="Canva Sans Bold"/>
              </a:rPr>
              <a:t>Insolvenztabelle</a:t>
            </a:r>
            <a:endParaRPr lang="en-US" sz="36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7955" y="1906554"/>
            <a:ext cx="999609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Was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ist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eine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vorsätzlich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begangene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unerlaubte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Handlung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44691" y="3217968"/>
            <a:ext cx="190261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Calibri"/>
                <a:ea typeface="Lato Bold"/>
              </a:rPr>
              <a:t>§§ 823 ff BGB</a:t>
            </a:r>
          </a:p>
        </p:txBody>
      </p:sp>
    </p:spTree>
    <p:extLst>
      <p:ext uri="{BB962C8B-B14F-4D97-AF65-F5344CB8AC3E}">
        <p14:creationId xmlns:p14="http://schemas.microsoft.com/office/powerpoint/2010/main" val="20981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73359" y="1182927"/>
            <a:ext cx="3649195" cy="729839"/>
          </a:xfrm>
          <a:custGeom>
            <a:avLst/>
            <a:gdLst/>
            <a:ahLst/>
            <a:cxnLst/>
            <a:rect l="l" t="t" r="r" b="b"/>
            <a:pathLst>
              <a:path w="5473792" h="1094758">
                <a:moveTo>
                  <a:pt x="0" y="0"/>
                </a:moveTo>
                <a:lnTo>
                  <a:pt x="5473792" y="0"/>
                </a:lnTo>
                <a:lnTo>
                  <a:pt x="5473792" y="1094759"/>
                </a:lnTo>
                <a:lnTo>
                  <a:pt x="0" y="1094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82244" y="2412302"/>
            <a:ext cx="559365" cy="3298605"/>
          </a:xfrm>
          <a:custGeom>
            <a:avLst/>
            <a:gdLst/>
            <a:ahLst/>
            <a:cxnLst/>
            <a:rect l="l" t="t" r="r" b="b"/>
            <a:pathLst>
              <a:path w="839047" h="4947907">
                <a:moveTo>
                  <a:pt x="0" y="0"/>
                </a:moveTo>
                <a:lnTo>
                  <a:pt x="839046" y="0"/>
                </a:lnTo>
                <a:lnTo>
                  <a:pt x="839046" y="4947907"/>
                </a:lnTo>
                <a:lnTo>
                  <a:pt x="0" y="4947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3803" y="1304289"/>
            <a:ext cx="3649195" cy="729839"/>
          </a:xfrm>
          <a:custGeom>
            <a:avLst/>
            <a:gdLst/>
            <a:ahLst/>
            <a:cxnLst/>
            <a:rect l="l" t="t" r="r" b="b"/>
            <a:pathLst>
              <a:path w="5473792" h="1094758">
                <a:moveTo>
                  <a:pt x="0" y="0"/>
                </a:moveTo>
                <a:lnTo>
                  <a:pt x="5473792" y="0"/>
                </a:lnTo>
                <a:lnTo>
                  <a:pt x="5473792" y="1094758"/>
                </a:lnTo>
                <a:lnTo>
                  <a:pt x="0" y="1094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01299" y="232750"/>
            <a:ext cx="1052125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7"/>
              </a:lnSpc>
              <a:defRPr/>
            </a:pPr>
            <a:r>
              <a:rPr lang="en-US" sz="3734">
                <a:solidFill>
                  <a:srgbClr val="000000"/>
                </a:solidFill>
                <a:latin typeface="Canva Sans Bold"/>
              </a:rPr>
              <a:t>Der Prüfungstermin = Gläubigerversammlung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406318"/>
            <a:ext cx="48768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Mündlich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44054" y="1284958"/>
            <a:ext cx="48768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Schriftlich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007" y="2421478"/>
            <a:ext cx="325278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geladen werden Gl, Sch, IV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37763" y="5309659"/>
            <a:ext cx="370029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Aktenvermerk  expedieren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2999" y="5309659"/>
            <a:ext cx="245080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Protokollführung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57857" y="3556990"/>
            <a:ext cx="408019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Widerspruch  </a:t>
            </a:r>
          </a:p>
          <a:p>
            <a:pPr defTabSz="609630">
              <a:lnSpc>
                <a:spcPts val="1119"/>
              </a:lnSpc>
              <a:defRPr/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ED1C24"/>
                </a:solidFill>
                <a:latin typeface="Lato Bold"/>
              </a:rPr>
              <a:t>bis</a:t>
            </a:r>
            <a:r>
              <a:rPr lang="en-US" sz="2133">
                <a:solidFill>
                  <a:srgbClr val="000000"/>
                </a:solidFill>
                <a:latin typeface="Lato Bold"/>
              </a:rPr>
              <a:t> zum Prüfungstermin  möglich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0762" y="3696690"/>
            <a:ext cx="415527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Beteiligte können der Forderung </a:t>
            </a:r>
            <a:r>
              <a:rPr lang="en-US" sz="2133">
                <a:solidFill>
                  <a:srgbClr val="ED1C24"/>
                </a:solidFill>
                <a:latin typeface="Lato Bold"/>
              </a:rPr>
              <a:t>im Termin</a:t>
            </a:r>
            <a:r>
              <a:rPr lang="en-US" sz="2133">
                <a:solidFill>
                  <a:srgbClr val="000000"/>
                </a:solidFill>
                <a:latin typeface="Lato Bold"/>
              </a:rPr>
              <a:t> widersprechen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04335" y="2247622"/>
            <a:ext cx="375434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RE prüft Forderungsanmeldung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42777" y="939094"/>
            <a:ext cx="245080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39"/>
              </a:lnSpc>
              <a:defRPr/>
            </a:pPr>
            <a:r>
              <a:rPr lang="en-US" sz="1600">
                <a:solidFill>
                  <a:srgbClr val="000000"/>
                </a:solidFill>
                <a:latin typeface="Calibri"/>
                <a:ea typeface="Canva Sans"/>
              </a:rPr>
              <a:t>§ 29 Abs. 1 Nr. 2 InsO</a:t>
            </a:r>
          </a:p>
        </p:txBody>
      </p:sp>
    </p:spTree>
    <p:extLst>
      <p:ext uri="{BB962C8B-B14F-4D97-AF65-F5344CB8AC3E}">
        <p14:creationId xmlns:p14="http://schemas.microsoft.com/office/powerpoint/2010/main" val="32611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6530" y="312947"/>
            <a:ext cx="2479167" cy="2743200"/>
          </a:xfrm>
          <a:custGeom>
            <a:avLst/>
            <a:gdLst/>
            <a:ahLst/>
            <a:cxnLst/>
            <a:rect l="l" t="t" r="r" b="b"/>
            <a:pathLst>
              <a:path w="3718750" h="4114800">
                <a:moveTo>
                  <a:pt x="0" y="0"/>
                </a:moveTo>
                <a:lnTo>
                  <a:pt x="3718750" y="0"/>
                </a:lnTo>
                <a:lnTo>
                  <a:pt x="371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23411" y="3974375"/>
            <a:ext cx="4876800" cy="2014759"/>
          </a:xfrm>
          <a:custGeom>
            <a:avLst/>
            <a:gdLst/>
            <a:ahLst/>
            <a:cxnLst/>
            <a:rect l="l" t="t" r="r" b="b"/>
            <a:pathLst>
              <a:path w="7315200" h="3022138">
                <a:moveTo>
                  <a:pt x="0" y="0"/>
                </a:moveTo>
                <a:lnTo>
                  <a:pt x="7315200" y="0"/>
                </a:lnTo>
                <a:lnTo>
                  <a:pt x="7315200" y="3022138"/>
                </a:lnTo>
                <a:lnTo>
                  <a:pt x="0" y="3022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36241" y="970726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45697" y="584200"/>
            <a:ext cx="927818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  <a:defRPr/>
            </a:pPr>
            <a:r>
              <a:rPr lang="en-US" sz="5334">
                <a:solidFill>
                  <a:srgbClr val="000000"/>
                </a:solidFill>
                <a:latin typeface="Canva Sans Bold"/>
              </a:rPr>
              <a:t>Mögliche Prüfungsergebnisse</a:t>
            </a:r>
          </a:p>
        </p:txBody>
      </p:sp>
    </p:spTree>
    <p:extLst>
      <p:ext uri="{BB962C8B-B14F-4D97-AF65-F5344CB8AC3E}">
        <p14:creationId xmlns:p14="http://schemas.microsoft.com/office/powerpoint/2010/main" val="17267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5311" y="421851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8455" y="2124397"/>
            <a:ext cx="1180599" cy="3491018"/>
          </a:xfrm>
          <a:custGeom>
            <a:avLst/>
            <a:gdLst/>
            <a:ahLst/>
            <a:cxnLst/>
            <a:rect l="l" t="t" r="r" b="b"/>
            <a:pathLst>
              <a:path w="1770898" h="5236527">
                <a:moveTo>
                  <a:pt x="0" y="0"/>
                </a:moveTo>
                <a:lnTo>
                  <a:pt x="1770898" y="0"/>
                </a:lnTo>
                <a:lnTo>
                  <a:pt x="1770898" y="5236527"/>
                </a:lnTo>
                <a:lnTo>
                  <a:pt x="0" y="5236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53412" y="339302"/>
            <a:ext cx="630178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Festgestellte</a:t>
            </a:r>
            <a:r>
              <a:rPr lang="en-US" sz="4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Forderung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6493" y="1137373"/>
            <a:ext cx="5115619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defRPr/>
            </a:pPr>
            <a:r>
              <a:rPr lang="en-US" sz="3466">
                <a:solidFill>
                  <a:srgbClr val="000000"/>
                </a:solidFill>
                <a:latin typeface="Calibri"/>
                <a:ea typeface="Canva Sans Bold"/>
              </a:rPr>
              <a:t>§ 178 InsO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21580" y="3600666"/>
            <a:ext cx="671710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>
                <a:solidFill>
                  <a:srgbClr val="ED1C24"/>
                </a:solidFill>
                <a:latin typeface="Lato Bold"/>
              </a:rPr>
              <a:t>Tabellenblatt = vollstreckbarer Titel</a:t>
            </a:r>
          </a:p>
        </p:txBody>
      </p:sp>
    </p:spTree>
    <p:extLst>
      <p:ext uri="{BB962C8B-B14F-4D97-AF65-F5344CB8AC3E}">
        <p14:creationId xmlns:p14="http://schemas.microsoft.com/office/powerpoint/2010/main" val="36959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5311" y="421851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9889" y="1009439"/>
            <a:ext cx="1180599" cy="3491018"/>
          </a:xfrm>
          <a:custGeom>
            <a:avLst/>
            <a:gdLst/>
            <a:ahLst/>
            <a:cxnLst/>
            <a:rect l="l" t="t" r="r" b="b"/>
            <a:pathLst>
              <a:path w="1770898" h="5236527">
                <a:moveTo>
                  <a:pt x="0" y="0"/>
                </a:moveTo>
                <a:lnTo>
                  <a:pt x="1770898" y="0"/>
                </a:lnTo>
                <a:lnTo>
                  <a:pt x="1770898" y="5236527"/>
                </a:lnTo>
                <a:lnTo>
                  <a:pt x="0" y="5236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5312" y="2813888"/>
            <a:ext cx="671710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>
                <a:solidFill>
                  <a:srgbClr val="0F0E0C"/>
                </a:solidFill>
                <a:latin typeface="Lato Bold"/>
              </a:rPr>
              <a:t>Forderungen nimmt nicht an möglichen Verteilungen teil</a:t>
            </a:r>
          </a:p>
        </p:txBody>
      </p:sp>
      <p:sp>
        <p:nvSpPr>
          <p:cNvPr id="5" name="Freeform 5"/>
          <p:cNvSpPr/>
          <p:nvPr/>
        </p:nvSpPr>
        <p:spPr>
          <a:xfrm>
            <a:off x="2768411" y="27549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87879" y="279612"/>
            <a:ext cx="587166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Bestrittene</a:t>
            </a:r>
            <a:r>
              <a:rPr lang="en-US" sz="4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Forderung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46493" y="1137373"/>
            <a:ext cx="5115619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defRPr/>
            </a:pPr>
            <a:r>
              <a:rPr lang="en-US" sz="3466">
                <a:solidFill>
                  <a:srgbClr val="000000"/>
                </a:solidFill>
                <a:latin typeface="Calibri"/>
                <a:ea typeface="Canva Sans Bold"/>
              </a:rPr>
              <a:t>§ 179 InsO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5312" y="4560480"/>
            <a:ext cx="671710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>
                <a:solidFill>
                  <a:srgbClr val="0F0E0C"/>
                </a:solidFill>
                <a:latin typeface="Lato Bold"/>
              </a:rPr>
              <a:t>Gläubiger hat keine Rechte im Verfahren</a:t>
            </a:r>
          </a:p>
        </p:txBody>
      </p:sp>
      <p:sp>
        <p:nvSpPr>
          <p:cNvPr id="9" name="Freeform 9"/>
          <p:cNvSpPr/>
          <p:nvPr/>
        </p:nvSpPr>
        <p:spPr>
          <a:xfrm>
            <a:off x="2768411" y="4500457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68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356" y="452826"/>
            <a:ext cx="11343725" cy="5916469"/>
          </a:xfrm>
          <a:custGeom>
            <a:avLst/>
            <a:gdLst/>
            <a:ahLst/>
            <a:cxnLst/>
            <a:rect l="l" t="t" r="r" b="b"/>
            <a:pathLst>
              <a:path w="17015588" h="8874704">
                <a:moveTo>
                  <a:pt x="0" y="0"/>
                </a:moveTo>
                <a:lnTo>
                  <a:pt x="17015588" y="0"/>
                </a:lnTo>
                <a:lnTo>
                  <a:pt x="17015588" y="8874704"/>
                </a:lnTo>
                <a:lnTo>
                  <a:pt x="0" y="887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848"/>
            </a:stretch>
          </a:blipFill>
        </p:spPr>
      </p:sp>
    </p:spTree>
    <p:extLst>
      <p:ext uri="{BB962C8B-B14F-4D97-AF65-F5344CB8AC3E}">
        <p14:creationId xmlns:p14="http://schemas.microsoft.com/office/powerpoint/2010/main" val="1514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Breitbild</PresentationFormat>
  <Paragraphs>51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Canva Sans</vt:lpstr>
      <vt:lpstr>Canva Sans Bold</vt:lpstr>
      <vt:lpstr>Lato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2</cp:revision>
  <dcterms:created xsi:type="dcterms:W3CDTF">2023-12-05T13:30:55Z</dcterms:created>
  <dcterms:modified xsi:type="dcterms:W3CDTF">2024-01-17T10:48:37Z</dcterms:modified>
</cp:coreProperties>
</file>