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93" r:id="rId2"/>
    <p:sldId id="292" r:id="rId3"/>
    <p:sldId id="389" r:id="rId4"/>
    <p:sldId id="294" r:id="rId5"/>
    <p:sldId id="295" r:id="rId6"/>
    <p:sldId id="390" r:id="rId7"/>
    <p:sldId id="391" r:id="rId8"/>
    <p:sldId id="392" r:id="rId9"/>
    <p:sldId id="296" r:id="rId10"/>
  </p:sldIdLst>
  <p:sldSz cx="12192000" cy="6858000"/>
  <p:notesSz cx="6669088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2E25EED5-8132-435C-AFD7-306E0AD57669}">
          <p14:sldIdLst/>
        </p14:section>
        <p14:section name="Abschnitt ohne Titel" id="{48DD65F4-95C4-4E8C-B219-22762737FA73}">
          <p14:sldIdLst>
            <p14:sldId id="293"/>
            <p14:sldId id="292"/>
            <p14:sldId id="389"/>
            <p14:sldId id="294"/>
            <p14:sldId id="295"/>
            <p14:sldId id="390"/>
            <p14:sldId id="391"/>
            <p14:sldId id="392"/>
            <p14:sldId id="29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73333" autoAdjust="0"/>
  </p:normalViewPr>
  <p:slideViewPr>
    <p:cSldViewPr snapToGrid="0">
      <p:cViewPr varScale="1">
        <p:scale>
          <a:sx n="48" d="100"/>
          <a:sy n="48" d="100"/>
        </p:scale>
        <p:origin x="136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2F960-4ED3-495B-A310-80DCAD909A7E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DAE644-9ECC-4E18-B2F7-5B98200D5EC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23106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E0FFA8-6ABA-443B-8244-9EC3C46D4890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789DDE-ED35-4A43-BA4D-CEC27D9B6C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6994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p54Sq0V_AY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27395ca4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27395ca4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>
                <a:hlinkClick r:id="rId3"/>
              </a:rPr>
              <a:t>Wut, Ohnmacht, Schulden - Unterwegs mit Gerichtsvollziehern | rbb24 Reportage - YouTube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851279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b="1" u="none" dirty="0"/>
          </a:p>
        </p:txBody>
      </p:sp>
    </p:spTree>
    <p:extLst>
      <p:ext uri="{BB962C8B-B14F-4D97-AF65-F5344CB8AC3E}">
        <p14:creationId xmlns:p14="http://schemas.microsoft.com/office/powerpoint/2010/main" val="824165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6F49F3C4-A694-CD4E-6FAD-838524CE3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27395ca43_0_0:notes">
            <a:extLst>
              <a:ext uri="{FF2B5EF4-FFF2-40B4-BE49-F238E27FC236}">
                <a16:creationId xmlns:a16="http://schemas.microsoft.com/office/drawing/2014/main" id="{CF004E0A-B481-9024-4293-9657B5AB29B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27395ca43_0_0:notes">
            <a:extLst>
              <a:ext uri="{FF2B5EF4-FFF2-40B4-BE49-F238E27FC236}">
                <a16:creationId xmlns:a16="http://schemas.microsoft.com/office/drawing/2014/main" id="{C54D84DC-007E-0564-E627-AD63CF5961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624384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727395ca43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727395ca43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è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0326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727395ca43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727395ca43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</a:pPr>
            <a:endParaRPr b="0" dirty="0"/>
          </a:p>
        </p:txBody>
      </p:sp>
    </p:spTree>
    <p:extLst>
      <p:ext uri="{BB962C8B-B14F-4D97-AF65-F5344CB8AC3E}">
        <p14:creationId xmlns:p14="http://schemas.microsoft.com/office/powerpoint/2010/main" val="1321289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>
          <a:extLst>
            <a:ext uri="{FF2B5EF4-FFF2-40B4-BE49-F238E27FC236}">
              <a16:creationId xmlns:a16="http://schemas.microsoft.com/office/drawing/2014/main" id="{A9A4A862-AA7B-93DA-1797-1FACB0E08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727395ca43_0_10:notes">
            <a:extLst>
              <a:ext uri="{FF2B5EF4-FFF2-40B4-BE49-F238E27FC236}">
                <a16:creationId xmlns:a16="http://schemas.microsoft.com/office/drawing/2014/main" id="{2CB8913E-6BC5-7F5A-F93B-0ED5DDF9AF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727395ca43_0_10:notes">
            <a:extLst>
              <a:ext uri="{FF2B5EF4-FFF2-40B4-BE49-F238E27FC236}">
                <a16:creationId xmlns:a16="http://schemas.microsoft.com/office/drawing/2014/main" id="{549D1740-FCA1-D6B2-21BB-D79D98A54E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è"/>
            </a:pPr>
            <a:endParaRPr b="0" dirty="0"/>
          </a:p>
        </p:txBody>
      </p:sp>
    </p:spTree>
    <p:extLst>
      <p:ext uri="{BB962C8B-B14F-4D97-AF65-F5344CB8AC3E}">
        <p14:creationId xmlns:p14="http://schemas.microsoft.com/office/powerpoint/2010/main" val="41782732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>
          <a:extLst>
            <a:ext uri="{FF2B5EF4-FFF2-40B4-BE49-F238E27FC236}">
              <a16:creationId xmlns:a16="http://schemas.microsoft.com/office/drawing/2014/main" id="{33793773-81B4-73F9-8DAD-9D5789436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727395ca43_0_10:notes">
            <a:extLst>
              <a:ext uri="{FF2B5EF4-FFF2-40B4-BE49-F238E27FC236}">
                <a16:creationId xmlns:a16="http://schemas.microsoft.com/office/drawing/2014/main" id="{FDC5F7E6-AED5-90B0-9003-CA2079F2633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727395ca43_0_10:notes">
            <a:extLst>
              <a:ext uri="{FF2B5EF4-FFF2-40B4-BE49-F238E27FC236}">
                <a16:creationId xmlns:a16="http://schemas.microsoft.com/office/drawing/2014/main" id="{690D4164-302C-1863-D166-D53EEE31F1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è"/>
            </a:pPr>
            <a:endParaRPr b="0" dirty="0"/>
          </a:p>
        </p:txBody>
      </p:sp>
    </p:spTree>
    <p:extLst>
      <p:ext uri="{BB962C8B-B14F-4D97-AF65-F5344CB8AC3E}">
        <p14:creationId xmlns:p14="http://schemas.microsoft.com/office/powerpoint/2010/main" val="31725878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>
          <a:extLst>
            <a:ext uri="{FF2B5EF4-FFF2-40B4-BE49-F238E27FC236}">
              <a16:creationId xmlns:a16="http://schemas.microsoft.com/office/drawing/2014/main" id="{B649955B-409D-999E-18D5-4AF531098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727395ca43_0_10:notes">
            <a:extLst>
              <a:ext uri="{FF2B5EF4-FFF2-40B4-BE49-F238E27FC236}">
                <a16:creationId xmlns:a16="http://schemas.microsoft.com/office/drawing/2014/main" id="{B1DB8DFA-CBC3-7DF3-AAD9-3ECFC831A53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727395ca43_0_10:notes">
            <a:extLst>
              <a:ext uri="{FF2B5EF4-FFF2-40B4-BE49-F238E27FC236}">
                <a16:creationId xmlns:a16="http://schemas.microsoft.com/office/drawing/2014/main" id="{F7DB1363-C9BE-456B-4672-C30C8EA9A1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è"/>
            </a:pPr>
            <a:endParaRPr b="0" dirty="0"/>
          </a:p>
        </p:txBody>
      </p:sp>
    </p:spTree>
    <p:extLst>
      <p:ext uri="{BB962C8B-B14F-4D97-AF65-F5344CB8AC3E}">
        <p14:creationId xmlns:p14="http://schemas.microsoft.com/office/powerpoint/2010/main" val="9273267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72a1a8fda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72a1a8fda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7980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8051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979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2493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de-DE"/>
              <a:t>Mastertitelformat bearbeiten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6259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972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047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7895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9595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4432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6421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684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3A58-5CA1-4EE1-BBEB-E046D3677DA7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5583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13A58-5CA1-4EE1-BBEB-E046D3677DA7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C88D2-2443-4C75-A577-FEE31FABDC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1325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p54Sq0V_A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7" name="Freeform: Shape 66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69" name="Freeform: Shape 68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lIns="91440" tIns="45720" rIns="91440" bIns="45720" rtlCol="0" anchor="ctr" anchorCtr="0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72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Gerichtsvollzieher</a:t>
            </a:r>
            <a:endParaRPr lang="en-US" sz="72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7BA478BC-1A53-4AB8-9DAD-6ED39512AECF}"/>
              </a:ext>
            </a:extLst>
          </p:cNvPr>
          <p:cNvSpPr/>
          <p:nvPr/>
        </p:nvSpPr>
        <p:spPr>
          <a:xfrm>
            <a:off x="3174125" y="556478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dirty="0">
                <a:hlinkClick r:id="rId3"/>
              </a:rPr>
              <a:t>Wut, Ohnmacht, Schulden - Unterwegs mit Gerichtsvollziehern | rbb24 Reportage - YouTube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3629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Möglichkeiten des Gläubigers: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152396" indent="0">
              <a:buNone/>
            </a:pPr>
            <a:endParaRPr lang="de" dirty="0"/>
          </a:p>
          <a:p>
            <a:pPr>
              <a:buFont typeface="Wingdings" panose="05000000000000000000" pitchFamily="2" charset="2"/>
              <a:buChar char="§"/>
            </a:pPr>
            <a:r>
              <a:rPr lang="de" dirty="0"/>
              <a:t>gütliche Erledigung anstreben , z.Bsp. Ratenzahlung vereinbaren (eventuell durch GV) § 802b ZPO</a:t>
            </a:r>
          </a:p>
          <a:p>
            <a:pPr>
              <a:buFont typeface="Wingdings" panose="05000000000000000000" pitchFamily="2" charset="2"/>
              <a:buChar char="§"/>
            </a:pPr>
            <a:endParaRPr dirty="0"/>
          </a:p>
          <a:p>
            <a:pPr>
              <a:buFont typeface="Wingdings" panose="05000000000000000000" pitchFamily="2" charset="2"/>
              <a:buChar char="§"/>
            </a:pPr>
            <a:r>
              <a:rPr lang="de" dirty="0"/>
              <a:t>in Forderungen vollstrecken, die der Schuldner Dritten gegenüber hat</a:t>
            </a:r>
            <a:endParaRPr dirty="0"/>
          </a:p>
          <a:p>
            <a:pPr>
              <a:spcBef>
                <a:spcPts val="2133"/>
              </a:spcBef>
              <a:buFont typeface="Wingdings" panose="05000000000000000000" pitchFamily="2" charset="2"/>
              <a:buChar char="§"/>
            </a:pPr>
            <a:r>
              <a:rPr lang="de" dirty="0"/>
              <a:t>Vermögensauskunft abnehmen </a:t>
            </a:r>
          </a:p>
          <a:p>
            <a:pPr>
              <a:buFont typeface="Wingdings" panose="05000000000000000000" pitchFamily="2" charset="2"/>
              <a:buChar char="§"/>
            </a:pPr>
            <a:endParaRPr lang="de" dirty="0"/>
          </a:p>
          <a:p>
            <a:pPr>
              <a:buFont typeface="Wingdings" panose="05000000000000000000" pitchFamily="2" charset="2"/>
              <a:buChar char="§"/>
            </a:pPr>
            <a:r>
              <a:rPr lang="de" dirty="0"/>
              <a:t>in Gegenstände vollstrecken ( Pfändung und Verwertung)</a:t>
            </a:r>
          </a:p>
          <a:p>
            <a:pPr marL="152396" indent="0">
              <a:buNone/>
            </a:pPr>
            <a:endParaRPr dirty="0"/>
          </a:p>
          <a:p>
            <a:pPr>
              <a:buFont typeface="Wingdings" panose="05000000000000000000" pitchFamily="2" charset="2"/>
              <a:buChar char="§"/>
            </a:pPr>
            <a:r>
              <a:rPr lang="de" dirty="0"/>
              <a:t>Vollstreckung in unbewegliches Vermögen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2341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>
          <a:extLst>
            <a:ext uri="{FF2B5EF4-FFF2-40B4-BE49-F238E27FC236}">
              <a16:creationId xmlns:a16="http://schemas.microsoft.com/office/drawing/2014/main" id="{9E5D47DF-C34C-1C08-7C8F-63CA36648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>
            <a:extLst>
              <a:ext uri="{FF2B5EF4-FFF2-40B4-BE49-F238E27FC236}">
                <a16:creationId xmlns:a16="http://schemas.microsoft.com/office/drawing/2014/main" id="{F6C3F17D-4104-8928-E169-F3FA3957A3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Prüfung der Voraussetzungen durch den GV </a:t>
            </a:r>
            <a:endParaRPr dirty="0"/>
          </a:p>
        </p:txBody>
      </p:sp>
      <p:sp>
        <p:nvSpPr>
          <p:cNvPr id="61" name="Google Shape;61;p14">
            <a:extLst>
              <a:ext uri="{FF2B5EF4-FFF2-40B4-BE49-F238E27FC236}">
                <a16:creationId xmlns:a16="http://schemas.microsoft.com/office/drawing/2014/main" id="{522ED199-2AD8-383C-06EE-78A6AA804B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152396" indent="0">
              <a:buNone/>
            </a:pPr>
            <a:r>
              <a:rPr lang="de" b="1" dirty="0"/>
              <a:t>1. Auftrag</a:t>
            </a:r>
            <a:endParaRPr b="1" dirty="0"/>
          </a:p>
          <a:p>
            <a:pPr indent="0">
              <a:spcBef>
                <a:spcPts val="2133"/>
              </a:spcBef>
              <a:buNone/>
            </a:pPr>
            <a:r>
              <a:rPr lang="de" dirty="0"/>
              <a:t>-Inhalt des Auftrages</a:t>
            </a:r>
          </a:p>
          <a:p>
            <a:pPr indent="0">
              <a:spcBef>
                <a:spcPts val="2133"/>
              </a:spcBef>
              <a:buNone/>
            </a:pPr>
            <a:r>
              <a:rPr lang="de" dirty="0"/>
              <a:t>-Zuständigkeit (örtlich, funktionell) § 802e ZPO</a:t>
            </a:r>
            <a:endParaRPr dirty="0"/>
          </a:p>
          <a:p>
            <a:pPr marL="152396" indent="0">
              <a:spcBef>
                <a:spcPts val="2133"/>
              </a:spcBef>
              <a:buNone/>
            </a:pPr>
            <a:r>
              <a:rPr lang="de" b="1" dirty="0"/>
              <a:t>2. Allgemeine Voraussetzungen</a:t>
            </a:r>
            <a:endParaRPr b="1" dirty="0"/>
          </a:p>
          <a:p>
            <a:pPr indent="0">
              <a:lnSpc>
                <a:spcPct val="100000"/>
              </a:lnSpc>
              <a:spcBef>
                <a:spcPts val="2133"/>
              </a:spcBef>
              <a:buNone/>
            </a:pPr>
            <a:r>
              <a:rPr lang="de" dirty="0"/>
              <a:t>-Titel (§§704,794 ZPO)</a:t>
            </a:r>
          </a:p>
          <a:p>
            <a:pPr indent="0">
              <a:lnSpc>
                <a:spcPct val="100000"/>
              </a:lnSpc>
              <a:spcBef>
                <a:spcPts val="2133"/>
              </a:spcBef>
              <a:buNone/>
            </a:pPr>
            <a:r>
              <a:rPr lang="de" dirty="0"/>
              <a:t>-Klausel (§§724ff ZPO)</a:t>
            </a:r>
          </a:p>
          <a:p>
            <a:pPr indent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</a:pPr>
            <a:r>
              <a:rPr lang="de" dirty="0"/>
              <a:t>-Zustellung (§750 ZPO)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97959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de" dirty="0"/>
              <a:t>Prüfung der Voraussetzungen durch den GV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de" b="1" dirty="0"/>
              <a:t>3. Besondere Voraussetzungen</a:t>
            </a:r>
            <a:endParaRPr b="1" dirty="0"/>
          </a:p>
          <a:p>
            <a:pPr>
              <a:spcBef>
                <a:spcPts val="2133"/>
              </a:spcBef>
              <a:buChar char="-"/>
            </a:pPr>
            <a:r>
              <a:rPr lang="de" dirty="0"/>
              <a:t>Ablauf einer Wartefrist nach Zustellung ( z.Bsp. KFB)</a:t>
            </a:r>
            <a:endParaRPr dirty="0"/>
          </a:p>
          <a:p>
            <a:pPr>
              <a:buChar char="-"/>
            </a:pPr>
            <a:r>
              <a:rPr lang="de" dirty="0"/>
              <a:t>Abhängigkeit vom Eintritt eines Kalendertages</a:t>
            </a:r>
            <a:endParaRPr dirty="0"/>
          </a:p>
          <a:p>
            <a:pPr>
              <a:buChar char="-"/>
            </a:pPr>
            <a:r>
              <a:rPr lang="de" dirty="0"/>
              <a:t>Abhängigkeit von einer Sicherheitsleistung des Gläubigers</a:t>
            </a:r>
            <a:endParaRPr dirty="0"/>
          </a:p>
          <a:p>
            <a:pPr>
              <a:buChar char="-"/>
            </a:pPr>
            <a:r>
              <a:rPr lang="de" dirty="0"/>
              <a:t>Abhängigkeit von einer Zug um Zug zu erbringenden Leistung</a:t>
            </a:r>
            <a:endParaRPr dirty="0"/>
          </a:p>
          <a:p>
            <a:pPr indent="0">
              <a:spcBef>
                <a:spcPts val="2133"/>
              </a:spcBef>
              <a:buNone/>
            </a:pP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b="1" dirty="0"/>
              <a:t>4. Keine Vollstreckungshindernisse</a:t>
            </a:r>
            <a:endParaRPr b="1" dirty="0"/>
          </a:p>
          <a:p>
            <a:pPr marL="0" indent="0">
              <a:spcBef>
                <a:spcPts val="2133"/>
              </a:spcBef>
              <a:buNone/>
            </a:pP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r>
              <a:rPr lang="de" dirty="0"/>
              <a:t>   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8305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Vollstreckungshindernisse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457189">
              <a:buFont typeface="+mj-lt"/>
              <a:buAutoNum type="arabicPeriod"/>
            </a:pPr>
            <a:r>
              <a:rPr lang="de" b="1" dirty="0"/>
              <a:t>Einstellung der Zwangsvollstreckung auf Anweisung des Gläubigers</a:t>
            </a:r>
          </a:p>
          <a:p>
            <a:pPr marL="457189">
              <a:buFont typeface="+mj-lt"/>
              <a:buAutoNum type="arabicPeriod"/>
            </a:pPr>
            <a:endParaRPr b="1" dirty="0"/>
          </a:p>
          <a:p>
            <a:pPr marL="457189">
              <a:spcBef>
                <a:spcPts val="2133"/>
              </a:spcBef>
              <a:buFont typeface="+mj-lt"/>
              <a:buAutoNum type="arabicPeriod"/>
            </a:pPr>
            <a:r>
              <a:rPr lang="de" b="1" dirty="0"/>
              <a:t>Vollstreckungshindernisse nach § 775 ZPO</a:t>
            </a:r>
          </a:p>
          <a:p>
            <a:pPr marL="457189">
              <a:spcBef>
                <a:spcPts val="2133"/>
              </a:spcBef>
              <a:buFont typeface="+mj-lt"/>
              <a:buAutoNum type="arabicPeriod"/>
            </a:pPr>
            <a:endParaRPr b="1" dirty="0"/>
          </a:p>
          <a:p>
            <a:pPr marL="457189">
              <a:spcBef>
                <a:spcPts val="2133"/>
              </a:spcBef>
              <a:buFont typeface="+mj-lt"/>
              <a:buAutoNum type="arabicPeriod"/>
            </a:pPr>
            <a:r>
              <a:rPr lang="de" b="1" dirty="0"/>
              <a:t>Eröffnung des Insolvenzverfahrens</a:t>
            </a:r>
            <a:endParaRPr b="1"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661583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>
          <a:extLst>
            <a:ext uri="{FF2B5EF4-FFF2-40B4-BE49-F238E27FC236}">
              <a16:creationId xmlns:a16="http://schemas.microsoft.com/office/drawing/2014/main" id="{90FB5545-1B52-ABB3-2536-560DC590C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>
            <a:extLst>
              <a:ext uri="{FF2B5EF4-FFF2-40B4-BE49-F238E27FC236}">
                <a16:creationId xmlns:a16="http://schemas.microsoft.com/office/drawing/2014/main" id="{06E78B3B-040C-7C42-43AC-3B5207A6438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Vollstreckungshindernisse nach §775 ZPO</a:t>
            </a:r>
            <a:endParaRPr dirty="0"/>
          </a:p>
        </p:txBody>
      </p:sp>
      <p:sp>
        <p:nvSpPr>
          <p:cNvPr id="73" name="Google Shape;73;p16">
            <a:extLst>
              <a:ext uri="{FF2B5EF4-FFF2-40B4-BE49-F238E27FC236}">
                <a16:creationId xmlns:a16="http://schemas.microsoft.com/office/drawing/2014/main" id="{D6304E44-640F-C33C-7C63-7105F88A81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de-DE" b="1" dirty="0"/>
              <a:t>Nr. 1			</a:t>
            </a:r>
            <a:r>
              <a:rPr lang="de-DE" dirty="0"/>
              <a:t>Aufhebung des Vollstreckungstitels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de-DE" dirty="0"/>
              <a:t>			Aufhebung der vorläufigen Vollstreckbarkeit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de-DE" dirty="0"/>
              <a:t>			Zwangsvollstreckung für unzulässig erklärt o. ihre 					Einstellung angeordnet wurde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de-DE" dirty="0"/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de-DE" b="1" dirty="0"/>
              <a:t>NR. 2			</a:t>
            </a:r>
            <a:r>
              <a:rPr lang="de-DE" dirty="0"/>
              <a:t>Zwangsvollstreckung einstweilen eingestellt wird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de-DE" dirty="0"/>
              <a:t>			Vollstreckung nur gegen Sicherheitsleistung fortgesetzt 				werden darf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43820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>
          <a:extLst>
            <a:ext uri="{FF2B5EF4-FFF2-40B4-BE49-F238E27FC236}">
              <a16:creationId xmlns:a16="http://schemas.microsoft.com/office/drawing/2014/main" id="{96F5BDE4-8A6D-7D15-8CF4-D7FEC220C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>
            <a:extLst>
              <a:ext uri="{FF2B5EF4-FFF2-40B4-BE49-F238E27FC236}">
                <a16:creationId xmlns:a16="http://schemas.microsoft.com/office/drawing/2014/main" id="{EC563A62-B4DE-B94F-7BA5-DFF9696A060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Vollstreckungshindernisse nach §775 ZPO</a:t>
            </a:r>
            <a:endParaRPr dirty="0"/>
          </a:p>
        </p:txBody>
      </p:sp>
      <p:sp>
        <p:nvSpPr>
          <p:cNvPr id="73" name="Google Shape;73;p16">
            <a:extLst>
              <a:ext uri="{FF2B5EF4-FFF2-40B4-BE49-F238E27FC236}">
                <a16:creationId xmlns:a16="http://schemas.microsoft.com/office/drawing/2014/main" id="{589CDFE4-13DC-9A9E-7AE6-6E9F7A0BE8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de-DE" b="1" dirty="0"/>
              <a:t>Nr. 3		</a:t>
            </a:r>
            <a:r>
              <a:rPr lang="de-DE" dirty="0"/>
              <a:t>Zwangsvollstreckung durch Sicherheitsleistung des Schuldners 			abgewendet &amp; Schuldner weist Sicherheitsleistung durch 			öffentliche Urkunden nach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de-DE" dirty="0"/>
              <a:t>		-&gt; Einstellung der Zwangsvollstreckung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de-DE" dirty="0"/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de-DE" b="1" dirty="0"/>
              <a:t>NR. 4		</a:t>
            </a:r>
            <a:r>
              <a:rPr lang="de-DE" dirty="0"/>
              <a:t>Vorlage einer öffentlichen Urkunde o. vom Gläubiger 				ausgestellten Privaturkunde, aus der sich ergibt, dass Gläubiger 		nach Erlass des Urteils befriedigt ist o. Stundung bewilligt hat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de-DE" dirty="0"/>
              <a:t>		-&gt; Einstellung der Zwangsvollstreckung</a:t>
            </a:r>
          </a:p>
        </p:txBody>
      </p:sp>
    </p:spTree>
    <p:extLst>
      <p:ext uri="{BB962C8B-B14F-4D97-AF65-F5344CB8AC3E}">
        <p14:creationId xmlns:p14="http://schemas.microsoft.com/office/powerpoint/2010/main" val="2425342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>
          <a:extLst>
            <a:ext uri="{FF2B5EF4-FFF2-40B4-BE49-F238E27FC236}">
              <a16:creationId xmlns:a16="http://schemas.microsoft.com/office/drawing/2014/main" id="{361F0370-A012-98DF-AD6D-EF3C0F774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>
            <a:extLst>
              <a:ext uri="{FF2B5EF4-FFF2-40B4-BE49-F238E27FC236}">
                <a16:creationId xmlns:a16="http://schemas.microsoft.com/office/drawing/2014/main" id="{360DDF98-7452-BC15-92B3-32C696B5F17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Vollstreckungshindernisse nach §775 ZPO</a:t>
            </a:r>
            <a:endParaRPr dirty="0"/>
          </a:p>
        </p:txBody>
      </p:sp>
      <p:sp>
        <p:nvSpPr>
          <p:cNvPr id="73" name="Google Shape;73;p16">
            <a:extLst>
              <a:ext uri="{FF2B5EF4-FFF2-40B4-BE49-F238E27FC236}">
                <a16:creationId xmlns:a16="http://schemas.microsoft.com/office/drawing/2014/main" id="{A3DFE27E-1D00-950E-D817-3B127504FB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de-DE" b="1" dirty="0"/>
              <a:t>Nr. 5		</a:t>
            </a:r>
            <a:r>
              <a:rPr lang="de-DE" dirty="0"/>
              <a:t>Einzahlungs- oder Überweisungsnachweis einer Bank wird 			vorgelegt, mit Nachweis, dass der zur Befriedigung des 				Gläubigers erforderliche Betrag auf dessen Konto eingezahlt 			oder überwiesen worden ist</a:t>
            </a:r>
            <a:r>
              <a:rPr lang="de-DE" b="1" dirty="0"/>
              <a:t>		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06751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Merke:</a:t>
            </a:r>
            <a:endParaRPr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Aft>
                <a:spcPts val="2133"/>
              </a:spcAft>
              <a:buNone/>
            </a:pPr>
            <a:endParaRPr lang="de" dirty="0"/>
          </a:p>
          <a:p>
            <a:pPr marL="0" indent="0">
              <a:spcAft>
                <a:spcPts val="2133"/>
              </a:spcAft>
              <a:buNone/>
            </a:pPr>
            <a:r>
              <a:rPr lang="de" sz="3200" dirty="0"/>
              <a:t>Sollte trotz Vorliegen eines Vollstreckungshindernisses eine Vollstreckungsmaßnahme durchgeführt worden sein, ist die Vollstreckungshandlung nicht nichtig, sondern anfechtbar mit § 766 ZPO.</a:t>
            </a:r>
            <a:endParaRPr sz="3200" dirty="0"/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B9E8844A-225F-4E6D-9C58-C34BB04B73F8}"/>
              </a:ext>
            </a:extLst>
          </p:cNvPr>
          <p:cNvSpPr/>
          <p:nvPr/>
        </p:nvSpPr>
        <p:spPr>
          <a:xfrm rot="500106">
            <a:off x="6779172" y="4020207"/>
            <a:ext cx="4209394" cy="18288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/>
              <a:t>Übung Handout S. 30 + 31</a:t>
            </a:r>
          </a:p>
        </p:txBody>
      </p:sp>
    </p:spTree>
    <p:extLst>
      <p:ext uri="{BB962C8B-B14F-4D97-AF65-F5344CB8AC3E}">
        <p14:creationId xmlns:p14="http://schemas.microsoft.com/office/powerpoint/2010/main" val="3464001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Zwangsvollstreckung</Template>
  <TotalTime>0</TotalTime>
  <Words>410</Words>
  <Application>Microsoft Office PowerPoint</Application>
  <PresentationFormat>Breitbild</PresentationFormat>
  <Paragraphs>56</Paragraphs>
  <Slides>9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</vt:lpstr>
      <vt:lpstr>Gerichtsvollzieher</vt:lpstr>
      <vt:lpstr>Möglichkeiten des Gläubigers:</vt:lpstr>
      <vt:lpstr>Prüfung der Voraussetzungen durch den GV </vt:lpstr>
      <vt:lpstr>Prüfung der Voraussetzungen durch den GV</vt:lpstr>
      <vt:lpstr>Vollstreckungshindernisse</vt:lpstr>
      <vt:lpstr>Vollstreckungshindernisse nach §775 ZPO</vt:lpstr>
      <vt:lpstr>Vollstreckungshindernisse nach §775 ZPO</vt:lpstr>
      <vt:lpstr>Vollstreckungshindernisse nach §775 ZPO</vt:lpstr>
      <vt:lpstr>Merke: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Gerichtsvollzieher</dc:title>
  <dc:creator>Körner, Josephin</dc:creator>
  <cp:lastModifiedBy>Körner, Josephin</cp:lastModifiedBy>
  <cp:revision>1</cp:revision>
  <cp:lastPrinted>2025-05-15T18:37:14Z</cp:lastPrinted>
  <dcterms:created xsi:type="dcterms:W3CDTF">2025-11-03T09:41:01Z</dcterms:created>
  <dcterms:modified xsi:type="dcterms:W3CDTF">2025-11-03T09:42:02Z</dcterms:modified>
</cp:coreProperties>
</file>