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6" r:id="rId3"/>
    <p:sldId id="262" r:id="rId4"/>
    <p:sldId id="263" r:id="rId5"/>
    <p:sldId id="272" r:id="rId6"/>
    <p:sldId id="273" r:id="rId7"/>
    <p:sldId id="274" r:id="rId8"/>
    <p:sldId id="275" r:id="rId9"/>
    <p:sldId id="268" r:id="rId10"/>
    <p:sldId id="270" r:id="rId11"/>
    <p:sldId id="277" r:id="rId12"/>
    <p:sldId id="271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A7B4"/>
    <a:srgbClr val="DC9C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985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20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63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886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23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28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0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93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98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4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17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FCE7-B631-4F35-AEF8-13F48FDB6F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69352">
            <a:off x="284783" y="294043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469036" y="1913500"/>
            <a:ext cx="10148340" cy="637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Eingang Klage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469036" y="2791910"/>
            <a:ext cx="10148340" cy="595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430594" y="3621646"/>
            <a:ext cx="10148340" cy="6691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Zeuge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420601" y="4525001"/>
            <a:ext cx="10148340" cy="6479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0" name="Gefaltete Ecke 19"/>
          <p:cNvSpPr/>
          <p:nvPr/>
        </p:nvSpPr>
        <p:spPr>
          <a:xfrm rot="345086">
            <a:off x="9499186" y="290504"/>
            <a:ext cx="1977744" cy="1935640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ieviele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KRs müssen erstellt werden ?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054758">
            <a:off x="10096669" y="4806455"/>
            <a:ext cx="1236183" cy="1201351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 4 Stück !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81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3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06401" y="1983750"/>
            <a:ext cx="4188816" cy="818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–  76 %           =  438,71 EUR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6516802" y="2066994"/>
            <a:ext cx="4137999" cy="7294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600" u="sng" dirty="0" smtClean="0">
              <a:solidFill>
                <a:schemeClr val="tx1"/>
              </a:solidFill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7186032" y="2302054"/>
            <a:ext cx="346876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u="sng" dirty="0"/>
              <a:t>Bereits gezahlt</a:t>
            </a:r>
            <a:r>
              <a:rPr lang="de-DE" u="sng" dirty="0" smtClean="0"/>
              <a:t>: </a:t>
            </a:r>
            <a:r>
              <a:rPr lang="de-DE" dirty="0" smtClean="0"/>
              <a:t>=  120,00 EUR</a:t>
            </a:r>
            <a:endParaRPr lang="de-DE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543175" y="2315839"/>
            <a:ext cx="2241435" cy="3385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1600" dirty="0" smtClean="0"/>
              <a:t>gezahlt =  </a:t>
            </a:r>
            <a:r>
              <a:rPr lang="de-DE" sz="1600" u="sng" dirty="0" smtClean="0"/>
              <a:t>1146,00 EUR</a:t>
            </a:r>
            <a:endParaRPr lang="de-DE" sz="1600" u="sng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-  24 %           =  138,54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606401" y="3462308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226917" y="5503902"/>
              <a:ext cx="171425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1007,46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905887" y="4601497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688,75 EUR</a:t>
              </a:r>
              <a:endParaRPr lang="de-DE" dirty="0"/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6896661" y="3005827"/>
            <a:ext cx="4696361" cy="421672"/>
            <a:chOff x="1169906" y="6833232"/>
            <a:chExt cx="4696361" cy="421672"/>
          </a:xfrm>
        </p:grpSpPr>
        <p:sp>
          <p:nvSpPr>
            <p:cNvPr id="29" name="Rechteck 28"/>
            <p:cNvSpPr/>
            <p:nvPr/>
          </p:nvSpPr>
          <p:spPr>
            <a:xfrm>
              <a:off x="1169906" y="683323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4344448" y="6855436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318.71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921010" y="3651420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318,71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0" y="4114812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2803695" y="5173894"/>
            <a:ext cx="3961829" cy="1462051"/>
            <a:chOff x="7261995" y="4752502"/>
            <a:chExt cx="3961829" cy="1462051"/>
          </a:xfrm>
        </p:grpSpPr>
        <p:sp>
          <p:nvSpPr>
            <p:cNvPr id="38" name="Gleichschenkliges Dreieck 37"/>
            <p:cNvSpPr/>
            <p:nvPr/>
          </p:nvSpPr>
          <p:spPr>
            <a:xfrm rot="6549232">
              <a:off x="8559192" y="4827746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Rechteck 36"/>
            <p:cNvSpPr/>
            <p:nvPr/>
          </p:nvSpPr>
          <p:spPr>
            <a:xfrm>
              <a:off x="7261995" y="5237188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138,54€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10439219" y="4772867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15282710">
            <a:off x="5870123" y="3224566"/>
            <a:ext cx="380026" cy="18284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6926871" y="473279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438,71 €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577,25 €…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890642" y="40706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318,71 EUR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296060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4" grpId="0" animBg="1"/>
      <p:bldP spid="20" grpId="0" animBg="1"/>
      <p:bldP spid="15" grpId="0" animBg="1"/>
      <p:bldP spid="40" grpId="0" animBg="1"/>
      <p:bldP spid="42" grpId="0" animBg="1"/>
      <p:bldP spid="16" grpId="0" animBg="1"/>
      <p:bldP spid="41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310077" y="170412"/>
            <a:ext cx="1605613" cy="155627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Kläger</a:t>
            </a: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8" name="Gruppieren 17"/>
          <p:cNvGrpSpPr/>
          <p:nvPr/>
        </p:nvGrpSpPr>
        <p:grpSpPr>
          <a:xfrm>
            <a:off x="3768619" y="1541116"/>
            <a:ext cx="3966305" cy="3948610"/>
            <a:chOff x="3738639" y="1493248"/>
            <a:chExt cx="3966305" cy="3948610"/>
          </a:xfrm>
        </p:grpSpPr>
        <p:pic>
          <p:nvPicPr>
            <p:cNvPr id="16" name="Grafik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38639" y="1493248"/>
              <a:ext cx="3966305" cy="3948610"/>
            </a:xfrm>
            <a:prstGeom prst="rect">
              <a:avLst/>
            </a:prstGeom>
          </p:spPr>
        </p:pic>
        <p:sp>
          <p:nvSpPr>
            <p:cNvPr id="17" name="Flussdiagramm: Grenzstelle 16"/>
            <p:cNvSpPr/>
            <p:nvPr/>
          </p:nvSpPr>
          <p:spPr>
            <a:xfrm>
              <a:off x="5092908" y="3165049"/>
              <a:ext cx="1847538" cy="565243"/>
            </a:xfrm>
            <a:prstGeom prst="flowChartTerminator">
              <a:avLst/>
            </a:prstGeom>
            <a:solidFill>
              <a:srgbClr val="F7A7B4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Mithaft</a:t>
              </a:r>
              <a:endParaRPr lang="de-DE" sz="32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</p:grpSp>
      <p:sp>
        <p:nvSpPr>
          <p:cNvPr id="26" name="Gebogener Pfeil 25"/>
          <p:cNvSpPr/>
          <p:nvPr/>
        </p:nvSpPr>
        <p:spPr>
          <a:xfrm>
            <a:off x="2714371" y="929219"/>
            <a:ext cx="3644017" cy="2885347"/>
          </a:xfrm>
          <a:prstGeom prst="circular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503204" y="2053890"/>
            <a:ext cx="1873302" cy="5662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577,25 €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9246354" y="2314289"/>
            <a:ext cx="1903750" cy="659567"/>
          </a:xfrm>
          <a:prstGeom prst="rect">
            <a:avLst/>
          </a:prstGeom>
          <a:solidFill>
            <a:srgbClr val="F5839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138,54 €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Gebogener Pfeil 27"/>
          <p:cNvSpPr/>
          <p:nvPr/>
        </p:nvSpPr>
        <p:spPr>
          <a:xfrm>
            <a:off x="6046657" y="967391"/>
            <a:ext cx="3644017" cy="2885347"/>
          </a:xfrm>
          <a:prstGeom prst="circularArrow">
            <a:avLst/>
          </a:prstGeom>
          <a:solidFill>
            <a:srgbClr val="F5839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9246354" y="2970121"/>
            <a:ext cx="2622095" cy="239061"/>
          </a:xfrm>
          <a:prstGeom prst="rect">
            <a:avLst/>
          </a:prstGeom>
          <a:solidFill>
            <a:srgbClr val="F5839E">
              <a:alpha val="61176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Entscheidungsschuld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1" name="Wolkenförmige Legende 30"/>
          <p:cNvSpPr/>
          <p:nvPr/>
        </p:nvSpPr>
        <p:spPr>
          <a:xfrm>
            <a:off x="470522" y="3926811"/>
            <a:ext cx="3938665" cy="2012509"/>
          </a:xfrm>
          <a:prstGeom prst="cloudCallout">
            <a:avLst>
              <a:gd name="adj1" fmla="val 53399"/>
              <a:gd name="adj2" fmla="val -5645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2">
                    <a:lumMod val="75000"/>
                  </a:schemeClr>
                </a:solidFill>
              </a:rPr>
              <a:t>Ich frage mich… wieviel is</a:t>
            </a:r>
            <a:r>
              <a:rPr lang="de-DE" sz="2800" dirty="0" smtClean="0">
                <a:solidFill>
                  <a:schemeClr val="tx2">
                    <a:lumMod val="75000"/>
                  </a:schemeClr>
                </a:solidFill>
              </a:rPr>
              <a:t>t noch in mir drin….?</a:t>
            </a:r>
            <a:endParaRPr lang="de-DE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3" name="Ovale Legende 32"/>
          <p:cNvSpPr/>
          <p:nvPr/>
        </p:nvSpPr>
        <p:spPr>
          <a:xfrm>
            <a:off x="5960521" y="4801577"/>
            <a:ext cx="3412136" cy="1690282"/>
          </a:xfrm>
          <a:prstGeom prst="wedgeEllipseCallout">
            <a:avLst>
              <a:gd name="adj1" fmla="val -67620"/>
              <a:gd name="adj2" fmla="val -107014"/>
            </a:avLst>
          </a:prstGeom>
          <a:solidFill>
            <a:srgbClr val="F9B9C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 im 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„</a:t>
            </a:r>
            <a:r>
              <a:rPr lang="de-DE" sz="2400" b="1" dirty="0" err="1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“- 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Sparschwein 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 120 €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4" name="Gebogener Pfeil 33"/>
          <p:cNvSpPr/>
          <p:nvPr/>
        </p:nvSpPr>
        <p:spPr>
          <a:xfrm rot="1979369">
            <a:off x="5775729" y="1788827"/>
            <a:ext cx="3644017" cy="2885347"/>
          </a:xfrm>
          <a:prstGeom prst="circularArrow">
            <a:avLst/>
          </a:prstGeom>
          <a:solidFill>
            <a:srgbClr val="F5839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8420782" y="3997374"/>
            <a:ext cx="1903750" cy="659567"/>
          </a:xfrm>
          <a:prstGeom prst="rect">
            <a:avLst/>
          </a:prstGeom>
          <a:solidFill>
            <a:srgbClr val="F5839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318,71 €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8420782" y="4642156"/>
            <a:ext cx="3387777" cy="229875"/>
          </a:xfrm>
          <a:prstGeom prst="rect">
            <a:avLst/>
          </a:prstGeom>
          <a:solidFill>
            <a:srgbClr val="F5839E">
              <a:alpha val="61176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Verrechnung auf Beklagten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727854" y="2612959"/>
            <a:ext cx="2622095" cy="239061"/>
          </a:xfrm>
          <a:prstGeom prst="rect">
            <a:avLst/>
          </a:prstGeom>
          <a:solidFill>
            <a:schemeClr val="accent6">
              <a:lumMod val="40000"/>
              <a:lumOff val="60000"/>
              <a:alpha val="61176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Antragstellerschuld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51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6" grpId="0" animBg="1"/>
      <p:bldP spid="21" grpId="0" animBg="1"/>
      <p:bldP spid="27" grpId="0" animBg="1"/>
      <p:bldP spid="28" grpId="0" animBg="1"/>
      <p:bldP spid="29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Alle Kosten sind nun gem. § 9 Abs. 3 Nr. 2 GKG fällig. Gem. § 28 Abs. 1 </a:t>
            </a:r>
            <a:r>
              <a:rPr lang="de-DE" dirty="0" err="1" smtClean="0"/>
              <a:t>KostVfg</a:t>
            </a:r>
            <a:r>
              <a:rPr lang="de-DE" dirty="0" smtClean="0"/>
              <a:t>. ist nunmehr eine neue Kostenrechnung die Schlusskostenrechnung, zu erstellen.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5265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sind beide Parteien gem. § 29 Nr. </a:t>
            </a:r>
            <a:r>
              <a:rPr lang="de-DE" dirty="0"/>
              <a:t>2</a:t>
            </a:r>
            <a:r>
              <a:rPr lang="de-DE" dirty="0" smtClean="0"/>
              <a:t>  GKG als Übernahmeschuldner (Auch Erstschuldner</a:t>
            </a:r>
          </a:p>
          <a:p>
            <a:r>
              <a:rPr lang="de-DE" dirty="0"/>
              <a:t> </a:t>
            </a:r>
            <a:r>
              <a:rPr lang="de-DE" dirty="0" smtClean="0"/>
              <a:t>    im Sinne von § 31 Abs. 2 S.1 GKG, es gibt allerdings keine offenen Restbeträge.)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3867060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</a:t>
            </a:r>
            <a:r>
              <a:rPr lang="de-DE" dirty="0"/>
              <a:t>Der von dem Kläger, als Antragsschuldner gem. § 22 I S.1 GKG, geleisteter Vorschuss ist auf die zu 	Kosten der Beklagten, im Rahmen der </a:t>
            </a:r>
            <a:r>
              <a:rPr lang="de-DE" dirty="0" err="1"/>
              <a:t>Mithaft</a:t>
            </a:r>
            <a:r>
              <a:rPr lang="de-DE" dirty="0"/>
              <a:t>, zu verrechnen. </a:t>
            </a:r>
          </a:p>
          <a:p>
            <a:r>
              <a:rPr lang="de-DE" dirty="0" smtClean="0"/>
              <a:t>	Die verbleibende Überzahlung wird gem.  § 29 Abs. 3 + 4 S.1 </a:t>
            </a:r>
            <a:r>
              <a:rPr lang="de-DE" dirty="0" err="1" smtClean="0"/>
              <a:t>KostVfg</a:t>
            </a:r>
            <a:r>
              <a:rPr lang="de-DE" dirty="0" smtClean="0"/>
              <a:t> über den 	Prozessbevollmächtigten mit Kost 18 an den Kläger erstattet. 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2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15.360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Erw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324</a:t>
            </a:r>
          </a:p>
        </p:txBody>
      </p:sp>
      <p:sp>
        <p:nvSpPr>
          <p:cNvPr id="52" name="Rechteck 51"/>
          <p:cNvSpPr/>
          <p:nvPr/>
        </p:nvSpPr>
        <p:spPr>
          <a:xfrm>
            <a:off x="6873136" y="2149041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972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4.800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20.160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382 </a:t>
            </a:r>
          </a:p>
        </p:txBody>
      </p:sp>
      <p:sp>
        <p:nvSpPr>
          <p:cNvPr id="59" name="Rechteck 58"/>
          <p:cNvSpPr/>
          <p:nvPr/>
        </p:nvSpPr>
        <p:spPr>
          <a:xfrm>
            <a:off x="6531770" y="4107185"/>
            <a:ext cx="1084286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 1146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4.940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8" y="5108830"/>
            <a:ext cx="1530687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0,25 von 161</a:t>
            </a:r>
          </a:p>
        </p:txBody>
      </p:sp>
      <p:sp>
        <p:nvSpPr>
          <p:cNvPr id="64" name="Rechteck 63"/>
          <p:cNvSpPr/>
          <p:nvPr/>
        </p:nvSpPr>
        <p:spPr>
          <a:xfrm>
            <a:off x="4803308" y="5089797"/>
            <a:ext cx="1183156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40,25+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619385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 422,25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25.100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449 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9365547" y="1524736"/>
            <a:ext cx="2251824" cy="4114693"/>
            <a:chOff x="9365547" y="1524736"/>
            <a:chExt cx="2251824" cy="4114693"/>
          </a:xfrm>
        </p:grpSpPr>
        <p:sp>
          <p:nvSpPr>
            <p:cNvPr id="19" name="Rechteck 18"/>
            <p:cNvSpPr/>
            <p:nvPr/>
          </p:nvSpPr>
          <p:spPr>
            <a:xfrm>
              <a:off x="9365547" y="1524736"/>
              <a:ext cx="2251824" cy="411469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Rectangle 1"/>
            <p:cNvSpPr>
              <a:spLocks noChangeArrowheads="1"/>
            </p:cNvSpPr>
            <p:nvPr/>
          </p:nvSpPr>
          <p:spPr bwMode="auto">
            <a:xfrm>
              <a:off x="9653691" y="1671656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b</a:t>
              </a:r>
              <a:r>
                <a:rPr lang="de-DE" dirty="0" smtClean="0"/>
                <a:t>ereits gezahlt:</a:t>
              </a:r>
              <a:endParaRPr lang="de-DE" dirty="0"/>
            </a:p>
          </p:txBody>
        </p:sp>
      </p:grpSp>
      <p:sp>
        <p:nvSpPr>
          <p:cNvPr id="16" name="Stern mit 5 Zacken 15"/>
          <p:cNvSpPr/>
          <p:nvPr/>
        </p:nvSpPr>
        <p:spPr>
          <a:xfrm>
            <a:off x="7837538" y="4213171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1146</a:t>
              </a: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1" name="Gefaltete Ecke 40"/>
          <p:cNvSpPr/>
          <p:nvPr/>
        </p:nvSpPr>
        <p:spPr>
          <a:xfrm>
            <a:off x="9792610" y="3723433"/>
            <a:ext cx="1491341" cy="1358141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  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120</a:t>
            </a:r>
          </a:p>
          <a:p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Zeugen-vorschuss 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wird berechnet!</a:t>
              </a:r>
              <a:endParaRPr lang="de-DE" dirty="0"/>
            </a:p>
          </p:txBody>
        </p:sp>
      </p:grpSp>
      <p:sp>
        <p:nvSpPr>
          <p:cNvPr id="38" name="Rechteck 37"/>
          <p:cNvSpPr/>
          <p:nvPr/>
        </p:nvSpPr>
        <p:spPr>
          <a:xfrm>
            <a:off x="5970448" y="5108830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382 </a:t>
            </a:r>
          </a:p>
        </p:txBody>
      </p:sp>
    </p:spTree>
    <p:extLst>
      <p:ext uri="{BB962C8B-B14F-4D97-AF65-F5344CB8AC3E}">
        <p14:creationId xmlns:p14="http://schemas.microsoft.com/office/powerpoint/2010/main" val="76167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16" grpId="0" animBg="1"/>
      <p:bldP spid="41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113338"/>
              </p:ext>
            </p:extLst>
          </p:nvPr>
        </p:nvGraphicFramePr>
        <p:xfrm>
          <a:off x="1466496" y="1411283"/>
          <a:ext cx="10150879" cy="4472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15.360,00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1034322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972,00 €/0,00 €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229656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    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349578" y="5020528"/>
            <a:ext cx="1029924" cy="4061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1034322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630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6392" y="16596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tritt gem. § 6 Abs. 1 S. 1 Nr. 1 GKG </a:t>
            </a:r>
            <a:r>
              <a:rPr lang="de-DE" u="sng" dirty="0" smtClean="0"/>
              <a:t>mit Eingang der Klage </a:t>
            </a:r>
            <a:r>
              <a:rPr lang="de-DE" dirty="0" smtClean="0"/>
              <a:t>ein.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466392" y="111509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</a:t>
            </a:r>
            <a:r>
              <a:rPr lang="de-DE" dirty="0" smtClean="0">
                <a:solidFill>
                  <a:srgbClr val="C00000"/>
                </a:solidFill>
              </a:rPr>
              <a:t>Kläger</a:t>
            </a:r>
            <a:r>
              <a:rPr lang="de-DE" dirty="0" smtClean="0"/>
              <a:t> 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Gem. § </a:t>
            </a:r>
            <a:r>
              <a:rPr lang="de-DE" dirty="0"/>
              <a:t>12 Abs. </a:t>
            </a:r>
            <a:r>
              <a:rPr lang="de-DE" dirty="0" smtClean="0"/>
              <a:t>1 </a:t>
            </a:r>
            <a:r>
              <a:rPr lang="de-DE" dirty="0"/>
              <a:t>S. 1</a:t>
            </a:r>
            <a:r>
              <a:rPr lang="de-DE" dirty="0" smtClean="0"/>
              <a:t> </a:t>
            </a:r>
            <a:r>
              <a:rPr lang="de-DE" dirty="0"/>
              <a:t>GKG </a:t>
            </a:r>
            <a:r>
              <a:rPr lang="de-DE" dirty="0" smtClean="0"/>
              <a:t> ist mit Kostennachricht gem. § 26 </a:t>
            </a:r>
            <a:r>
              <a:rPr lang="de-DE" dirty="0" err="1" smtClean="0"/>
              <a:t>KostVfg</a:t>
            </a:r>
            <a:r>
              <a:rPr lang="de-DE" dirty="0" smtClean="0"/>
              <a:t> eine  </a:t>
            </a:r>
          </a:p>
          <a:p>
            <a:r>
              <a:rPr lang="de-DE" dirty="0"/>
              <a:t> </a:t>
            </a:r>
            <a:r>
              <a:rPr lang="de-DE" dirty="0" smtClean="0"/>
              <a:t>   Vorauszahlung anzufordern. Sie wird gem. §§ 4 Abs. 2, 15 Abs. 1 und 26 </a:t>
            </a:r>
          </a:p>
          <a:p>
            <a:r>
              <a:rPr lang="de-DE" dirty="0"/>
              <a:t> </a:t>
            </a:r>
            <a:r>
              <a:rPr lang="de-DE" dirty="0" smtClean="0"/>
              <a:t>  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</a:t>
            </a:r>
            <a:r>
              <a:rPr lang="de-DE" dirty="0" smtClean="0">
                <a:solidFill>
                  <a:srgbClr val="C00000"/>
                </a:solidFill>
              </a:rPr>
              <a:t>Klägers</a:t>
            </a:r>
            <a:r>
              <a:rPr lang="de-DE" dirty="0" smtClean="0"/>
              <a:t> erfordert.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133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s Rechteck 17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030147"/>
              </p:ext>
            </p:extLst>
          </p:nvPr>
        </p:nvGraphicFramePr>
        <p:xfrm>
          <a:off x="1466496" y="1411283"/>
          <a:ext cx="10150879" cy="4472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20.160,00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1034322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1146,00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1146,00 €/0,00 €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349578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349578" y="5074789"/>
            <a:ext cx="914400" cy="351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174,00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1034322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1146,00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6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tritt gem. § 6 Abs. 1 S. 1 Nr. 1 GKG </a:t>
            </a:r>
            <a:r>
              <a:rPr lang="de-DE" u="sng" dirty="0" smtClean="0"/>
              <a:t>mit Eingang der Klageerweiterung </a:t>
            </a:r>
            <a:r>
              <a:rPr lang="de-DE" dirty="0" smtClean="0"/>
              <a:t>ein.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</a:t>
            </a:r>
            <a:r>
              <a:rPr lang="de-DE" dirty="0" smtClean="0">
                <a:solidFill>
                  <a:srgbClr val="C00000"/>
                </a:solidFill>
              </a:rPr>
              <a:t>Kläger</a:t>
            </a:r>
            <a:r>
              <a:rPr lang="de-DE" dirty="0" smtClean="0"/>
              <a:t> 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Gem. § </a:t>
            </a:r>
            <a:r>
              <a:rPr lang="de-DE" dirty="0"/>
              <a:t>12 Abs. </a:t>
            </a:r>
            <a:r>
              <a:rPr lang="de-DE" dirty="0" smtClean="0"/>
              <a:t>1 </a:t>
            </a:r>
            <a:r>
              <a:rPr lang="de-DE" dirty="0"/>
              <a:t>S.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 ist mit Kostennachricht gem. § 26 </a:t>
            </a:r>
            <a:r>
              <a:rPr lang="de-DE" dirty="0" err="1" smtClean="0"/>
              <a:t>KostVfg</a:t>
            </a:r>
            <a:r>
              <a:rPr lang="de-DE" dirty="0" smtClean="0"/>
              <a:t> eine weitere </a:t>
            </a:r>
          </a:p>
          <a:p>
            <a:r>
              <a:rPr lang="de-DE" dirty="0"/>
              <a:t> </a:t>
            </a:r>
            <a:r>
              <a:rPr lang="de-DE" dirty="0" smtClean="0"/>
              <a:t>   Vorauszahlung nachzufordern. Sie wird ebenfalls gem. §§ 4 Abs. 2, 15 Abs. 1 und 26 </a:t>
            </a:r>
          </a:p>
          <a:p>
            <a:r>
              <a:rPr lang="de-DE" dirty="0"/>
              <a:t> </a:t>
            </a:r>
            <a:r>
              <a:rPr lang="de-DE" dirty="0" smtClean="0"/>
              <a:t>  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</a:t>
            </a:r>
            <a:r>
              <a:rPr lang="de-DE" dirty="0" smtClean="0">
                <a:solidFill>
                  <a:srgbClr val="C00000"/>
                </a:solidFill>
              </a:rPr>
              <a:t>Klägers</a:t>
            </a:r>
            <a:r>
              <a:rPr lang="de-DE" dirty="0"/>
              <a:t> </a:t>
            </a:r>
            <a:r>
              <a:rPr lang="de-DE" dirty="0" smtClean="0"/>
              <a:t>erfordert.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161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808285"/>
              </p:ext>
            </p:extLst>
          </p:nvPr>
        </p:nvGraphicFramePr>
        <p:xfrm>
          <a:off x="1469036" y="2078756"/>
          <a:ext cx="10150879" cy="4472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14" name="Abgerundetes Rechteck 13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526458" y="1136665"/>
            <a:ext cx="10093457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Zeuge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02088" y="3558813"/>
            <a:ext cx="2251062" cy="9361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Vorschuss für den Zeugen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643180" y="3453509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972586" y="3466017"/>
            <a:ext cx="2222528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/voll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6643180" y="466778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643180" y="5092341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 </a:t>
            </a:r>
            <a:r>
              <a:rPr lang="de-DE" b="1" dirty="0" smtClean="0">
                <a:solidFill>
                  <a:schemeClr val="tx1"/>
                </a:solidFill>
              </a:rPr>
              <a:t>    </a:t>
            </a:r>
            <a:r>
              <a:rPr lang="de-DE" b="1" dirty="0" smtClean="0">
                <a:solidFill>
                  <a:schemeClr val="tx1"/>
                </a:solidFill>
              </a:rPr>
              <a:t>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658168" y="582543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120,00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2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12" grpId="0" animBg="1"/>
      <p:bldP spid="13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Zeuge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der Zeugenauslagen tritt gem. </a:t>
            </a:r>
            <a:r>
              <a:rPr lang="de-DE" b="1" dirty="0" smtClean="0"/>
              <a:t>§ 9 Abs. 3 GKG </a:t>
            </a:r>
            <a:r>
              <a:rPr lang="de-DE" dirty="0" smtClean="0"/>
              <a:t>mit Erlass einer Kostenentscheidung oder bei anderweitiger Verfahrensbeendigung ein.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950263">
            <a:off x="10142742" y="60300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</a:t>
            </a:r>
            <a:r>
              <a:rPr lang="de-DE" u="sng" dirty="0" smtClean="0"/>
              <a:t>Beklagte</a:t>
            </a:r>
            <a:r>
              <a:rPr lang="de-DE" dirty="0" smtClean="0"/>
              <a:t> gem. </a:t>
            </a:r>
            <a:r>
              <a:rPr lang="de-DE" b="1" dirty="0" smtClean="0"/>
              <a:t>§ 17 Abs. 1 S. 1 GKG</a:t>
            </a:r>
            <a:endParaRPr lang="de-DE" b="1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3867061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Einforderung erfolgt im Wege des Kostenvorschusses mittels Kostennachricht  </a:t>
            </a:r>
          </a:p>
          <a:p>
            <a:r>
              <a:rPr lang="de-DE" dirty="0" smtClean="0"/>
              <a:t>    gem. §§ 4 Abs. 2,15 Abs. 1 und 26 Abs. 1  </a:t>
            </a:r>
            <a:r>
              <a:rPr lang="de-DE" dirty="0" err="1" smtClean="0"/>
              <a:t>KostVfg</a:t>
            </a:r>
            <a:r>
              <a:rPr lang="de-DE" dirty="0" smtClean="0"/>
              <a:t> über den Beklagten. </a:t>
            </a:r>
          </a:p>
          <a:p>
            <a:r>
              <a:rPr lang="de-DE" b="1" dirty="0" smtClean="0"/>
              <a:t>	Der </a:t>
            </a:r>
            <a:r>
              <a:rPr lang="de-DE" b="1" dirty="0" smtClean="0"/>
              <a:t>Beweisbeschluss enthält </a:t>
            </a:r>
            <a:r>
              <a:rPr lang="de-DE" b="1" u="sng" dirty="0" smtClean="0"/>
              <a:t>keine</a:t>
            </a:r>
            <a:r>
              <a:rPr lang="de-DE" b="1" dirty="0" smtClean="0"/>
              <a:t> Zahlungsfrist, so dass die Kostenrechnung gem. </a:t>
            </a:r>
          </a:p>
          <a:p>
            <a:r>
              <a:rPr lang="de-DE" b="1" dirty="0"/>
              <a:t> </a:t>
            </a:r>
            <a:r>
              <a:rPr lang="de-DE" b="1" dirty="0" smtClean="0"/>
              <a:t>   </a:t>
            </a:r>
            <a:r>
              <a:rPr lang="de-DE" b="1" dirty="0" smtClean="0"/>
              <a:t>	§ </a:t>
            </a:r>
            <a:r>
              <a:rPr lang="de-DE" b="1" dirty="0" smtClean="0"/>
              <a:t>26 Abs. 3 </a:t>
            </a:r>
            <a:r>
              <a:rPr lang="de-DE" b="1" dirty="0" err="1" smtClean="0"/>
              <a:t>KostVfg</a:t>
            </a:r>
            <a:r>
              <a:rPr lang="de-DE" b="1" dirty="0" smtClean="0"/>
              <a:t> </a:t>
            </a:r>
            <a:r>
              <a:rPr lang="de-DE" b="1" u="sng" dirty="0" smtClean="0"/>
              <a:t>nicht</a:t>
            </a:r>
            <a:r>
              <a:rPr lang="de-DE" b="1" dirty="0" smtClean="0"/>
              <a:t> unterbleiben kann.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01042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577518"/>
              </p:ext>
            </p:extLst>
          </p:nvPr>
        </p:nvGraphicFramePr>
        <p:xfrm>
          <a:off x="1467765" y="1380484"/>
          <a:ext cx="10150879" cy="4395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86293" y="315589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17398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28321" y="316900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20.160,00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23288" y="310854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382,00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20387" y="316900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382,00 €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59234" y="315589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96899" y="383668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80783" y="4540360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86950" y="3769537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828320" y="376953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4.940,00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079039" y="3742290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40,25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806751" y="3754670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40,25 €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259233" y="3784651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40,25 €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86950" y="4342524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6923288" y="4404331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72882" y="4434731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577,25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788258" y="5046351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36 III GKG 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10186346" y="4470588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5" name="Abgerundetes Rechteck 44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5" name="Gefaltete Ecke 34"/>
          <p:cNvSpPr/>
          <p:nvPr/>
        </p:nvSpPr>
        <p:spPr>
          <a:xfrm>
            <a:off x="8680589" y="5199457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Kl.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577,25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1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43" grpId="0" animBg="1"/>
      <p:bldP spid="44" grpId="0" animBg="1"/>
      <p:bldP spid="9" grpId="0" animBg="1"/>
      <p:bldP spid="3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937</Words>
  <Application>Microsoft Office PowerPoint</Application>
  <PresentationFormat>Breitbild</PresentationFormat>
  <Paragraphs>279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67</cp:revision>
  <dcterms:created xsi:type="dcterms:W3CDTF">2023-07-21T13:04:44Z</dcterms:created>
  <dcterms:modified xsi:type="dcterms:W3CDTF">2024-08-28T07:04:48Z</dcterms:modified>
</cp:coreProperties>
</file>