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1" r:id="rId3"/>
    <p:sldId id="260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  <a:srgbClr val="FF3300"/>
    <a:srgbClr val="CCECFF"/>
    <a:srgbClr val="66CCFF"/>
    <a:srgbClr val="66FFFF"/>
    <a:srgbClr val="FF99CC"/>
    <a:srgbClr val="FF00FF"/>
    <a:srgbClr val="FF3399"/>
    <a:srgbClr val="F0C688"/>
    <a:srgbClr val="EED4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Designformatvorlage 1 - Akz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Designformatvorlage 1 - Akz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Designformatvorlage 1 - Akz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32" autoAdjust="0"/>
    <p:restoredTop sz="94660"/>
  </p:normalViewPr>
  <p:slideViewPr>
    <p:cSldViewPr snapToGrid="0">
      <p:cViewPr varScale="1">
        <p:scale>
          <a:sx n="67" d="100"/>
          <a:sy n="67" d="100"/>
        </p:scale>
        <p:origin x="52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23.02.2024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398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23.02.2024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1378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23.02.2024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894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23.02.2024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3738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23.02.2024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1110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23.02.2024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769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23.02.2024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971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23.02.2024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2218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23.02.2024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9071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23.02.2024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3253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23.02.2024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5059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D92DE-5D27-4010-91AF-5931C8CFB02A}" type="datetimeFigureOut">
              <a:rPr lang="de-DE" smtClean="0"/>
              <a:t>23.02.2024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8719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871538" y="2647271"/>
            <a:ext cx="7329487" cy="112171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Mit Eingang der Klage entsteht die Gebühr der 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3371850" y="1515729"/>
            <a:ext cx="5665485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Gebühren</a:t>
            </a:r>
            <a:endParaRPr lang="de-D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4792337" y="3441955"/>
            <a:ext cx="6423351" cy="9144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KV-Nr. 1210 = </a:t>
            </a:r>
            <a:r>
              <a:rPr lang="de-DE" sz="2800" dirty="0"/>
              <a:t>3,0-fache Verfahrensgebühr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871538" y="5151039"/>
            <a:ext cx="10458450" cy="109417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36638" indent="0">
              <a:buNone/>
            </a:pPr>
            <a:r>
              <a:rPr lang="de-DE" sz="2000" b="1" dirty="0"/>
              <a:t>Im Laufe des Verfahrens können ggf. noch Auslagen nach KV-Nummern 9000 </a:t>
            </a:r>
            <a:r>
              <a:rPr lang="de-DE" sz="2000" b="1" smtClean="0"/>
              <a:t>ff. sowie</a:t>
            </a:r>
            <a:r>
              <a:rPr lang="de-DE" sz="2000" b="1" dirty="0"/>
              <a:t> Gebühren nach KV-Nr. 1900 und 1610 sowie 1700 entstehen (dazu nähere Ausführungen später). 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42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204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3371850" y="1515729"/>
            <a:ext cx="5665485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Gebühren</a:t>
            </a:r>
            <a:endParaRPr lang="de-D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42a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Ovale Legende 4"/>
          <p:cNvSpPr/>
          <p:nvPr/>
        </p:nvSpPr>
        <p:spPr>
          <a:xfrm>
            <a:off x="2328163" y="2843213"/>
            <a:ext cx="5157787" cy="2286000"/>
          </a:xfrm>
          <a:prstGeom prst="wedgeEllipseCallout">
            <a:avLst>
              <a:gd name="adj1" fmla="val -51304"/>
              <a:gd name="adj2" fmla="val 6562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 smtClean="0">
                <a:latin typeface="MV Boli" panose="02000500030200090000" pitchFamily="2" charset="0"/>
                <a:cs typeface="MV Boli" panose="02000500030200090000" pitchFamily="2" charset="0"/>
              </a:rPr>
              <a:t>Wir betrachten mal </a:t>
            </a:r>
            <a:r>
              <a:rPr lang="de-DE" sz="3200" smtClean="0">
                <a:latin typeface="MV Boli" panose="02000500030200090000" pitchFamily="2" charset="0"/>
                <a:cs typeface="MV Boli" panose="02000500030200090000" pitchFamily="2" charset="0"/>
              </a:rPr>
              <a:t>den </a:t>
            </a:r>
            <a:r>
              <a:rPr lang="de-DE" sz="3200" smtClean="0">
                <a:latin typeface="MV Boli" panose="02000500030200090000" pitchFamily="2" charset="0"/>
                <a:cs typeface="MV Boli" panose="02000500030200090000" pitchFamily="2" charset="0"/>
              </a:rPr>
              <a:t>Aufbau </a:t>
            </a:r>
            <a:r>
              <a:rPr lang="de-DE" sz="3200" dirty="0" smtClean="0">
                <a:latin typeface="MV Boli" panose="02000500030200090000" pitchFamily="2" charset="0"/>
                <a:cs typeface="MV Boli" panose="02000500030200090000" pitchFamily="2" charset="0"/>
              </a:rPr>
              <a:t>des GKG…..</a:t>
            </a:r>
            <a:endParaRPr lang="de-DE" sz="3200" dirty="0"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11" name="Grafik 10" descr="Ein Bild, das Entwurf, Menschliches Gesicht, Darstellung, Zeichnung enthält.&#10;&#10;Automatisch generierte Beschreibung">
            <a:extLst>
              <a:ext uri="{FF2B5EF4-FFF2-40B4-BE49-F238E27FC236}">
                <a16:creationId xmlns:a16="http://schemas.microsoft.com/office/drawing/2014/main" id="{708860EF-57F5-69B6-CE7C-1527FEE12E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66" y="3876327"/>
            <a:ext cx="2205831" cy="3064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879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4841732"/>
              </p:ext>
            </p:extLst>
          </p:nvPr>
        </p:nvGraphicFramePr>
        <p:xfrm>
          <a:off x="1469036" y="2032955"/>
          <a:ext cx="9728616" cy="40457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8713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560161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306639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1935090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028013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2088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Kläger/Beklagter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40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044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Summe: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040756"/>
                  </a:ext>
                </a:extLst>
              </a:tr>
              <a:tr h="9066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(bereits)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gezahlt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sind: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8056708"/>
                  </a:ext>
                </a:extLst>
              </a:tr>
              <a:tr h="6044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Rest: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6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5354309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8236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Vorrauszahlungs</a:t>
            </a:r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(oder Vorschuss) KR - Klage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9728616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>
                <a:solidFill>
                  <a:schemeClr val="tx1"/>
                </a:solidFill>
              </a:rPr>
              <a:t>Der Kläger A, vertreten durch Rechtsanwalt R., reicht eine Klage gegen den Beklagten B mit einem Zahlungsantrag in Höhe von </a:t>
            </a:r>
            <a:r>
              <a:rPr lang="de-DE" sz="2000" b="1" dirty="0" smtClean="0">
                <a:solidFill>
                  <a:schemeClr val="tx1"/>
                </a:solidFill>
              </a:rPr>
              <a:t>1.000,00 </a:t>
            </a:r>
            <a:r>
              <a:rPr lang="de-DE" sz="2000" b="1" dirty="0">
                <a:solidFill>
                  <a:schemeClr val="tx1"/>
                </a:solidFill>
              </a:rPr>
              <a:t>EUR beim </a:t>
            </a:r>
            <a:r>
              <a:rPr lang="de-DE" sz="2000" b="1" dirty="0" smtClean="0">
                <a:solidFill>
                  <a:schemeClr val="tx1"/>
                </a:solidFill>
              </a:rPr>
              <a:t>Amtsgericht </a:t>
            </a:r>
            <a:r>
              <a:rPr lang="de-DE" sz="2000" b="1" dirty="0">
                <a:solidFill>
                  <a:schemeClr val="tx1"/>
                </a:solidFill>
              </a:rPr>
              <a:t>ein.</a:t>
            </a: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Übung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43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2" name="Gefaltete Ecke 11"/>
          <p:cNvSpPr/>
          <p:nvPr/>
        </p:nvSpPr>
        <p:spPr>
          <a:xfrm>
            <a:off x="6053096" y="5153283"/>
            <a:ext cx="1236183" cy="1201351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c)</a:t>
            </a:r>
          </a:p>
          <a:p>
            <a:pPr algn="ctr"/>
            <a:r>
              <a:rPr lang="de-DE" sz="200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Wie</a:t>
            </a:r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?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Warum?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3" name="Gefaltete Ecke 12"/>
          <p:cNvSpPr/>
          <p:nvPr/>
        </p:nvSpPr>
        <p:spPr>
          <a:xfrm rot="21316620">
            <a:off x="4552200" y="5193174"/>
            <a:ext cx="1447492" cy="1356876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b)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Kosten-</a:t>
            </a:r>
          </a:p>
          <a:p>
            <a:pPr algn="ctr"/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schuldner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Gefaltete Ecke 13"/>
          <p:cNvSpPr/>
          <p:nvPr/>
        </p:nvSpPr>
        <p:spPr>
          <a:xfrm>
            <a:off x="3092656" y="5250358"/>
            <a:ext cx="1336820" cy="1201351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a)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Fälligkeit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Gefaltete Ecke 14"/>
          <p:cNvSpPr/>
          <p:nvPr/>
        </p:nvSpPr>
        <p:spPr>
          <a:xfrm>
            <a:off x="1468111" y="5250359"/>
            <a:ext cx="1362096" cy="1201351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</a:t>
            </a:r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ußerdem:</a:t>
            </a:r>
            <a:endParaRPr lang="de-DE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6" name="Gefaltete Ecke 15"/>
          <p:cNvSpPr/>
          <p:nvPr/>
        </p:nvSpPr>
        <p:spPr>
          <a:xfrm rot="21054758">
            <a:off x="9247832" y="1804422"/>
            <a:ext cx="2472460" cy="2285866"/>
          </a:xfrm>
          <a:prstGeom prst="foldedCorner">
            <a:avLst/>
          </a:prstGeom>
          <a:solidFill>
            <a:srgbClr val="FF7C80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Kostenansatz</a:t>
            </a:r>
            <a:endParaRPr lang="de-DE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800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171</Words>
  <Application>Microsoft Office PowerPoint</Application>
  <PresentationFormat>Breitbild</PresentationFormat>
  <Paragraphs>61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MV Boli</vt:lpstr>
      <vt:lpstr>Times New Roman</vt:lpstr>
      <vt:lpstr>Office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29</cp:revision>
  <dcterms:created xsi:type="dcterms:W3CDTF">2023-05-04T13:22:15Z</dcterms:created>
  <dcterms:modified xsi:type="dcterms:W3CDTF">2024-02-23T10:10:13Z</dcterms:modified>
</cp:coreProperties>
</file>