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8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26.10.2023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Gesamtschuldnerische Haftung</a:t>
            </a:r>
            <a:r>
              <a:rPr lang="de-DE" sz="2800" i="1" dirty="0"/>
              <a:t> 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01013" y="1884567"/>
            <a:ext cx="8864081" cy="10016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Mehrere Kostenschuldner haften als </a:t>
            </a:r>
            <a:r>
              <a:rPr lang="de-DE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Gesamtschuldner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de-DE" sz="2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(§§ </a:t>
            </a:r>
            <a:r>
              <a:rPr lang="de-DE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31 I, 32 I 1 GKG), so die Kosten nicht durch gerichtliche Entscheidung anderweitig unter ihnen verteilt sind. </a:t>
            </a:r>
          </a:p>
        </p:txBody>
      </p:sp>
      <p:sp>
        <p:nvSpPr>
          <p:cNvPr id="9" name="Gefaltete Ecke 8"/>
          <p:cNvSpPr/>
          <p:nvPr/>
        </p:nvSpPr>
        <p:spPr>
          <a:xfrm rot="691529">
            <a:off x="1967159" y="690533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421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2" name="Gruppieren 21"/>
          <p:cNvGrpSpPr/>
          <p:nvPr/>
        </p:nvGrpSpPr>
        <p:grpSpPr>
          <a:xfrm>
            <a:off x="723159" y="2956104"/>
            <a:ext cx="4708168" cy="3480315"/>
            <a:chOff x="723159" y="2956104"/>
            <a:chExt cx="4708168" cy="3480315"/>
          </a:xfrm>
        </p:grpSpPr>
        <p:sp>
          <p:nvSpPr>
            <p:cNvPr id="4" name="Abgerundetes Rechteck 3"/>
            <p:cNvSpPr/>
            <p:nvPr/>
          </p:nvSpPr>
          <p:spPr>
            <a:xfrm>
              <a:off x="723159" y="3114173"/>
              <a:ext cx="4708168" cy="3322246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Streitgenossen, denen die Kosten gemeinsam auferlegt wurden (§ 100 ZPO) 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mehrere Antragsteller / Kläger als Streitgenossen 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persönlich haftende Gesellschafter von Personengesellschaften (OHG, KG, GmbH &amp; Co. KG) 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sämtliche Mitglieder einer GbR </a:t>
              </a:r>
            </a:p>
          </p:txBody>
        </p:sp>
        <p:sp>
          <p:nvSpPr>
            <p:cNvPr id="14" name="Abgerundetes Rechteck 13"/>
            <p:cNvSpPr/>
            <p:nvPr/>
          </p:nvSpPr>
          <p:spPr>
            <a:xfrm>
              <a:off x="1101013" y="2956104"/>
              <a:ext cx="3896405" cy="489708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Mitschuldner § 32 GKG</a:t>
              </a:r>
            </a:p>
          </p:txBody>
        </p:sp>
      </p:grpSp>
      <p:grpSp>
        <p:nvGrpSpPr>
          <p:cNvPr id="23" name="Gruppieren 22"/>
          <p:cNvGrpSpPr/>
          <p:nvPr/>
        </p:nvGrpSpPr>
        <p:grpSpPr>
          <a:xfrm>
            <a:off x="6202174" y="2947664"/>
            <a:ext cx="5041845" cy="3546028"/>
            <a:chOff x="6202174" y="2947664"/>
            <a:chExt cx="5041845" cy="3546028"/>
          </a:xfrm>
        </p:grpSpPr>
        <p:sp>
          <p:nvSpPr>
            <p:cNvPr id="13" name="Abgerundetes Rechteck 12"/>
            <p:cNvSpPr/>
            <p:nvPr/>
          </p:nvSpPr>
          <p:spPr>
            <a:xfrm>
              <a:off x="6202174" y="3070622"/>
              <a:ext cx="5041845" cy="342307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die als Antragsteller nach §§ 17, 22 GKG haftenden Kostenschuldner 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de-DE" dirty="0">
                  <a:solidFill>
                    <a:schemeClr val="tx1"/>
                  </a:solidFill>
                </a:rPr>
                <a:t>Sie haften zwar mit den Entscheidungs-/Übernahmeschuldnern (Erstschuldner) als Gesamtschuldner, dürfen aber erst in Anspruch genommen werden, wenn die Zwangsvollstreckung in deren bewegliches Vermögen erfolglos war oder aussichtslos erscheint (§ 31 II 1 ZPO). </a:t>
              </a:r>
            </a:p>
          </p:txBody>
        </p:sp>
        <p:sp>
          <p:nvSpPr>
            <p:cNvPr id="16" name="Abgerundetes Rechteck 15"/>
            <p:cNvSpPr/>
            <p:nvPr/>
          </p:nvSpPr>
          <p:spPr>
            <a:xfrm>
              <a:off x="6767084" y="2947664"/>
              <a:ext cx="3859941" cy="529447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Zweitschuldner § 31 GKG</a:t>
              </a:r>
            </a:p>
          </p:txBody>
        </p:sp>
      </p:grpSp>
      <p:sp>
        <p:nvSpPr>
          <p:cNvPr id="12" name="Gefaltete Ecke 11"/>
          <p:cNvSpPr/>
          <p:nvPr/>
        </p:nvSpPr>
        <p:spPr>
          <a:xfrm rot="21054758">
            <a:off x="9597813" y="1585111"/>
            <a:ext cx="1436749" cy="143530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§§ 31I, 32 I 1 GKG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8" name="Gruppieren 7"/>
          <p:cNvGrpSpPr/>
          <p:nvPr/>
        </p:nvGrpSpPr>
        <p:grpSpPr>
          <a:xfrm>
            <a:off x="1248073" y="5842276"/>
            <a:ext cx="3602283" cy="884049"/>
            <a:chOff x="1248073" y="5842276"/>
            <a:chExt cx="3602283" cy="884049"/>
          </a:xfrm>
        </p:grpSpPr>
        <p:sp>
          <p:nvSpPr>
            <p:cNvPr id="17" name="Abgerundetes Rechteck 16"/>
            <p:cNvSpPr/>
            <p:nvPr/>
          </p:nvSpPr>
          <p:spPr>
            <a:xfrm>
              <a:off x="1248073" y="6261058"/>
              <a:ext cx="3602283" cy="465267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haften gleichzeitig</a:t>
              </a:r>
            </a:p>
          </p:txBody>
        </p:sp>
        <p:sp>
          <p:nvSpPr>
            <p:cNvPr id="5" name="Pfeil nach unten 4"/>
            <p:cNvSpPr/>
            <p:nvPr/>
          </p:nvSpPr>
          <p:spPr>
            <a:xfrm>
              <a:off x="2826264" y="5842276"/>
              <a:ext cx="484632" cy="418781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  <p:grpSp>
        <p:nvGrpSpPr>
          <p:cNvPr id="21" name="Gruppieren 20"/>
          <p:cNvGrpSpPr/>
          <p:nvPr/>
        </p:nvGrpSpPr>
        <p:grpSpPr>
          <a:xfrm>
            <a:off x="6890352" y="5842277"/>
            <a:ext cx="3888848" cy="884048"/>
            <a:chOff x="6890352" y="5842277"/>
            <a:chExt cx="3888848" cy="884048"/>
          </a:xfrm>
        </p:grpSpPr>
        <p:sp>
          <p:nvSpPr>
            <p:cNvPr id="19" name="Abgerundetes Rechteck 18"/>
            <p:cNvSpPr/>
            <p:nvPr/>
          </p:nvSpPr>
          <p:spPr>
            <a:xfrm>
              <a:off x="6890352" y="6261058"/>
              <a:ext cx="3888848" cy="465267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haften nacheinander</a:t>
              </a:r>
            </a:p>
          </p:txBody>
        </p:sp>
        <p:sp>
          <p:nvSpPr>
            <p:cNvPr id="20" name="Pfeil nach unten 19"/>
            <p:cNvSpPr/>
            <p:nvPr/>
          </p:nvSpPr>
          <p:spPr>
            <a:xfrm>
              <a:off x="9008850" y="5842277"/>
              <a:ext cx="484632" cy="418781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chemeClr val="accent2">
                    <a:lumMod val="7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8382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9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291208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Gesamtschuldnerische Haftung</a:t>
            </a:r>
            <a:r>
              <a:rPr lang="de-DE" sz="2800" i="1" dirty="0"/>
              <a:t> </a:t>
            </a:r>
            <a:endParaRPr lang="de-DE" sz="2800" dirty="0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249264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1101013" y="1884567"/>
            <a:ext cx="8864081" cy="100161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Haftung von Streitgenossen bei Kostenteilung </a:t>
            </a:r>
            <a:endParaRPr lang="de-DE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de-DE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Innen-und Außenverhältnis)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871538" y="2991200"/>
            <a:ext cx="9848425" cy="32805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09613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Streitgenossen haften als Gesamtschuldner § 32 Abs. 1 S. 1 GKG </a:t>
            </a:r>
          </a:p>
          <a:p>
            <a:pPr marL="709613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Gesamtschuldner =&gt; § 421 BGB</a:t>
            </a:r>
          </a:p>
          <a:p>
            <a:pPr marL="709613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Soweit einen Kostenschuldner nur Teile des Gegenstandes betreffen, haftet er als Gesamtschuldner nur für den Betrag, der entstanden wäre, wenn er das Verfahren allein geführt hätte, (§ 32 Abs. 1 S. 2 GKG)</a:t>
            </a:r>
          </a:p>
          <a:p>
            <a:pPr marL="709613" indent="-342900">
              <a:buFont typeface="Arial" panose="020B0604020202020204" pitchFamily="34" charset="0"/>
              <a:buChar char="•"/>
            </a:pPr>
            <a:r>
              <a:rPr lang="de-DE" dirty="0">
                <a:solidFill>
                  <a:schemeClr val="tx1"/>
                </a:solidFill>
              </a:rPr>
              <a:t>Da Streitgenossen erstattungsrechtlich (§ 100 I ZPO) sowie im Innenverhältnis untereinander (§ 426 BGB) nach Kopfteilen haften, sollen ihnen (so nicht untunlich, oder zum Nachteil der Landeskasse) vom Kostenbeamten die einzufordernden Gerichtskosten nach Kopfteilen auferlegt werden (§ 8 Abs. 4 </a:t>
            </a:r>
            <a:r>
              <a:rPr lang="de-DE" dirty="0" err="1">
                <a:solidFill>
                  <a:schemeClr val="tx1"/>
                </a:solidFill>
              </a:rPr>
              <a:t>KostVfg</a:t>
            </a:r>
            <a:r>
              <a:rPr lang="de-DE" dirty="0">
                <a:solidFill>
                  <a:schemeClr val="tx1"/>
                </a:solidFill>
              </a:rPr>
              <a:t>).</a:t>
            </a:r>
          </a:p>
        </p:txBody>
      </p:sp>
      <p:sp>
        <p:nvSpPr>
          <p:cNvPr id="12" name="Gefaltete Ecke 11"/>
          <p:cNvSpPr/>
          <p:nvPr/>
        </p:nvSpPr>
        <p:spPr>
          <a:xfrm rot="582646">
            <a:off x="752394" y="1339987"/>
            <a:ext cx="1436749" cy="1435309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32 I 1,2 GKG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Gefaltete Ecke 8"/>
          <p:cNvSpPr/>
          <p:nvPr/>
        </p:nvSpPr>
        <p:spPr>
          <a:xfrm rot="691529">
            <a:off x="10072647" y="3006412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421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4" name="Gefaltete Ecke 23"/>
          <p:cNvSpPr/>
          <p:nvPr/>
        </p:nvSpPr>
        <p:spPr>
          <a:xfrm rot="21133365">
            <a:off x="10389246" y="4990451"/>
            <a:ext cx="1237451" cy="1234277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426 BGB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25" name="Gefaltete Ecke 24"/>
          <p:cNvSpPr/>
          <p:nvPr/>
        </p:nvSpPr>
        <p:spPr>
          <a:xfrm>
            <a:off x="5514731" y="5528049"/>
            <a:ext cx="1359418" cy="1251632"/>
          </a:xfrm>
          <a:prstGeom prst="foldedCorner">
            <a:avLst/>
          </a:prstGeom>
          <a:solidFill>
            <a:srgbClr val="E8ACB6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§ 8 IV </a:t>
            </a:r>
            <a:r>
              <a:rPr lang="de-DE" sz="24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25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2" grpId="0" animBg="1"/>
      <p:bldP spid="9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571945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371598" y="249265"/>
            <a:ext cx="9722226" cy="66087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3" indent="0">
              <a:buNone/>
            </a:pPr>
            <a:r>
              <a:rPr lang="de-DE" sz="2000" dirty="0"/>
              <a:t>A und B reichen Klage auf Zahlung von insgesamt 4.000,-€ ein, wobei die Forderung des A = 1.600,- € und die des B = 2.400,- € beträgt.</a:t>
            </a:r>
          </a:p>
          <a:p>
            <a:pPr marL="709613" indent="-342900"/>
            <a:endParaRPr lang="de-DE" sz="2000" dirty="0"/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</a:pPr>
            <a:r>
              <a:rPr lang="de-DE" sz="2000" dirty="0"/>
              <a:t>Entstanden ist die </a:t>
            </a:r>
            <a:r>
              <a:rPr lang="de-DE" sz="2000" dirty="0" err="1"/>
              <a:t>Verfahrensgeb</a:t>
            </a:r>
            <a:r>
              <a:rPr lang="de-DE" sz="2000" dirty="0"/>
              <a:t>. KV 1210 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</a:pPr>
            <a:r>
              <a:rPr lang="de-DE" sz="2000" dirty="0"/>
              <a:t>nach dem Streitwert von 4.000,-€ mit				</a:t>
            </a:r>
            <a:r>
              <a:rPr lang="de-DE" sz="2000" dirty="0" smtClean="0"/>
              <a:t>420,-</a:t>
            </a:r>
            <a:r>
              <a:rPr lang="de-DE" sz="2000" dirty="0"/>
              <a:t>€</a:t>
            </a:r>
          </a:p>
          <a:p>
            <a:pPr marL="709613" indent="-342900">
              <a:lnSpc>
                <a:spcPct val="100000"/>
              </a:lnSpc>
              <a:spcBef>
                <a:spcPts val="178"/>
              </a:spcBef>
            </a:pPr>
            <a:endParaRPr lang="de-DE" sz="2000" dirty="0"/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r>
              <a:rPr lang="de-DE" sz="2000" dirty="0"/>
              <a:t>A haftet als </a:t>
            </a:r>
            <a:r>
              <a:rPr lang="de-DE" sz="2000" dirty="0" err="1"/>
              <a:t>A‘steller</a:t>
            </a:r>
            <a:r>
              <a:rPr lang="de-DE" sz="2000" dirty="0"/>
              <a:t> (§ 22 I GKG) max. für die Geb. nach  1.600,-€ = 	</a:t>
            </a:r>
            <a:r>
              <a:rPr lang="de-DE" sz="2000" dirty="0" smtClean="0"/>
              <a:t>294,-</a:t>
            </a:r>
            <a:r>
              <a:rPr lang="de-DE" sz="2000" dirty="0"/>
              <a:t>€ 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r>
              <a:rPr lang="de-DE" sz="2000" dirty="0"/>
              <a:t>B haftet als </a:t>
            </a:r>
            <a:r>
              <a:rPr lang="de-DE" sz="2000" dirty="0" err="1"/>
              <a:t>A‘steller</a:t>
            </a:r>
            <a:r>
              <a:rPr lang="de-DE" sz="2000" dirty="0"/>
              <a:t> (§ 22 I GKG) max. für die Geb. nach  2.400,-€ = 	</a:t>
            </a:r>
            <a:r>
              <a:rPr lang="de-DE" sz="2000" dirty="0" smtClean="0"/>
              <a:t>357,-</a:t>
            </a:r>
            <a:r>
              <a:rPr lang="de-DE" sz="2000" dirty="0"/>
              <a:t>€ 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r>
              <a:rPr lang="de-DE" sz="2000" dirty="0"/>
              <a:t>Summe	</a:t>
            </a:r>
            <a:r>
              <a:rPr lang="de-DE" sz="2000" dirty="0" smtClean="0"/>
              <a:t>651,-</a:t>
            </a:r>
            <a:r>
              <a:rPr lang="de-DE" sz="2000" dirty="0"/>
              <a:t>€ 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endParaRPr lang="de-DE" sz="2000" dirty="0"/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r>
              <a:rPr lang="de-DE" sz="2000" dirty="0" err="1"/>
              <a:t>abzügl</a:t>
            </a:r>
            <a:r>
              <a:rPr lang="de-DE" sz="2000" dirty="0"/>
              <a:t>. Gebühr nach 4.000,- €	- </a:t>
            </a:r>
            <a:r>
              <a:rPr lang="de-DE" sz="2000" dirty="0" smtClean="0"/>
              <a:t>420,-</a:t>
            </a:r>
            <a:r>
              <a:rPr lang="de-DE" sz="2000" dirty="0"/>
              <a:t>€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r>
              <a:rPr lang="de-DE" sz="2000" dirty="0"/>
              <a:t>Degressionsvorteil	</a:t>
            </a:r>
            <a:r>
              <a:rPr lang="de-DE" sz="2000" dirty="0" smtClean="0"/>
              <a:t>231,- </a:t>
            </a:r>
            <a:r>
              <a:rPr lang="de-DE" sz="2000" dirty="0"/>
              <a:t>€</a:t>
            </a:r>
          </a:p>
          <a:p>
            <a:pPr marL="366713" indent="0">
              <a:lnSpc>
                <a:spcPct val="100000"/>
              </a:lnSpc>
              <a:spcBef>
                <a:spcPts val="178"/>
              </a:spcBef>
              <a:buNone/>
              <a:tabLst>
                <a:tab pos="10618788" algn="r"/>
              </a:tabLst>
            </a:pPr>
            <a:endParaRPr lang="de-DE" sz="2000" dirty="0"/>
          </a:p>
          <a:p>
            <a:pPr marL="366713" indent="0">
              <a:buNone/>
            </a:pPr>
            <a:r>
              <a:rPr lang="de-DE" sz="2000" dirty="0"/>
              <a:t>Die Verfahrensgebühr von </a:t>
            </a:r>
            <a:r>
              <a:rPr lang="de-DE" sz="2000" dirty="0" smtClean="0"/>
              <a:t>420,-</a:t>
            </a:r>
            <a:r>
              <a:rPr lang="de-DE" sz="2000" dirty="0"/>
              <a:t>€ wird der Kostenbeamte vorliegend gem. § 8 Abs. 4 </a:t>
            </a:r>
            <a:r>
              <a:rPr lang="de-DE" sz="2000" dirty="0" err="1"/>
              <a:t>KostVfg</a:t>
            </a:r>
            <a:r>
              <a:rPr lang="de-DE" sz="2000" dirty="0"/>
              <a:t> von A und B entweder kopfteilig, d.h. zu je ½ in Höhe von je </a:t>
            </a:r>
            <a:r>
              <a:rPr lang="de-DE" sz="2000" dirty="0" smtClean="0"/>
              <a:t>210 </a:t>
            </a:r>
            <a:r>
              <a:rPr lang="de-DE" sz="2000" dirty="0"/>
              <a:t>€ </a:t>
            </a:r>
            <a:r>
              <a:rPr lang="de-DE" sz="2000" u="sng" dirty="0"/>
              <a:t>oder</a:t>
            </a:r>
            <a:r>
              <a:rPr lang="de-DE" sz="2000" dirty="0"/>
              <a:t> aber nach ihrem jeweiligen Anteil am Gesamtstreitwert von A (1.600,-€ x 100 : 4.000,-€ = 40 %) = </a:t>
            </a:r>
            <a:r>
              <a:rPr lang="de-DE" sz="2000" dirty="0" smtClean="0"/>
              <a:t>168,00 </a:t>
            </a:r>
            <a:r>
              <a:rPr lang="de-DE" sz="2000" dirty="0"/>
              <a:t>€ und von B 60 % </a:t>
            </a:r>
            <a:r>
              <a:rPr lang="de-DE" sz="2000" dirty="0" smtClean="0"/>
              <a:t>mit 252,00 </a:t>
            </a:r>
            <a:r>
              <a:rPr lang="de-DE" sz="2000" dirty="0"/>
              <a:t>€ erfordert haben.</a:t>
            </a:r>
          </a:p>
        </p:txBody>
      </p:sp>
      <p:sp>
        <p:nvSpPr>
          <p:cNvPr id="9" name="Gefaltete Ecke 8"/>
          <p:cNvSpPr/>
          <p:nvPr/>
        </p:nvSpPr>
        <p:spPr>
          <a:xfrm rot="21054758">
            <a:off x="334306" y="167201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128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52860"/>
            <a:ext cx="6472988" cy="45812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43991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7" name="Abgerundetes Rechteck 6"/>
          <p:cNvSpPr/>
          <p:nvPr/>
        </p:nvSpPr>
        <p:spPr>
          <a:xfrm>
            <a:off x="3077243" y="1571945"/>
            <a:ext cx="6078316" cy="5649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Schlusskostenrechnung</a:t>
            </a:r>
            <a:endParaRPr lang="de-DE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371598" y="249265"/>
            <a:ext cx="9722226" cy="660873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66713" indent="0">
              <a:buNone/>
            </a:pPr>
            <a:r>
              <a:rPr lang="de-DE" sz="2000" dirty="0"/>
              <a:t>Zum vorstehenden Beispiel (Verfahren über 4.000,- € =&gt; Geb. KV 1210 = </a:t>
            </a:r>
            <a:r>
              <a:rPr lang="de-DE" sz="2000" dirty="0" smtClean="0"/>
              <a:t>420,</a:t>
            </a:r>
            <a:r>
              <a:rPr lang="de-DE" sz="2000" dirty="0" smtClean="0"/>
              <a:t>- </a:t>
            </a:r>
            <a:r>
              <a:rPr lang="de-DE" sz="2000" dirty="0"/>
              <a:t>€) ergeht folgende Kostengrundentscheidung:</a:t>
            </a:r>
          </a:p>
          <a:p>
            <a:pPr marL="366713" indent="0">
              <a:buNone/>
            </a:pPr>
            <a:r>
              <a:rPr lang="de-DE" sz="2000" dirty="0"/>
              <a:t>„Die Kosten des Rechtsstreits werden dem Kläger A zu 15 %, dem Kläger B zu 25 % und den Beklagten C und D jeweils zu 30 % auferlegt.“</a:t>
            </a:r>
          </a:p>
          <a:p>
            <a:pPr marL="366713" indent="0">
              <a:buNone/>
            </a:pPr>
            <a:r>
              <a:rPr lang="de-DE" sz="2000" dirty="0"/>
              <a:t>A, B, C und D sind jeweils Kostenschuldner nach § 29 Nr. 1 GKG (Entscheidungsschuldner), sodass die Kosten von </a:t>
            </a:r>
            <a:r>
              <a:rPr lang="de-DE" sz="2000" dirty="0" smtClean="0"/>
              <a:t>420</a:t>
            </a:r>
            <a:r>
              <a:rPr lang="de-DE" sz="2000" dirty="0" smtClean="0"/>
              <a:t>,00 </a:t>
            </a:r>
            <a:r>
              <a:rPr lang="de-DE" sz="2000" dirty="0"/>
              <a:t>€ nun wie folgt unter ihnen zu verteilen sind:</a:t>
            </a:r>
          </a:p>
          <a:p>
            <a:pPr marL="366713" indent="0">
              <a:buNone/>
            </a:pPr>
            <a:endParaRPr lang="de-DE" sz="2000" dirty="0"/>
          </a:p>
          <a:p>
            <a:pPr marL="366713" indent="0">
              <a:buNone/>
            </a:pPr>
            <a:r>
              <a:rPr lang="de-DE" sz="2000" dirty="0"/>
              <a:t>A: 15% = </a:t>
            </a:r>
            <a:r>
              <a:rPr lang="de-DE" sz="2000" dirty="0" smtClean="0"/>
              <a:t>63,00 </a:t>
            </a:r>
            <a:r>
              <a:rPr lang="de-DE" sz="2000" dirty="0"/>
              <a:t>€;</a:t>
            </a:r>
          </a:p>
          <a:p>
            <a:pPr marL="366713" indent="0">
              <a:buNone/>
            </a:pPr>
            <a:r>
              <a:rPr lang="de-DE" sz="2000" dirty="0"/>
              <a:t>B: 25% = </a:t>
            </a:r>
            <a:r>
              <a:rPr lang="de-DE" sz="2000" dirty="0" smtClean="0"/>
              <a:t>105,00 </a:t>
            </a:r>
            <a:r>
              <a:rPr lang="de-DE" sz="2000" dirty="0"/>
              <a:t>€;</a:t>
            </a:r>
          </a:p>
          <a:p>
            <a:pPr marL="366713" indent="0">
              <a:buNone/>
            </a:pPr>
            <a:r>
              <a:rPr lang="de-DE" sz="2000" dirty="0"/>
              <a:t>C: 30% = </a:t>
            </a:r>
            <a:r>
              <a:rPr lang="de-DE" sz="2000" dirty="0" smtClean="0"/>
              <a:t>126,00 </a:t>
            </a:r>
            <a:r>
              <a:rPr lang="de-DE" sz="2000" dirty="0"/>
              <a:t>€;</a:t>
            </a:r>
          </a:p>
          <a:p>
            <a:pPr marL="366713" indent="0">
              <a:buNone/>
            </a:pPr>
            <a:r>
              <a:rPr lang="de-DE" sz="2000" dirty="0"/>
              <a:t>D: 30% = </a:t>
            </a:r>
            <a:r>
              <a:rPr lang="de-DE" sz="2000" dirty="0" smtClean="0"/>
              <a:t>126,00 </a:t>
            </a:r>
            <a:r>
              <a:rPr lang="de-DE" sz="2000" dirty="0"/>
              <a:t>€</a:t>
            </a:r>
          </a:p>
          <a:p>
            <a:pPr marL="366713" indent="0">
              <a:buNone/>
            </a:pPr>
            <a:endParaRPr lang="de-DE" sz="2000" dirty="0"/>
          </a:p>
          <a:p>
            <a:pPr marL="366713" indent="0">
              <a:buNone/>
            </a:pPr>
            <a:r>
              <a:rPr lang="de-DE" sz="2000" dirty="0"/>
              <a:t>und der Kostenbeamte unter Berücksichtigung der von A und B jeweils in Höhe von </a:t>
            </a:r>
            <a:r>
              <a:rPr lang="de-DE" sz="2000" dirty="0" smtClean="0"/>
              <a:t>210,00 </a:t>
            </a:r>
            <a:r>
              <a:rPr lang="de-DE" sz="2000" dirty="0"/>
              <a:t>€ (kopfteilige Inanspruchnahme bei der VKR unterstellt) vorausgezahlten Verfahrensgebühr folgende Schlusskostenrechnung zu fertigen hat:</a:t>
            </a:r>
          </a:p>
        </p:txBody>
      </p:sp>
      <p:sp>
        <p:nvSpPr>
          <p:cNvPr id="9" name="Gefaltete Ecke 8"/>
          <p:cNvSpPr/>
          <p:nvPr/>
        </p:nvSpPr>
        <p:spPr>
          <a:xfrm rot="463836">
            <a:off x="412579" y="359608"/>
            <a:ext cx="1236183" cy="120135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V Boli" panose="02000500030200090000" pitchFamily="2" charset="0"/>
                <a:cs typeface="MV Boli" panose="02000500030200090000" pitchFamily="2" charset="0"/>
              </a:rPr>
              <a:t>Beispiel</a:t>
            </a:r>
            <a:endParaRPr lang="de-DE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129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8" name="Abgerundetes Rechteck 17"/>
          <p:cNvSpPr/>
          <p:nvPr/>
        </p:nvSpPr>
        <p:spPr>
          <a:xfrm>
            <a:off x="2879907" y="52860"/>
            <a:ext cx="6472988" cy="45812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643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337397" y="2668006"/>
            <a:ext cx="16719316" cy="646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130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graphicFrame>
        <p:nvGraphicFramePr>
          <p:cNvPr id="12" name="Inhaltsplatzhalter 3">
            <a:extLst>
              <a:ext uri="{FF2B5EF4-FFF2-40B4-BE49-F238E27FC236}">
                <a16:creationId xmlns:a16="http://schemas.microsoft.com/office/drawing/2014/main" id="{A1ABD54E-5F00-CF4A-AADD-333FFE053A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108885"/>
              </p:ext>
            </p:extLst>
          </p:nvPr>
        </p:nvGraphicFramePr>
        <p:xfrm>
          <a:off x="945734" y="389290"/>
          <a:ext cx="10612601" cy="6348329"/>
        </p:xfrm>
        <a:graphic>
          <a:graphicData uri="http://schemas.openxmlformats.org/drawingml/2006/table">
            <a:tbl>
              <a:tblPr/>
              <a:tblGrid>
                <a:gridCol w="3480135">
                  <a:extLst>
                    <a:ext uri="{9D8B030D-6E8A-4147-A177-3AD203B41FA5}">
                      <a16:colId xmlns:a16="http://schemas.microsoft.com/office/drawing/2014/main" val="4003615449"/>
                    </a:ext>
                  </a:extLst>
                </a:gridCol>
                <a:gridCol w="1885947">
                  <a:extLst>
                    <a:ext uri="{9D8B030D-6E8A-4147-A177-3AD203B41FA5}">
                      <a16:colId xmlns:a16="http://schemas.microsoft.com/office/drawing/2014/main" val="3155670628"/>
                    </a:ext>
                  </a:extLst>
                </a:gridCol>
                <a:gridCol w="2038433">
                  <a:extLst>
                    <a:ext uri="{9D8B030D-6E8A-4147-A177-3AD203B41FA5}">
                      <a16:colId xmlns:a16="http://schemas.microsoft.com/office/drawing/2014/main" val="2567689440"/>
                    </a:ext>
                  </a:extLst>
                </a:gridCol>
                <a:gridCol w="3208086">
                  <a:extLst>
                    <a:ext uri="{9D8B030D-6E8A-4147-A177-3AD203B41FA5}">
                      <a16:colId xmlns:a16="http://schemas.microsoft.com/office/drawing/2014/main" val="138075442"/>
                    </a:ext>
                  </a:extLst>
                </a:gridCol>
              </a:tblGrid>
              <a:tr h="38140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Gebühr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/KV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Wert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Betrag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Mithaft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0525900"/>
                  </a:ext>
                </a:extLst>
              </a:tr>
              <a:tr h="53290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Verfahrensgebühr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KV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1210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4.000,00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759148"/>
                  </a:ext>
                </a:extLst>
              </a:tr>
              <a:tr h="412524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Davon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tragen: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974389"/>
                  </a:ext>
                </a:extLst>
              </a:tr>
              <a:tr h="153042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Kläger</a:t>
                      </a:r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r>
                        <a:rPr lang="de-D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mit: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gezahlt: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viel,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daher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verrechnet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auf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Bekl.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und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auf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Bekl.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viel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63,00</a:t>
                      </a: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21,00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294,00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max.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Mith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-63,00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eigene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Kosten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231,00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restl.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Mith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55636320"/>
                  </a:ext>
                </a:extLst>
              </a:tr>
              <a:tr h="1299645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Kläger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25%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mit: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gezahlt: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viel,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daher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verrechnet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auf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Bekl.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viel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105,00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105,00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357,00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max.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Mith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-105,00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eigene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Kosten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252,00 restl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de-D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Mith</a:t>
                      </a: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058187"/>
                  </a:ext>
                </a:extLst>
              </a:tr>
              <a:tr h="838083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Beklagter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mit: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verrechnet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von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Kl.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Rest: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126,00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2198484"/>
                  </a:ext>
                </a:extLst>
              </a:tr>
              <a:tr h="1068864"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Beklagter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  <a:r>
                        <a:rPr lang="de-DE" sz="1600" b="1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mit: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verrechnet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von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Kl.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und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von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Kl.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  <a:r>
                        <a:rPr lang="de-DE" sz="16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</a:p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Rest:</a:t>
                      </a: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126,00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21,00</a:t>
                      </a: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105,00 </a:t>
                      </a:r>
                      <a:endParaRPr lang="de-DE" sz="16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  <a:p>
                      <a:pPr algn="r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de-DE" sz="1600" b="0" i="1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0,00</a:t>
                      </a: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DE" sz="16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53988" marR="153988" marT="76994" marB="76994" anchor="ctr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529176"/>
                  </a:ext>
                </a:extLst>
              </a:tr>
            </a:tbl>
          </a:graphicData>
        </a:graphic>
      </p:graphicFrame>
      <p:sp>
        <p:nvSpPr>
          <p:cNvPr id="18" name="Abgerundetes Rechteck 17"/>
          <p:cNvSpPr/>
          <p:nvPr/>
        </p:nvSpPr>
        <p:spPr>
          <a:xfrm>
            <a:off x="2879907" y="52860"/>
            <a:ext cx="6472988" cy="33643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1381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805</Words>
  <Application>Microsoft Office PowerPoint</Application>
  <PresentationFormat>Breitbild</PresentationFormat>
  <Paragraphs>118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2023-05-04T13:22:15Z</dcterms:created>
  <dcterms:modified xsi:type="dcterms:W3CDTF">2023-10-26T09:09:15Z</dcterms:modified>
</cp:coreProperties>
</file>