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8" r:id="rId3"/>
    <p:sldId id="339" r:id="rId4"/>
    <p:sldId id="340" r:id="rId5"/>
    <p:sldId id="341" r:id="rId6"/>
    <p:sldId id="342" r:id="rId7"/>
    <p:sldId id="343" r:id="rId8"/>
    <p:sldId id="344" r:id="rId9"/>
    <p:sldId id="345"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8" autoAdjust="0"/>
    <p:restoredTop sz="94660"/>
  </p:normalViewPr>
  <p:slideViewPr>
    <p:cSldViewPr snapToGrid="0">
      <p:cViewPr varScale="1">
        <p:scale>
          <a:sx n="96" d="100"/>
          <a:sy n="96" d="100"/>
        </p:scale>
        <p:origin x="3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14078B-28A6-447B-B25E-5E603766776A}"/>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77D7E64-3482-455D-AA20-5544DFBDCC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EF0D176-599D-4D1E-8658-AF07F7881E87}"/>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84711E4E-8497-48D7-BFED-6A1A402B96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CEF59FE-AEB0-4D80-B633-5AA882DCCF55}"/>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405310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8F687D-432D-4049-B29B-010A1EF804D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056AC79-7367-422B-9B48-324ECB44E67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7ED9D66-AE54-4762-9750-E3955D0484D6}"/>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98FC43D4-C94E-413C-A95E-1C0137FF1C4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CDC5FD5-8024-42E4-9E16-B62E9D032BF8}"/>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25945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7364E44-9762-4305-8984-547DB2F4B83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D9FCF5A-DF77-47BA-81FA-112961E398AF}"/>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22B6696-1540-459B-B171-FD7AABD04C60}"/>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F845E3C6-E4F1-4F8C-8DFA-CC12B36CA3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9EBB72-AAED-4B12-B944-6B25AD623E64}"/>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53644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372FC7-052E-4E98-A6A1-D2DE47D8121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A55BE2C-D462-4D98-A62A-32528AF08D0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95B9992-CB94-4F13-B3ED-4E6EEF6382BB}"/>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6E2F397B-F484-4A6E-B750-067168D206E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038482C-483D-4B3D-9D9F-B2CA2EA896BD}"/>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2777920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DC1E26-BE13-4EAD-A22C-BDABA9B20C8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DE2FCF0-6D56-44D0-9C52-7358D00F5F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30A1067-313E-4CD4-9C20-FE336519CBF4}"/>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88AE6018-E118-4BAD-A51F-44FAE1FBEA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688ED53-D49F-4BF5-B353-3B201F533423}"/>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20488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3F7CF3-2B62-4078-BA71-64A295C24FB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A829661-FA4C-4055-97B9-7F913228DD9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8243731-2B13-4EAC-BDF2-8AA6B97D11F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97354AB-CF03-4F90-BF33-1A8995FA4218}"/>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6" name="Fußzeilenplatzhalter 5">
            <a:extLst>
              <a:ext uri="{FF2B5EF4-FFF2-40B4-BE49-F238E27FC236}">
                <a16:creationId xmlns:a16="http://schemas.microsoft.com/office/drawing/2014/main" id="{C87196D8-EEB0-4E21-B31B-C0BC0F4D131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C06532D-F5B6-4D52-9060-4420BDCA6B81}"/>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81977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1E7EB4-4E94-4915-A99C-E7D67B54BC5E}"/>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DA5D9BF-1376-48B9-8967-2BC6254992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657F1EB-FC0D-4A3A-AE16-E252575A5E7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8A64193-FE1F-40C4-A415-BE3E41336A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9861924-D87E-4404-94C9-5C3279C3DF9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2B6B59F-587F-4E42-AB4D-AAD2D6EBD7DE}"/>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8" name="Fußzeilenplatzhalter 7">
            <a:extLst>
              <a:ext uri="{FF2B5EF4-FFF2-40B4-BE49-F238E27FC236}">
                <a16:creationId xmlns:a16="http://schemas.microsoft.com/office/drawing/2014/main" id="{80502A6B-9A36-4F4F-8689-ABAE58C69FF0}"/>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D984EC4-08DE-4AD0-B3C0-514E058C048B}"/>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2919061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A994C8-74AF-4739-9C17-5F691E61FBC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6DDEA2B-2CEA-4242-9722-AC11E9A80BF0}"/>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4" name="Fußzeilenplatzhalter 3">
            <a:extLst>
              <a:ext uri="{FF2B5EF4-FFF2-40B4-BE49-F238E27FC236}">
                <a16:creationId xmlns:a16="http://schemas.microsoft.com/office/drawing/2014/main" id="{7F4721ED-FFC7-4E85-A430-D53EF9FFBEA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07F85D17-0D96-4CAA-B808-8FCA31D862F7}"/>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198871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EEF485D-BED6-45D1-93A5-FA41E5365B16}"/>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3" name="Fußzeilenplatzhalter 2">
            <a:extLst>
              <a:ext uri="{FF2B5EF4-FFF2-40B4-BE49-F238E27FC236}">
                <a16:creationId xmlns:a16="http://schemas.microsoft.com/office/drawing/2014/main" id="{C2609B63-B8FC-4063-AD17-B9BE5F885D0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3989D07-EF55-4005-8BF1-19230BFB6AD8}"/>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257580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267413-86D2-4957-9EE0-82EE483BE38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BD99D58-1014-4D32-B890-D311F537F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202366B-C7C6-4233-88E9-CFC2C8AEA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3A87E02-FDF1-473D-B0EA-742CC37823D2}"/>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6" name="Fußzeilenplatzhalter 5">
            <a:extLst>
              <a:ext uri="{FF2B5EF4-FFF2-40B4-BE49-F238E27FC236}">
                <a16:creationId xmlns:a16="http://schemas.microsoft.com/office/drawing/2014/main" id="{B8A038A5-2D0C-4540-8CD3-F3A80BC0AC6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F6697B4-F077-465A-9259-18A769CC592B}"/>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362634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566A49-0D81-4321-B419-3EAE16D84AD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1584975-5753-4972-9CD1-C76B45E3A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0C68620-C699-4A9D-8F16-5B698D5E7E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BA3F593-9C61-4EAC-8511-D316F4197990}"/>
              </a:ext>
            </a:extLst>
          </p:cNvPr>
          <p:cNvSpPr>
            <a:spLocks noGrp="1"/>
          </p:cNvSpPr>
          <p:nvPr>
            <p:ph type="dt" sz="half" idx="10"/>
          </p:nvPr>
        </p:nvSpPr>
        <p:spPr/>
        <p:txBody>
          <a:bodyPr/>
          <a:lstStyle/>
          <a:p>
            <a:fld id="{550F8818-B8AF-443F-A65D-22F435A7C74E}" type="datetimeFigureOut">
              <a:rPr lang="de-DE" smtClean="0"/>
              <a:t>26.05.2025</a:t>
            </a:fld>
            <a:endParaRPr lang="de-DE"/>
          </a:p>
        </p:txBody>
      </p:sp>
      <p:sp>
        <p:nvSpPr>
          <p:cNvPr id="6" name="Fußzeilenplatzhalter 5">
            <a:extLst>
              <a:ext uri="{FF2B5EF4-FFF2-40B4-BE49-F238E27FC236}">
                <a16:creationId xmlns:a16="http://schemas.microsoft.com/office/drawing/2014/main" id="{9DB16BBB-FCFC-4789-9B3E-9F463BACE91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709AB81-9540-4E47-BD00-E9F67E605CDE}"/>
              </a:ext>
            </a:extLst>
          </p:cNvPr>
          <p:cNvSpPr>
            <a:spLocks noGrp="1"/>
          </p:cNvSpPr>
          <p:nvPr>
            <p:ph type="sldNum" sz="quarter" idx="12"/>
          </p:nvPr>
        </p:nvSpPr>
        <p:spPr/>
        <p:txBody>
          <a:bodyPr/>
          <a:lstStyle/>
          <a:p>
            <a:fld id="{3BA7D124-DF84-4B2F-BB76-137B10ECF361}" type="slidenum">
              <a:rPr lang="de-DE" smtClean="0"/>
              <a:t>‹Nr.›</a:t>
            </a:fld>
            <a:endParaRPr lang="de-DE"/>
          </a:p>
        </p:txBody>
      </p:sp>
    </p:spTree>
    <p:extLst>
      <p:ext uri="{BB962C8B-B14F-4D97-AF65-F5344CB8AC3E}">
        <p14:creationId xmlns:p14="http://schemas.microsoft.com/office/powerpoint/2010/main" val="2697502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A205C3C-5862-48F7-8444-FEC12839D4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3CE1689-64DB-4956-83A1-BA45782A8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991AC62-7AFD-4FF8-9CA9-02C52C23FA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F8818-B8AF-443F-A65D-22F435A7C74E}" type="datetimeFigureOut">
              <a:rPr lang="de-DE" smtClean="0"/>
              <a:t>26.05.2025</a:t>
            </a:fld>
            <a:endParaRPr lang="de-DE"/>
          </a:p>
        </p:txBody>
      </p:sp>
      <p:sp>
        <p:nvSpPr>
          <p:cNvPr id="5" name="Fußzeilenplatzhalter 4">
            <a:extLst>
              <a:ext uri="{FF2B5EF4-FFF2-40B4-BE49-F238E27FC236}">
                <a16:creationId xmlns:a16="http://schemas.microsoft.com/office/drawing/2014/main" id="{AA054249-5CDB-46BF-A9F8-9C3DB7FAAA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1D36ECF4-5E1A-4870-AE59-37CD0A851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A7D124-DF84-4B2F-BB76-137B10ECF361}" type="slidenum">
              <a:rPr lang="de-DE" smtClean="0"/>
              <a:t>‹Nr.›</a:t>
            </a:fld>
            <a:endParaRPr lang="de-DE"/>
          </a:p>
        </p:txBody>
      </p:sp>
    </p:spTree>
    <p:extLst>
      <p:ext uri="{BB962C8B-B14F-4D97-AF65-F5344CB8AC3E}">
        <p14:creationId xmlns:p14="http://schemas.microsoft.com/office/powerpoint/2010/main" val="1702940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90B6F8-1F3D-47B3-86B4-05FED0195252}"/>
              </a:ext>
            </a:extLst>
          </p:cNvPr>
          <p:cNvSpPr>
            <a:spLocks noGrp="1"/>
          </p:cNvSpPr>
          <p:nvPr>
            <p:ph type="ctrTitle"/>
          </p:nvPr>
        </p:nvSpPr>
        <p:spPr/>
        <p:txBody>
          <a:bodyPr/>
          <a:lstStyle/>
          <a:p>
            <a:r>
              <a:rPr lang="de-DE" dirty="0"/>
              <a:t>Abt. III im GB</a:t>
            </a:r>
          </a:p>
        </p:txBody>
      </p:sp>
      <p:sp>
        <p:nvSpPr>
          <p:cNvPr id="3" name="Untertitel 2">
            <a:extLst>
              <a:ext uri="{FF2B5EF4-FFF2-40B4-BE49-F238E27FC236}">
                <a16:creationId xmlns:a16="http://schemas.microsoft.com/office/drawing/2014/main" id="{FB9FEAC5-715C-42B0-9073-0769BC0E8929}"/>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2092644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5405C8F-8597-4C43-808D-4BA6D475E546}"/>
              </a:ext>
            </a:extLst>
          </p:cNvPr>
          <p:cNvSpPr>
            <a:spLocks noGrp="1"/>
          </p:cNvSpPr>
          <p:nvPr>
            <p:ph type="title"/>
          </p:nvPr>
        </p:nvSpPr>
        <p:spPr>
          <a:xfrm>
            <a:off x="1043631" y="809898"/>
            <a:ext cx="9942716" cy="1554480"/>
          </a:xfrm>
        </p:spPr>
        <p:txBody>
          <a:bodyPr anchor="ctr">
            <a:normAutofit/>
          </a:bodyPr>
          <a:lstStyle/>
          <a:p>
            <a:r>
              <a:rPr lang="de-DE" sz="4800"/>
              <a:t>Abteilung III</a:t>
            </a:r>
          </a:p>
        </p:txBody>
      </p:sp>
      <p:sp>
        <p:nvSpPr>
          <p:cNvPr id="3" name="Inhaltsplatzhalter 2">
            <a:extLst>
              <a:ext uri="{FF2B5EF4-FFF2-40B4-BE49-F238E27FC236}">
                <a16:creationId xmlns:a16="http://schemas.microsoft.com/office/drawing/2014/main" id="{4D2A634B-972F-464A-B9C6-B0B63B405F78}"/>
              </a:ext>
            </a:extLst>
          </p:cNvPr>
          <p:cNvSpPr>
            <a:spLocks noGrp="1"/>
          </p:cNvSpPr>
          <p:nvPr>
            <p:ph idx="1"/>
          </p:nvPr>
        </p:nvSpPr>
        <p:spPr>
          <a:xfrm>
            <a:off x="1045028" y="3017522"/>
            <a:ext cx="9941319" cy="3124658"/>
          </a:xfrm>
        </p:spPr>
        <p:txBody>
          <a:bodyPr anchor="ctr">
            <a:normAutofit fontScale="92500" lnSpcReduction="20000"/>
          </a:bodyPr>
          <a:lstStyle/>
          <a:p>
            <a:r>
              <a:rPr lang="de-DE" sz="2000" dirty="0"/>
              <a:t>Hypothek § 1113 ff BGB</a:t>
            </a:r>
          </a:p>
          <a:p>
            <a:r>
              <a:rPr lang="de-DE" sz="2000" dirty="0"/>
              <a:t>Die Hypothek ist eine Grundstücksbelastung mit dem Inhalt, dass an den Berechtigten (Hypothekengläubiger) eine bestimmte Geldsumme zur Befriedigung wegen einer ihm zustehenden Forderung aus dem Grundstück zu zahlen ist.</a:t>
            </a:r>
          </a:p>
          <a:p>
            <a:r>
              <a:rPr lang="de-DE" sz="2000" dirty="0"/>
              <a:t>Dem Gläubiger steht demnach ein dingliches Verwertungsrecht zu, aus dem er in das Grundstück vollstrecken darf, wenn z.B. die gesicherte Forderung nicht rechtzeitig zurückbezahlt wird § 1147 BGB</a:t>
            </a:r>
          </a:p>
          <a:p>
            <a:r>
              <a:rPr lang="de-DE" sz="2000" b="1" dirty="0"/>
              <a:t>Charakteristisch für die Hypothek ist deren Abhängigkeit von einer zugrundeliegenden persönlichen Forderung, die man </a:t>
            </a:r>
            <a:r>
              <a:rPr lang="de-DE" sz="2000" b="1" i="1" u="sng" dirty="0"/>
              <a:t>Akzessorietät</a:t>
            </a:r>
            <a:r>
              <a:rPr lang="de-DE" sz="2000" b="1" dirty="0"/>
              <a:t> nennt.</a:t>
            </a:r>
          </a:p>
          <a:p>
            <a:r>
              <a:rPr lang="de-DE" sz="2000" dirty="0"/>
              <a:t>Eine Hypothek erlischt durch die Aufgabeerklärung des Gläubigers, Zustimmung des Eigentümers und Löschung im Grundbuch §§ 875 I, 1183 BGB</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984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9" name="Group 18">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0" name="Rectangle 1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4" name="Rectangle 23">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5DE0D4E-3BAB-4BDC-AB40-F9C7BC108CD2}"/>
              </a:ext>
            </a:extLst>
          </p:cNvPr>
          <p:cNvSpPr>
            <a:spLocks noGrp="1"/>
          </p:cNvSpPr>
          <p:nvPr>
            <p:ph type="title"/>
          </p:nvPr>
        </p:nvSpPr>
        <p:spPr>
          <a:xfrm>
            <a:off x="1043631" y="809898"/>
            <a:ext cx="9942716" cy="1554480"/>
          </a:xfrm>
        </p:spPr>
        <p:txBody>
          <a:bodyPr anchor="ctr">
            <a:normAutofit/>
          </a:bodyPr>
          <a:lstStyle/>
          <a:p>
            <a:r>
              <a:rPr lang="de-DE" sz="4800"/>
              <a:t>Grundschuld §§ 1191 ff BGB</a:t>
            </a:r>
          </a:p>
        </p:txBody>
      </p:sp>
      <p:sp>
        <p:nvSpPr>
          <p:cNvPr id="3" name="Inhaltsplatzhalter 2">
            <a:extLst>
              <a:ext uri="{FF2B5EF4-FFF2-40B4-BE49-F238E27FC236}">
                <a16:creationId xmlns:a16="http://schemas.microsoft.com/office/drawing/2014/main" id="{1DB96D8B-ED01-40F2-8D12-8CDF1AB15CFB}"/>
              </a:ext>
            </a:extLst>
          </p:cNvPr>
          <p:cNvSpPr>
            <a:spLocks noGrp="1"/>
          </p:cNvSpPr>
          <p:nvPr>
            <p:ph idx="1"/>
          </p:nvPr>
        </p:nvSpPr>
        <p:spPr>
          <a:xfrm>
            <a:off x="1045028" y="3017522"/>
            <a:ext cx="9941319" cy="3124658"/>
          </a:xfrm>
        </p:spPr>
        <p:txBody>
          <a:bodyPr anchor="ctr">
            <a:normAutofit/>
          </a:bodyPr>
          <a:lstStyle/>
          <a:p>
            <a:r>
              <a:rPr lang="de-DE" sz="2200"/>
              <a:t>Die Grundschuld ist eine Grundstücksbelastung mit dem Inhalt, dass an den Berechtigten (Grundschuldgläubiger) eine bestimmte Geldsumme zur Befriedigung aus dem Grundstück zu zahlen ist.</a:t>
            </a:r>
          </a:p>
          <a:p>
            <a:r>
              <a:rPr lang="de-DE" sz="2200"/>
              <a:t>Wie die Hypothek ist die Grundschuld ein dingliches Verwertungsrecht.</a:t>
            </a:r>
          </a:p>
          <a:p>
            <a:r>
              <a:rPr lang="de-DE" sz="2200"/>
              <a:t>Es gibt eine Briefgrundschuld und eine Buchgrundschuld.</a:t>
            </a:r>
          </a:p>
          <a:p>
            <a:r>
              <a:rPr lang="de-DE" sz="2200"/>
              <a:t>Um eine Buchgrundschuld handelt es sich, wenn die Grundschuld im Grundbuch eingetragen wird und den Zusatz „ ohne Brief“ enthält.</a:t>
            </a:r>
          </a:p>
          <a:p>
            <a:r>
              <a:rPr lang="de-DE" sz="2200"/>
              <a:t>Bei der Briefgrundschuld wird ein Grundschuldbrief erteilt.</a:t>
            </a:r>
          </a:p>
        </p:txBody>
      </p:sp>
      <p:cxnSp>
        <p:nvCxnSpPr>
          <p:cNvPr id="26" name="Straight Connector 25">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7254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9" name="Group 18">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0" name="Rectangle 1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4" name="Rectangle 23">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AE56C49-1B96-4ED9-994E-9BC25A48B4B3}"/>
              </a:ext>
            </a:extLst>
          </p:cNvPr>
          <p:cNvSpPr>
            <a:spLocks noGrp="1"/>
          </p:cNvSpPr>
          <p:nvPr>
            <p:ph type="title"/>
          </p:nvPr>
        </p:nvSpPr>
        <p:spPr>
          <a:xfrm>
            <a:off x="1043631" y="809898"/>
            <a:ext cx="9942716" cy="1554480"/>
          </a:xfrm>
        </p:spPr>
        <p:txBody>
          <a:bodyPr anchor="ctr">
            <a:normAutofit/>
          </a:bodyPr>
          <a:lstStyle/>
          <a:p>
            <a:r>
              <a:rPr lang="de-DE" sz="4800"/>
              <a:t>Briefgrundschuld</a:t>
            </a:r>
          </a:p>
        </p:txBody>
      </p:sp>
      <p:sp>
        <p:nvSpPr>
          <p:cNvPr id="3" name="Inhaltsplatzhalter 2">
            <a:extLst>
              <a:ext uri="{FF2B5EF4-FFF2-40B4-BE49-F238E27FC236}">
                <a16:creationId xmlns:a16="http://schemas.microsoft.com/office/drawing/2014/main" id="{0F3266BC-9084-4029-B597-3FF09E0AAFF7}"/>
              </a:ext>
            </a:extLst>
          </p:cNvPr>
          <p:cNvSpPr>
            <a:spLocks noGrp="1"/>
          </p:cNvSpPr>
          <p:nvPr>
            <p:ph idx="1"/>
          </p:nvPr>
        </p:nvSpPr>
        <p:spPr>
          <a:xfrm>
            <a:off x="1045028" y="3017522"/>
            <a:ext cx="9941319" cy="3124658"/>
          </a:xfrm>
        </p:spPr>
        <p:txBody>
          <a:bodyPr anchor="ctr">
            <a:normAutofit/>
          </a:bodyPr>
          <a:lstStyle/>
          <a:p>
            <a:r>
              <a:rPr lang="de-DE" sz="2400"/>
              <a:t>Der Vorteil einer Briefgrundschuld ist der, dass für die Abtretung der Briefgrundschuld eine Grundbucheintragung nicht erforderlich ist.</a:t>
            </a:r>
          </a:p>
          <a:p>
            <a:r>
              <a:rPr lang="de-DE" sz="2400"/>
              <a:t>Beim Grundbuchamt fallen zusätzliche Kosten in Form einer ¼ Gebühr für die Erteilung eines Briefes an.</a:t>
            </a:r>
          </a:p>
          <a:p>
            <a:r>
              <a:rPr lang="de-DE" sz="2400"/>
              <a:t>Ein Briefverlust nötigt zu einem Aufgebotsverfahren, um den Brief für kraftlos zu erklären (Abt. 70)</a:t>
            </a:r>
          </a:p>
        </p:txBody>
      </p:sp>
      <p:cxnSp>
        <p:nvCxnSpPr>
          <p:cNvPr id="26" name="Straight Connector 25">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362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2134DFE-3E2E-4ED7-BB9E-83A2D4B2E776}"/>
              </a:ext>
            </a:extLst>
          </p:cNvPr>
          <p:cNvSpPr>
            <a:spLocks noGrp="1"/>
          </p:cNvSpPr>
          <p:nvPr>
            <p:ph type="title"/>
          </p:nvPr>
        </p:nvSpPr>
        <p:spPr>
          <a:xfrm>
            <a:off x="1043631" y="809898"/>
            <a:ext cx="9942716" cy="1554480"/>
          </a:xfrm>
        </p:spPr>
        <p:txBody>
          <a:bodyPr anchor="ctr">
            <a:normAutofit/>
          </a:bodyPr>
          <a:lstStyle/>
          <a:p>
            <a:r>
              <a:rPr lang="de-DE" sz="4800"/>
              <a:t>Bestandteile eines Grundschuldbriefes</a:t>
            </a:r>
          </a:p>
        </p:txBody>
      </p:sp>
      <p:sp>
        <p:nvSpPr>
          <p:cNvPr id="3" name="Inhaltsplatzhalter 2">
            <a:extLst>
              <a:ext uri="{FF2B5EF4-FFF2-40B4-BE49-F238E27FC236}">
                <a16:creationId xmlns:a16="http://schemas.microsoft.com/office/drawing/2014/main" id="{9B1C2867-B1CB-49D1-9DB6-6024CCBC2F10}"/>
              </a:ext>
            </a:extLst>
          </p:cNvPr>
          <p:cNvSpPr>
            <a:spLocks noGrp="1"/>
          </p:cNvSpPr>
          <p:nvPr>
            <p:ph idx="1"/>
          </p:nvPr>
        </p:nvSpPr>
        <p:spPr>
          <a:xfrm>
            <a:off x="1045028" y="3017522"/>
            <a:ext cx="9941319" cy="3124658"/>
          </a:xfrm>
        </p:spPr>
        <p:txBody>
          <a:bodyPr anchor="ctr">
            <a:normAutofit/>
          </a:bodyPr>
          <a:lstStyle/>
          <a:p>
            <a:r>
              <a:rPr lang="de-DE" sz="2200" dirty="0"/>
              <a:t>Gruppennummer ( 01= Hypothekenbrief, 02 Grundschuldbrief, 03 Rentenschuld)</a:t>
            </a:r>
          </a:p>
          <a:p>
            <a:r>
              <a:rPr lang="de-DE" sz="2200" dirty="0"/>
              <a:t>Neben der Gruppennummer steht die laufende Nummer</a:t>
            </a:r>
          </a:p>
          <a:p>
            <a:r>
              <a:rPr lang="de-DE" sz="2200" dirty="0"/>
              <a:t>Bezeichnung</a:t>
            </a:r>
          </a:p>
          <a:p>
            <a:r>
              <a:rPr lang="de-DE" sz="2200" dirty="0"/>
              <a:t>Betrag</a:t>
            </a:r>
          </a:p>
          <a:p>
            <a:r>
              <a:rPr lang="de-DE" sz="2200" dirty="0"/>
              <a:t>Daten zum Grundstück</a:t>
            </a:r>
          </a:p>
          <a:p>
            <a:r>
              <a:rPr lang="de-DE" sz="2200" dirty="0"/>
              <a:t>Inhalt der Eintragung, Gläubigerbezeichnung</a:t>
            </a:r>
          </a:p>
          <a:p>
            <a:r>
              <a:rPr lang="de-DE" sz="2200" dirty="0"/>
              <a:t>Siegel, Unterschrift </a:t>
            </a:r>
            <a:r>
              <a:rPr lang="de-DE" sz="2200" dirty="0" err="1"/>
              <a:t>UdG</a:t>
            </a:r>
            <a:r>
              <a:rPr lang="de-DE" sz="2200" dirty="0"/>
              <a:t> und Rechtspfleger</a:t>
            </a:r>
          </a:p>
          <a:p>
            <a:endParaRPr lang="de-DE" sz="22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7754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2" name="Rectangle 2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6" name="Rectangle 2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428A9FE-13BE-4402-9877-A7719F0753B5}"/>
              </a:ext>
            </a:extLst>
          </p:cNvPr>
          <p:cNvSpPr>
            <a:spLocks noGrp="1"/>
          </p:cNvSpPr>
          <p:nvPr>
            <p:ph type="title"/>
          </p:nvPr>
        </p:nvSpPr>
        <p:spPr>
          <a:xfrm>
            <a:off x="1043631" y="809898"/>
            <a:ext cx="9942716" cy="1554480"/>
          </a:xfrm>
        </p:spPr>
        <p:txBody>
          <a:bodyPr anchor="ctr">
            <a:normAutofit/>
          </a:bodyPr>
          <a:lstStyle/>
          <a:p>
            <a:r>
              <a:rPr lang="de-DE" sz="4800"/>
              <a:t>Grundschuldbriefe</a:t>
            </a:r>
          </a:p>
        </p:txBody>
      </p:sp>
      <p:sp>
        <p:nvSpPr>
          <p:cNvPr id="3" name="Inhaltsplatzhalter 2">
            <a:extLst>
              <a:ext uri="{FF2B5EF4-FFF2-40B4-BE49-F238E27FC236}">
                <a16:creationId xmlns:a16="http://schemas.microsoft.com/office/drawing/2014/main" id="{93EE2A7D-D9FA-4BE9-AA59-D3FC537C53FE}"/>
              </a:ext>
            </a:extLst>
          </p:cNvPr>
          <p:cNvSpPr>
            <a:spLocks noGrp="1"/>
          </p:cNvSpPr>
          <p:nvPr>
            <p:ph idx="1"/>
          </p:nvPr>
        </p:nvSpPr>
        <p:spPr>
          <a:xfrm>
            <a:off x="1045028" y="3017522"/>
            <a:ext cx="9941319" cy="3124658"/>
          </a:xfrm>
        </p:spPr>
        <p:txBody>
          <a:bodyPr anchor="ctr">
            <a:normAutofit/>
          </a:bodyPr>
          <a:lstStyle/>
          <a:p>
            <a:r>
              <a:rPr lang="de-DE" sz="2200" dirty="0"/>
              <a:t>Briefe werden bei der Bundesdruckerei bestellt (§§ 34 ff Allgemeine Verfügung über die geschäftliche Behandlung Grundbuchsachen)</a:t>
            </a:r>
          </a:p>
          <a:p>
            <a:r>
              <a:rPr lang="de-DE" sz="2200" dirty="0"/>
              <a:t>Für die Verwahrung werden gem. § 36 </a:t>
            </a:r>
            <a:r>
              <a:rPr lang="de-DE" sz="2200" dirty="0" err="1"/>
              <a:t>Allge</a:t>
            </a:r>
            <a:r>
              <a:rPr lang="de-DE" sz="2200" dirty="0"/>
              <a:t>….von der Behördenleitung Beamte oder Angestellte beauftragt, die diese unter sicheren Verschluss zu verwahren hat.</a:t>
            </a:r>
          </a:p>
          <a:p>
            <a:r>
              <a:rPr lang="de-DE" sz="2200" dirty="0"/>
              <a:t>Über die Weitergabe der Briefe muss durch Führung einer Liste nachgewiesen werden (§ 37 </a:t>
            </a:r>
            <a:r>
              <a:rPr lang="de-DE" sz="2200" dirty="0" err="1"/>
              <a:t>Allge</a:t>
            </a:r>
            <a:r>
              <a:rPr lang="de-DE" sz="2200" dirty="0"/>
              <a:t>…)</a:t>
            </a:r>
          </a:p>
          <a:p>
            <a:r>
              <a:rPr lang="de-DE" sz="2200" dirty="0"/>
              <a:t>Die Herstellung von Briefen ergibt sich aus §§ 29 ff </a:t>
            </a:r>
            <a:r>
              <a:rPr lang="de-DE" sz="2200" dirty="0" err="1"/>
              <a:t>Allgem</a:t>
            </a:r>
            <a:r>
              <a:rPr lang="de-DE" sz="2200" dirty="0"/>
              <a:t>….</a:t>
            </a:r>
          </a:p>
          <a:p>
            <a:r>
              <a:rPr lang="de-DE" sz="2200" dirty="0"/>
              <a:t>Anwendbar sind die §§ 56-70 GBO und § 52 GBV, Anlage 3 bis 8 als Muster</a:t>
            </a:r>
          </a:p>
        </p:txBody>
      </p:sp>
      <p:cxnSp>
        <p:nvCxnSpPr>
          <p:cNvPr id="28" name="Straight Connector 2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769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2" name="Rectangle 2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6" name="Rectangle 2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0D11337-75E8-46D7-ABA5-D900AA1703DB}"/>
              </a:ext>
            </a:extLst>
          </p:cNvPr>
          <p:cNvSpPr>
            <a:spLocks noGrp="1"/>
          </p:cNvSpPr>
          <p:nvPr>
            <p:ph type="title"/>
          </p:nvPr>
        </p:nvSpPr>
        <p:spPr>
          <a:xfrm>
            <a:off x="1043631" y="809898"/>
            <a:ext cx="9942716" cy="1554480"/>
          </a:xfrm>
        </p:spPr>
        <p:txBody>
          <a:bodyPr anchor="ctr">
            <a:normAutofit/>
          </a:bodyPr>
          <a:lstStyle/>
          <a:p>
            <a:r>
              <a:rPr lang="de-DE" sz="4800"/>
              <a:t>Grundschuldbriefe</a:t>
            </a:r>
          </a:p>
        </p:txBody>
      </p:sp>
      <p:sp>
        <p:nvSpPr>
          <p:cNvPr id="3" name="Inhaltsplatzhalter 2">
            <a:extLst>
              <a:ext uri="{FF2B5EF4-FFF2-40B4-BE49-F238E27FC236}">
                <a16:creationId xmlns:a16="http://schemas.microsoft.com/office/drawing/2014/main" id="{C52C8E7B-906B-471F-9851-BF8FAA0C7C71}"/>
              </a:ext>
            </a:extLst>
          </p:cNvPr>
          <p:cNvSpPr>
            <a:spLocks noGrp="1"/>
          </p:cNvSpPr>
          <p:nvPr>
            <p:ph idx="1"/>
          </p:nvPr>
        </p:nvSpPr>
        <p:spPr>
          <a:xfrm>
            <a:off x="1045028" y="3017522"/>
            <a:ext cx="9941319" cy="3124658"/>
          </a:xfrm>
        </p:spPr>
        <p:txBody>
          <a:bodyPr anchor="ctr">
            <a:normAutofit/>
          </a:bodyPr>
          <a:lstStyle/>
          <a:p>
            <a:r>
              <a:rPr lang="de-DE" sz="2400" dirty="0"/>
              <a:t>Sind mehrere Grundbuchblätter betroffen, wird ein Gesamtgrundschuldbrief erstellt (§§ 59,63,70 GBO)</a:t>
            </a:r>
          </a:p>
          <a:p>
            <a:r>
              <a:rPr lang="de-DE" sz="2400" dirty="0"/>
              <a:t>Wird eine Briefgrundschuld abgetreten und die Abtretung im Grundbuch eingetragen, muss auch der Brief vorliegen und die Abtretung dort vermerkt werden.</a:t>
            </a:r>
          </a:p>
          <a:p>
            <a:r>
              <a:rPr lang="de-DE" sz="2400" dirty="0"/>
              <a:t>Wenn nur ein Teil der Grundschuld abgetreten wird, muss für den Teilbetrag ein neuer Brief erstellt werden= Teilbrief.</a:t>
            </a:r>
          </a:p>
          <a:p>
            <a:r>
              <a:rPr lang="de-DE" sz="2400" dirty="0"/>
              <a:t>Der alte Brief wird dann Stammbrief genannt. §§ 61,70 GBO</a:t>
            </a:r>
          </a:p>
        </p:txBody>
      </p:sp>
      <p:cxnSp>
        <p:nvCxnSpPr>
          <p:cNvPr id="28" name="Straight Connector 2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81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2" name="Rectangle 2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6" name="Rectangle 2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DECFDED-13C4-49DD-8964-BC959FFFC21C}"/>
              </a:ext>
            </a:extLst>
          </p:cNvPr>
          <p:cNvSpPr>
            <a:spLocks noGrp="1"/>
          </p:cNvSpPr>
          <p:nvPr>
            <p:ph type="title"/>
          </p:nvPr>
        </p:nvSpPr>
        <p:spPr>
          <a:xfrm>
            <a:off x="1043631" y="809898"/>
            <a:ext cx="9942716" cy="1554480"/>
          </a:xfrm>
        </p:spPr>
        <p:txBody>
          <a:bodyPr anchor="ctr">
            <a:normAutofit/>
          </a:bodyPr>
          <a:lstStyle/>
          <a:p>
            <a:r>
              <a:rPr lang="de-DE" sz="4800"/>
              <a:t>Löschung der Grundschuld</a:t>
            </a:r>
          </a:p>
        </p:txBody>
      </p:sp>
      <p:sp>
        <p:nvSpPr>
          <p:cNvPr id="3" name="Inhaltsplatzhalter 2">
            <a:extLst>
              <a:ext uri="{FF2B5EF4-FFF2-40B4-BE49-F238E27FC236}">
                <a16:creationId xmlns:a16="http://schemas.microsoft.com/office/drawing/2014/main" id="{55123CCE-819F-4BA7-97A3-4EDABFFABD07}"/>
              </a:ext>
            </a:extLst>
          </p:cNvPr>
          <p:cNvSpPr>
            <a:spLocks noGrp="1"/>
          </p:cNvSpPr>
          <p:nvPr>
            <p:ph idx="1"/>
          </p:nvPr>
        </p:nvSpPr>
        <p:spPr>
          <a:xfrm>
            <a:off x="1045028" y="3017522"/>
            <a:ext cx="9941319" cy="3124658"/>
          </a:xfrm>
        </p:spPr>
        <p:txBody>
          <a:bodyPr anchor="ctr">
            <a:normAutofit/>
          </a:bodyPr>
          <a:lstStyle/>
          <a:p>
            <a:r>
              <a:rPr lang="de-DE" sz="2400" dirty="0"/>
              <a:t>Bei  der Löschung einer Grundschuld muss eine Bewilligung der Gläubigerbank vorliegen sowie der Antrag des Eigentümers mit einer Unterschriftenbeglaubigung. Der Antrag des Eigentümers ersetzt die Bewilligung des Eigentümers (siehe § 30 GBO Gemischter Antrag)</a:t>
            </a:r>
          </a:p>
          <a:p>
            <a:r>
              <a:rPr lang="de-DE" sz="2400" dirty="0"/>
              <a:t>Bei der Löschung einer Briefgrundschuld muss der Brief vorliegen. Die Löschung muss auf dem Brief vermerkt werden (§69 Satz 1 GBO, § 53 I GBV)</a:t>
            </a:r>
          </a:p>
          <a:p>
            <a:r>
              <a:rPr lang="de-DE" sz="2400" dirty="0"/>
              <a:t>Der ganze Brief wird rot durchkreuzt und eingeschnitten (§53 Abs. 1 GBV)</a:t>
            </a:r>
          </a:p>
          <a:p>
            <a:r>
              <a:rPr lang="de-DE" sz="2400" dirty="0"/>
              <a:t>Aufbewahrung nach der Löschung in Sammelakten (§ 53 Abs. 2GBV)</a:t>
            </a:r>
          </a:p>
        </p:txBody>
      </p:sp>
      <p:cxnSp>
        <p:nvCxnSpPr>
          <p:cNvPr id="28" name="Straight Connector 2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688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3D2251C-6FF9-4351-B5B2-2F5785F8E721}"/>
              </a:ext>
            </a:extLst>
          </p:cNvPr>
          <p:cNvSpPr>
            <a:spLocks noGrp="1"/>
          </p:cNvSpPr>
          <p:nvPr>
            <p:ph type="title"/>
          </p:nvPr>
        </p:nvSpPr>
        <p:spPr>
          <a:xfrm>
            <a:off x="1043631" y="809898"/>
            <a:ext cx="9942716" cy="1554480"/>
          </a:xfrm>
        </p:spPr>
        <p:txBody>
          <a:bodyPr anchor="ctr">
            <a:normAutofit/>
          </a:bodyPr>
          <a:lstStyle/>
          <a:p>
            <a:r>
              <a:rPr lang="de-DE" sz="4800"/>
              <a:t>Akzessorietät</a:t>
            </a:r>
          </a:p>
        </p:txBody>
      </p:sp>
      <p:sp>
        <p:nvSpPr>
          <p:cNvPr id="3" name="Inhaltsplatzhalter 2">
            <a:extLst>
              <a:ext uri="{FF2B5EF4-FFF2-40B4-BE49-F238E27FC236}">
                <a16:creationId xmlns:a16="http://schemas.microsoft.com/office/drawing/2014/main" id="{A88D706E-E441-43E1-B3E7-95212F7AB9FE}"/>
              </a:ext>
            </a:extLst>
          </p:cNvPr>
          <p:cNvSpPr>
            <a:spLocks noGrp="1"/>
          </p:cNvSpPr>
          <p:nvPr>
            <p:ph idx="1"/>
          </p:nvPr>
        </p:nvSpPr>
        <p:spPr>
          <a:xfrm>
            <a:off x="1045028" y="3017522"/>
            <a:ext cx="9941319" cy="3124658"/>
          </a:xfrm>
        </p:spPr>
        <p:txBody>
          <a:bodyPr anchor="ctr">
            <a:normAutofit/>
          </a:bodyPr>
          <a:lstStyle/>
          <a:p>
            <a:r>
              <a:rPr lang="de-DE" sz="2400" dirty="0"/>
              <a:t>Der grundlegende Unterschied zur Hypothek besteht darin, dass bei der Grundschuld  die rechtliche Verbindung zwischen Forderung und dinglichen Recht fehlt (keine Akzessorietät)</a:t>
            </a:r>
          </a:p>
          <a:p>
            <a:r>
              <a:rPr lang="de-DE" sz="2400" dirty="0"/>
              <a:t>Dies hat den großen Vorteil, dass weder die Entstehung noch die dauerhafte Bestand der Grundschuld von einer Forderung abhängig sind. Die daraus resultierende Flexibilität bei der Kreditsicherung führte in den letzten Jahren zu einem regelrechten Siegeszug der Grundschuld gegenüber der Hypothek</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343960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618</Words>
  <Application>Microsoft Office PowerPoint</Application>
  <PresentationFormat>Breitbild</PresentationFormat>
  <Paragraphs>44</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Calibri Light</vt:lpstr>
      <vt:lpstr>Office</vt:lpstr>
      <vt:lpstr>Abt. III im GB</vt:lpstr>
      <vt:lpstr>Abteilung III</vt:lpstr>
      <vt:lpstr>Grundschuld §§ 1191 ff BGB</vt:lpstr>
      <vt:lpstr>Briefgrundschuld</vt:lpstr>
      <vt:lpstr>Bestandteile eines Grundschuldbriefes</vt:lpstr>
      <vt:lpstr>Grundschuldbriefe</vt:lpstr>
      <vt:lpstr>Grundschuldbriefe</vt:lpstr>
      <vt:lpstr>Löschung der Grundschuld</vt:lpstr>
      <vt:lpstr>Akzessorietät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Abt. III im GB</dc:title>
  <dc:creator>Simmerl-Hübner, Susanne</dc:creator>
  <cp:lastModifiedBy>Simmerl-Hübner, Susanne</cp:lastModifiedBy>
  <cp:revision>1</cp:revision>
  <dcterms:created xsi:type="dcterms:W3CDTF">2025-05-26T14:39:21Z</dcterms:created>
  <dcterms:modified xsi:type="dcterms:W3CDTF">2025-05-26T14:39:41Z</dcterms:modified>
</cp:coreProperties>
</file>