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60" r:id="rId4"/>
    <p:sldId id="361" r:id="rId5"/>
    <p:sldId id="362" r:id="rId6"/>
    <p:sldId id="363" r:id="rId7"/>
    <p:sldId id="364" r:id="rId8"/>
    <p:sldId id="365" r:id="rId9"/>
    <p:sldId id="366" r:id="rId10"/>
    <p:sldId id="367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BBF389-29EE-86AC-1349-BC88AC360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0301D4A-63CE-0F3C-F2C2-28432AC48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F6D5818-976A-5639-6FA9-43C4E487A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EF65-DDCA-4E8A-8855-02BE5B4B0AAF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F3504C-0704-30A5-9938-3D7AD7C56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7BF789-4936-55D7-D88A-83C0D2EB6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E720-FAD1-48A8-8C84-B861CF6F31D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241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BED888-DC3A-9944-A06A-A4DB595FC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EF5F1A5-9DE5-3B32-275E-87FD19793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102A0E-F4D9-7B0C-2DE9-1500822BA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EF65-DDCA-4E8A-8855-02BE5B4B0AAF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357F6E-3FBC-B078-DCDD-56BF08A8C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A308FB-BBC2-A14F-2AFC-AAC74A9A3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E720-FAD1-48A8-8C84-B861CF6F31D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39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FE7115A-20B7-745C-3AF3-7EA59766B9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8498DC1-0C3A-9D10-01EB-3DDEC1742F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B1BF66-7CCD-00E0-6D40-078CE47CD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EF65-DDCA-4E8A-8855-02BE5B4B0AAF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A8051B-86EA-9694-06B6-199B1F4BC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51EDBD-0C89-1F86-16B3-E3F308FD7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E720-FAD1-48A8-8C84-B861CF6F31D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5173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626803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819503"/>
      </p:ext>
    </p:extLst>
  </p:cSld>
  <p:clrMapOvr>
    <a:masterClrMapping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07130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986922"/>
      </p:ext>
    </p:extLst>
  </p:cSld>
  <p:clrMapOvr>
    <a:masterClrMapping/>
  </p:clrMapOvr>
  <p:transition spd="slow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693551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510984"/>
      </p:ext>
    </p:extLst>
  </p:cSld>
  <p:clrMapOvr>
    <a:masterClrMapping/>
  </p:clrMapOvr>
  <p:transition spd="slow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04535"/>
      </p:ext>
    </p:extLst>
  </p:cSld>
  <p:clrMapOvr>
    <a:masterClrMapping/>
  </p:clrMapOvr>
  <p:transition spd="slow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479771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678540-7525-8581-8290-F43B2D17E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2C55EA-1B38-6422-9B7C-1EB0C6325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3E02EE-09C0-FA78-20EB-8DBDBE9A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EF65-DDCA-4E8A-8855-02BE5B4B0AAF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A6314B-A7FC-7BBE-1778-594D63231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C5112E-62BD-7417-E473-A8762AE8F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E720-FAD1-48A8-8C84-B861CF6F31D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63715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19335"/>
      </p:ext>
    </p:extLst>
  </p:cSld>
  <p:clrMapOvr>
    <a:masterClrMapping/>
  </p:clrMapOvr>
  <p:transition spd="slow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313018"/>
      </p:ext>
    </p:extLst>
  </p:cSld>
  <p:clrMapOvr>
    <a:masterClrMapping/>
  </p:clrMapOvr>
  <p:transition spd="slow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119792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208BCE-CB82-7C6F-7C17-7BC5EE3C5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812AFFD-473A-0644-D15F-C29859C00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22460F-4AB6-3E63-6ABB-95437329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EF65-DDCA-4E8A-8855-02BE5B4B0AAF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18186E-AA5F-0745-A5B0-C690E1466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53FBAB-5AAA-B302-E2ED-61116D082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E720-FAD1-48A8-8C84-B861CF6F31D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7912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DCB9DE-A7F0-00E1-B6E1-74DB7EE09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742652-F313-CC51-119C-9FC3E0A11C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A7F5B9A-24A1-B3D9-C7D4-8BD436B38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1FF9CDC-0CED-8F8C-C5B2-05872C923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EF65-DDCA-4E8A-8855-02BE5B4B0AAF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49D2B87-0272-1C67-AF30-440F8086A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90625C-F697-0463-3A7B-7F1144348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E720-FAD1-48A8-8C84-B861CF6F31D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6744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DDB33F-8762-606F-4A1E-7DBA1FF23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8BE778-8471-BD18-18B2-8608B30F6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0448474-7B2F-FEC0-968A-F97CA0D22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BFDD43C-0A93-E644-A644-47FE454A3B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00C4FF0-4570-5EAA-6D62-F45C8AE92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FE890F0-F4E0-0030-FE49-012533C11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EF65-DDCA-4E8A-8855-02BE5B4B0AAF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ACFDD74-68E3-C868-ABC3-512F6F612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BEE45F5-DBE3-0743-A366-D462BC86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E720-FAD1-48A8-8C84-B861CF6F31D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315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C76176-BD64-6650-4D41-3604A4E9A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B8AA2F-8ACA-587B-ACEA-3804FF0EF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EF65-DDCA-4E8A-8855-02BE5B4B0AAF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B43FC6D-3E93-22E1-D873-5D8B34A91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7E9256C-359F-B74E-140F-8BFF6708D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E720-FAD1-48A8-8C84-B861CF6F31D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9065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1728EE3-46B3-B351-E8EC-60ECACDA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EF65-DDCA-4E8A-8855-02BE5B4B0AAF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F7E942E-2FFC-BC00-C881-24618187E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11FC015-3016-29C7-CB8E-958676A1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E720-FAD1-48A8-8C84-B861CF6F31D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1181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6B9566-4CF2-B269-1A47-ED3686228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159A83-63AC-85CF-DEE4-83BF0AAB0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4C6ADDD-2A76-D169-3117-CB3D274208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3BA83E-90CE-2AAE-D47F-33AD0E980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EF65-DDCA-4E8A-8855-02BE5B4B0AAF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FF2EAD5-64F7-9926-BC8E-A8BA412A1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1B8E3B9-6210-EA56-3188-30D1CB177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E720-FAD1-48A8-8C84-B861CF6F31D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199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D5140-D67C-E395-5A06-D0689B1BC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B228666-0FD9-9D56-CDF4-7199C14E53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FE2F571-4705-BC4F-AB75-AA206EBA92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E4D042B-6338-F78A-41CC-28C695DFC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EF65-DDCA-4E8A-8855-02BE5B4B0AAF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1DADAF4-D2F8-D4E1-25C1-EEFF853C1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CEBFDBD-2599-CDF1-5459-ECB706AD6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E720-FAD1-48A8-8C84-B861CF6F31D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8514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BAF4E4E-6B36-709C-6199-0179D2501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0B6B42-8D7B-3D61-D3E5-2DC1F8E67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F2EA918-D044-7079-A3A8-3A7A0DB1D5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D0EF65-DDCA-4E8A-8855-02BE5B4B0AAF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32E95E2-2505-F228-8C9D-5E07D9B58A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78DD19-9160-04D0-45B6-28D226D877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7BE720-FAD1-48A8-8C84-B861CF6F31D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471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034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B795F2-BB1E-62D3-D99E-3CD8E1721D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CCA3F88-32F1-D358-8CF4-2881CEC2D2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2522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6492323" y="3425825"/>
            <a:ext cx="6976580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AutoShape 3"/>
          <p:cNvSpPr/>
          <p:nvPr/>
        </p:nvSpPr>
        <p:spPr>
          <a:xfrm rot="8776560">
            <a:off x="6937655" y="5266531"/>
            <a:ext cx="5738781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181479" y="-8465"/>
            <a:ext cx="3007347" cy="6866465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FFB1A5">
                <a:alpha val="12941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03441" y="-8465"/>
            <a:ext cx="2588559" cy="6866465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1A5">
                <a:alpha val="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32336" y="3048000"/>
            <a:ext cx="3259665" cy="3810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FFB1A5">
                <a:alpha val="51765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334500" y="-8465"/>
            <a:ext cx="2854325" cy="6866465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898728" y="-8465"/>
            <a:ext cx="1290091" cy="6866465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938999" y="-8465"/>
            <a:ext cx="1249826" cy="6866465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5833">
                <a:alpha val="6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71665" y="3589865"/>
            <a:ext cx="1817161" cy="3268135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795833">
                <a:alpha val="43529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" y="4013200"/>
            <a:ext cx="448735" cy="28448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" name="AutoShape 20"/>
          <p:cNvSpPr/>
          <p:nvPr/>
        </p:nvSpPr>
        <p:spPr>
          <a:xfrm rot="4791360">
            <a:off x="6492323" y="3425825"/>
            <a:ext cx="6976580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AutoShape 21"/>
          <p:cNvSpPr/>
          <p:nvPr/>
        </p:nvSpPr>
        <p:spPr>
          <a:xfrm rot="8776560">
            <a:off x="6937655" y="5266531"/>
            <a:ext cx="5738781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2" name="Group 22"/>
          <p:cNvGrpSpPr/>
          <p:nvPr/>
        </p:nvGrpSpPr>
        <p:grpSpPr>
          <a:xfrm>
            <a:off x="9181479" y="-8465"/>
            <a:ext cx="3007347" cy="6866465"/>
            <a:chOff x="0" y="0"/>
            <a:chExt cx="6014695" cy="1373292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FFB1A5">
                <a:alpha val="12941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603441" y="-8465"/>
            <a:ext cx="2588559" cy="6866465"/>
            <a:chOff x="0" y="0"/>
            <a:chExt cx="5177117" cy="1373292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1A5">
                <a:alpha val="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932336" y="3048000"/>
            <a:ext cx="3259665" cy="3810000"/>
            <a:chOff x="0" y="0"/>
            <a:chExt cx="6519329" cy="76200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FFB1A5">
                <a:alpha val="51765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9334500" y="-8465"/>
            <a:ext cx="2854325" cy="6866465"/>
            <a:chOff x="0" y="0"/>
            <a:chExt cx="5708650" cy="1373292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898728" y="-8465"/>
            <a:ext cx="1290091" cy="6866465"/>
            <a:chOff x="0" y="0"/>
            <a:chExt cx="2580183" cy="1373292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938999" y="-8465"/>
            <a:ext cx="1249826" cy="6866465"/>
            <a:chOff x="0" y="0"/>
            <a:chExt cx="2499652" cy="13732929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5833">
                <a:alpha val="6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0371665" y="3589865"/>
            <a:ext cx="1817161" cy="3268135"/>
            <a:chOff x="0" y="0"/>
            <a:chExt cx="3634321" cy="6536271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795833">
                <a:alpha val="43529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6" name="Group 36"/>
          <p:cNvGrpSpPr/>
          <p:nvPr/>
        </p:nvGrpSpPr>
        <p:grpSpPr>
          <a:xfrm rot="-10800000">
            <a:off x="0" y="0"/>
            <a:ext cx="842594" cy="5666156"/>
            <a:chOff x="0" y="0"/>
            <a:chExt cx="1685188" cy="11332312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685163" cy="11332337"/>
            </a:xfrm>
            <a:custGeom>
              <a:avLst/>
              <a:gdLst/>
              <a:ahLst/>
              <a:cxnLst/>
              <a:rect l="l" t="t" r="r" b="b"/>
              <a:pathLst>
                <a:path w="1685163" h="11332337">
                  <a:moveTo>
                    <a:pt x="0" y="11332337"/>
                  </a:moveTo>
                  <a:lnTo>
                    <a:pt x="1685163" y="0"/>
                  </a:lnTo>
                  <a:lnTo>
                    <a:pt x="1685163" y="11332337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473569" y="1995743"/>
            <a:ext cx="7860931" cy="1885188"/>
            <a:chOff x="0" y="0"/>
            <a:chExt cx="15721862" cy="3770376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5721861" cy="3770378"/>
            </a:xfrm>
            <a:custGeom>
              <a:avLst/>
              <a:gdLst/>
              <a:ahLst/>
              <a:cxnLst/>
              <a:rect l="l" t="t" r="r" b="b"/>
              <a:pathLst>
                <a:path w="15721861" h="3770378">
                  <a:moveTo>
                    <a:pt x="0" y="0"/>
                  </a:moveTo>
                  <a:lnTo>
                    <a:pt x="15721861" y="0"/>
                  </a:lnTo>
                  <a:lnTo>
                    <a:pt x="15721861" y="3770378"/>
                  </a:lnTo>
                  <a:lnTo>
                    <a:pt x="0" y="377037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6121" r="-10506" b="-3344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9525"/>
              <a:ext cx="15721862" cy="3760851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r" defTabSz="609630">
                <a:lnSpc>
                  <a:spcPts val="6480"/>
                </a:lnSpc>
              </a:pPr>
              <a:r>
                <a:rPr lang="en-US" sz="54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ZWANGSSICHERUNGS-HYPOTHEK</a:t>
              </a:r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4295478" y="4175178"/>
            <a:ext cx="2025130" cy="135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592"/>
              </a:lnSpc>
            </a:pPr>
            <a:r>
              <a:rPr lang="en-US" sz="2993">
                <a:solidFill>
                  <a:srgbClr val="303030"/>
                </a:solidFill>
                <a:latin typeface="Recoleta"/>
                <a:ea typeface="Recoleta"/>
                <a:cs typeface="Recoleta"/>
                <a:sym typeface="Recoleta"/>
              </a:rPr>
              <a:t>§ 867 ZPO </a:t>
            </a:r>
          </a:p>
          <a:p>
            <a:pPr defTabSz="609630">
              <a:lnSpc>
                <a:spcPts val="3592"/>
              </a:lnSpc>
            </a:pPr>
            <a:r>
              <a:rPr lang="en-US" sz="2993">
                <a:solidFill>
                  <a:srgbClr val="303030"/>
                </a:solidFill>
                <a:latin typeface="Recoleta"/>
                <a:ea typeface="Recoleta"/>
                <a:cs typeface="Recoleta"/>
                <a:sym typeface="Recoleta"/>
              </a:rPr>
              <a:t>§ 1184 BGB </a:t>
            </a:r>
          </a:p>
        </p:txBody>
      </p:sp>
    </p:spTree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" y="1216597"/>
            <a:ext cx="731520" cy="673462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640080" y="613956"/>
            <a:ext cx="10907484" cy="1894116"/>
            <a:chOff x="0" y="0"/>
            <a:chExt cx="21814968" cy="3788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43629" y="833012"/>
            <a:ext cx="10950401" cy="1554480"/>
            <a:chOff x="0" y="0"/>
            <a:chExt cx="21900803" cy="31089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900804" cy="3108960"/>
            </a:xfrm>
            <a:custGeom>
              <a:avLst/>
              <a:gdLst/>
              <a:ahLst/>
              <a:cxnLst/>
              <a:rect l="l" t="t" r="r" b="b"/>
              <a:pathLst>
                <a:path w="21900804" h="3108960">
                  <a:moveTo>
                    <a:pt x="0" y="0"/>
                  </a:moveTo>
                  <a:lnTo>
                    <a:pt x="21900804" y="0"/>
                  </a:lnTo>
                  <a:lnTo>
                    <a:pt x="21900804" y="3108960"/>
                  </a:lnTo>
                  <a:lnTo>
                    <a:pt x="0" y="31089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74629" r="9202" b="-7462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21900803" cy="30232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5184"/>
                </a:lnSpc>
              </a:pPr>
              <a:r>
                <a:rPr lang="en-US" sz="48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Zwangssicherungshypothek § 867 ZPO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5301" y="2508072"/>
            <a:ext cx="9941319" cy="3272155"/>
            <a:chOff x="0" y="0"/>
            <a:chExt cx="19882637" cy="654431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882638" cy="6544311"/>
            </a:xfrm>
            <a:custGeom>
              <a:avLst/>
              <a:gdLst/>
              <a:ahLst/>
              <a:cxnLst/>
              <a:rect l="l" t="t" r="r" b="b"/>
              <a:pathLst>
                <a:path w="19882638" h="6544311">
                  <a:moveTo>
                    <a:pt x="0" y="0"/>
                  </a:moveTo>
                  <a:lnTo>
                    <a:pt x="19882638" y="0"/>
                  </a:lnTo>
                  <a:lnTo>
                    <a:pt x="19882638" y="6544311"/>
                  </a:lnTo>
                  <a:lnTo>
                    <a:pt x="0" y="6544311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1452" b="-694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9882637" cy="6572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98165" lvl="1" indent="-199083" defTabSz="609630">
                <a:lnSpc>
                  <a:spcPts val="2750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Zwangssicherungshypothek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Maßnahme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Zwangsvollstreckung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99082" lvl="1" defTabSz="609630">
                <a:lnSpc>
                  <a:spcPts val="2750"/>
                </a:lnSpc>
              </a:pP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7885" lvl="1" indent="-198943" defTabSz="609630">
                <a:lnSpc>
                  <a:spcPts val="2750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muss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vollstreckungsrechtlichen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Voraussetzungen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ZPO und die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grundbuchrechtlichen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Voraussetzungen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GBO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prüfen</a:t>
              </a: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750"/>
                </a:lnSpc>
              </a:pP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750"/>
                </a:lnSpc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Eintragungsvoraussetzungen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marL="398165" lvl="1" indent="-199083" defTabSz="609630">
                <a:lnSpc>
                  <a:spcPts val="2750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Gläubigers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(§867 Abs. 1 ZPO, § 13 GBO)</a:t>
              </a:r>
            </a:p>
            <a:p>
              <a:pPr marL="199082" lvl="1" defTabSz="609630">
                <a:lnSpc>
                  <a:spcPts val="2750"/>
                </a:lnSpc>
              </a:pP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8165" lvl="1" indent="-199083" defTabSz="609630">
                <a:lnSpc>
                  <a:spcPts val="2750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Vollstreckungstitel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(§§704,794 ZPO, §§ 86, 120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FamFG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 =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gerichtliche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Vergleiche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KFB,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Vollstreckungsbescheide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notarielle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Urteile</a:t>
              </a: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AutoShape 11"/>
          <p:cNvSpPr/>
          <p:nvPr/>
        </p:nvSpPr>
        <p:spPr>
          <a:xfrm rot="10781400">
            <a:off x="809549" y="6469437"/>
            <a:ext cx="10572903" cy="0"/>
          </a:xfrm>
          <a:prstGeom prst="line">
            <a:avLst/>
          </a:prstGeom>
          <a:ln w="476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6492323" y="3425825"/>
            <a:ext cx="6976580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AutoShape 3"/>
          <p:cNvSpPr/>
          <p:nvPr/>
        </p:nvSpPr>
        <p:spPr>
          <a:xfrm rot="8776560">
            <a:off x="6937655" y="5266531"/>
            <a:ext cx="5738781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181479" y="-8465"/>
            <a:ext cx="3007347" cy="6866465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303030">
                <a:alpha val="12941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03441" y="-8465"/>
            <a:ext cx="2588559" cy="6866465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32336" y="3048000"/>
            <a:ext cx="3259665" cy="3810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303030">
                <a:alpha val="51765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334500" y="-8465"/>
            <a:ext cx="2854325" cy="6866465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898728" y="-8465"/>
            <a:ext cx="1290091" cy="6866465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938999" y="-8465"/>
            <a:ext cx="1249826" cy="6866465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71665" y="3589865"/>
            <a:ext cx="1817161" cy="3268135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" y="4013200"/>
            <a:ext cx="448735" cy="28448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738295" y="2016125"/>
            <a:ext cx="8474748" cy="4067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4362" lvl="1" indent="-217181" defTabSz="609630">
              <a:lnSpc>
                <a:spcPts val="2880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Hypothek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die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Zwang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entsteht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nicht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freiwillige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Vereinbarung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34362" lvl="1" indent="-217181" defTabSz="609630">
              <a:lnSpc>
                <a:spcPts val="2880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34362" lvl="1" indent="-217181" defTabSz="609630">
              <a:lnSpc>
                <a:spcPts val="2880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dient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Sicherung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von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Geldforderungen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die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eingetragen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defTabSz="609630">
              <a:lnSpc>
                <a:spcPts val="2880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34057" lvl="1" indent="-217028" defTabSz="609630">
              <a:lnSpc>
                <a:spcPts val="2880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Zwangssicherungshypothek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Maßnahme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Zwangsvollstreckung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880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34057" lvl="1" indent="-217028" defTabSz="609630">
              <a:lnSpc>
                <a:spcPts val="2880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meist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auf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Gläubigers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eingetragen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880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" name="Freeform 21"/>
          <p:cNvSpPr/>
          <p:nvPr/>
        </p:nvSpPr>
        <p:spPr>
          <a:xfrm rot="644176">
            <a:off x="9381850" y="785633"/>
            <a:ext cx="2360618" cy="1540031"/>
          </a:xfrm>
          <a:custGeom>
            <a:avLst/>
            <a:gdLst/>
            <a:ahLst/>
            <a:cxnLst/>
            <a:rect l="l" t="t" r="r" b="b"/>
            <a:pathLst>
              <a:path w="2269534" h="1773074">
                <a:moveTo>
                  <a:pt x="0" y="0"/>
                </a:moveTo>
                <a:lnTo>
                  <a:pt x="2269534" y="0"/>
                </a:lnTo>
                <a:lnTo>
                  <a:pt x="2269534" y="1773074"/>
                </a:lnTo>
                <a:lnTo>
                  <a:pt x="0" y="17730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345824" y="763432"/>
            <a:ext cx="8988676" cy="1356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568"/>
              </a:lnSpc>
            </a:pPr>
            <a:r>
              <a:rPr lang="en-US" sz="2973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WAS IST EINE ZWANGSSICHERUNGSHYPOTHEK?</a:t>
            </a:r>
          </a:p>
          <a:p>
            <a:pPr defTabSz="609630">
              <a:lnSpc>
                <a:spcPts val="3568"/>
              </a:lnSpc>
            </a:pPr>
            <a:endParaRPr lang="en-US" sz="2973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" name="Freeform 21">
            <a:extLst>
              <a:ext uri="{FF2B5EF4-FFF2-40B4-BE49-F238E27FC236}">
                <a16:creationId xmlns:a16="http://schemas.microsoft.com/office/drawing/2014/main" id="{1FCED011-FA6A-5C20-7A54-544F25B66FEF}"/>
              </a:ext>
            </a:extLst>
          </p:cNvPr>
          <p:cNvSpPr/>
          <p:nvPr/>
        </p:nvSpPr>
        <p:spPr>
          <a:xfrm rot="20824044">
            <a:off x="9264703" y="2548918"/>
            <a:ext cx="2360618" cy="1540031"/>
          </a:xfrm>
          <a:custGeom>
            <a:avLst/>
            <a:gdLst/>
            <a:ahLst/>
            <a:cxnLst/>
            <a:rect l="l" t="t" r="r" b="b"/>
            <a:pathLst>
              <a:path w="2269534" h="1773074">
                <a:moveTo>
                  <a:pt x="0" y="0"/>
                </a:moveTo>
                <a:lnTo>
                  <a:pt x="2269534" y="0"/>
                </a:lnTo>
                <a:lnTo>
                  <a:pt x="2269534" y="1773074"/>
                </a:lnTo>
                <a:lnTo>
                  <a:pt x="0" y="17730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6492323" y="3425825"/>
            <a:ext cx="6976580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AutoShape 3"/>
          <p:cNvSpPr/>
          <p:nvPr/>
        </p:nvSpPr>
        <p:spPr>
          <a:xfrm rot="8776560">
            <a:off x="6937655" y="5266531"/>
            <a:ext cx="5738781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181479" y="-8465"/>
            <a:ext cx="3007347" cy="6866465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303030">
                <a:alpha val="12941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03441" y="-8465"/>
            <a:ext cx="2588559" cy="6866465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32336" y="3048000"/>
            <a:ext cx="3259665" cy="3810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303030">
                <a:alpha val="51765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334500" y="-8465"/>
            <a:ext cx="2854325" cy="6866465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898728" y="-8465"/>
            <a:ext cx="1290091" cy="6866465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938999" y="-8465"/>
            <a:ext cx="1249826" cy="6866465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71665" y="3589865"/>
            <a:ext cx="1817161" cy="3268135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" y="4013200"/>
            <a:ext cx="448735" cy="28448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85950" y="1848591"/>
            <a:ext cx="9329622" cy="2668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1968" lvl="1" indent="-180984" defTabSz="609630">
              <a:lnSpc>
                <a:spcPts val="2400"/>
              </a:lnSpc>
              <a:buFont typeface="Arial"/>
              <a:buChar char="•"/>
            </a:pP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§ 867 ZPO, § 1184 BGB</a:t>
            </a:r>
          </a:p>
          <a:p>
            <a:pPr marL="361968" lvl="1" indent="-180984" defTabSz="609630">
              <a:lnSpc>
                <a:spcPts val="2400"/>
              </a:lnSpc>
            </a:pPr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968" lvl="1" indent="-180984" defTabSz="609630">
              <a:buFont typeface="Arial"/>
              <a:buChar char="•"/>
            </a:pP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§ 866 ZPO (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Zwangsvollstreckung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das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unbewegliche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Vermögen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361968" lvl="1" indent="-180984" defTabSz="609630">
              <a:lnSpc>
                <a:spcPts val="2400"/>
              </a:lnSpc>
            </a:pPr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968" lvl="1" indent="-180984" defTabSz="609630">
              <a:lnSpc>
                <a:spcPts val="2400"/>
              </a:lnSpc>
              <a:buFont typeface="Arial"/>
              <a:buChar char="•"/>
            </a:pP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Wichtig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erforderlich</a:t>
            </a:r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968" lvl="1" indent="-180984" defTabSz="609630">
              <a:lnSpc>
                <a:spcPts val="2400"/>
              </a:lnSpc>
            </a:pPr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968" lvl="1" indent="-180984" defTabSz="609630">
              <a:lnSpc>
                <a:spcPts val="2400"/>
              </a:lnSpc>
            </a:pPr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6178815" y="4254500"/>
            <a:ext cx="2214563" cy="2362200"/>
          </a:xfrm>
          <a:custGeom>
            <a:avLst/>
            <a:gdLst/>
            <a:ahLst/>
            <a:cxnLst/>
            <a:rect l="l" t="t" r="r" b="b"/>
            <a:pathLst>
              <a:path w="3321844" h="3543300">
                <a:moveTo>
                  <a:pt x="0" y="0"/>
                </a:moveTo>
                <a:lnTo>
                  <a:pt x="3321844" y="0"/>
                </a:lnTo>
                <a:lnTo>
                  <a:pt x="3321844" y="3543300"/>
                </a:lnTo>
                <a:lnTo>
                  <a:pt x="0" y="35433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38295" y="633730"/>
            <a:ext cx="8474748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4320"/>
              </a:lnSpc>
            </a:pPr>
            <a:r>
              <a: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GESETZLICHE GRUNDLAGEN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6492323" y="3425825"/>
            <a:ext cx="6976580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AutoShape 3"/>
          <p:cNvSpPr/>
          <p:nvPr/>
        </p:nvSpPr>
        <p:spPr>
          <a:xfrm rot="8776560">
            <a:off x="6937655" y="5266531"/>
            <a:ext cx="5738781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181479" y="-8465"/>
            <a:ext cx="3007347" cy="6866465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303030">
                <a:alpha val="12941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03441" y="-8465"/>
            <a:ext cx="2588559" cy="6866465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32336" y="3048000"/>
            <a:ext cx="3259665" cy="3810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303030">
                <a:alpha val="51765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334500" y="-8465"/>
            <a:ext cx="2854325" cy="6866465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898728" y="-8465"/>
            <a:ext cx="1290091" cy="6866465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938999" y="-8465"/>
            <a:ext cx="1249826" cy="6866465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71665" y="3589865"/>
            <a:ext cx="1817161" cy="3268135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" y="4013200"/>
            <a:ext cx="448735" cy="28448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738295" y="633730"/>
            <a:ext cx="8474748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4320"/>
              </a:lnSpc>
            </a:pPr>
            <a:r>
              <a:rPr lang="en-US" sz="360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VORAUSSETZUNGEN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38296" y="2191067"/>
            <a:ext cx="9113281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01785" lvl="1" indent="-200892" defTabSz="609630">
              <a:lnSpc>
                <a:spcPts val="2663"/>
              </a:lnSpc>
              <a:buFont typeface="Arial"/>
              <a:buChar char="•"/>
            </a:pP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Vollstreckbarer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Titel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z.B.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Gerichtsurteil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Vollstreckungsbescheid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(§§704,794 ZPO, §§ 86, 120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FamFG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401785" lvl="1" indent="-200892" defTabSz="609630">
              <a:lnSpc>
                <a:spcPts val="2663"/>
              </a:lnSpc>
            </a:pPr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01785" lvl="1" indent="-200892" defTabSz="609630">
              <a:lnSpc>
                <a:spcPts val="2663"/>
              </a:lnSpc>
              <a:buFont typeface="Arial"/>
              <a:buChar char="•"/>
            </a:pP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Gläubigers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(§867 Abs. 1 ZPO, § 13 GBO)</a:t>
            </a:r>
          </a:p>
          <a:p>
            <a:pPr marL="401785" lvl="1" indent="-200892" defTabSz="609630">
              <a:lnSpc>
                <a:spcPts val="2663"/>
              </a:lnSpc>
            </a:pPr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01785" lvl="1" indent="-200892" defTabSz="609630">
              <a:lnSpc>
                <a:spcPts val="2663"/>
              </a:lnSpc>
              <a:buFont typeface="Arial"/>
              <a:buChar char="•"/>
            </a:pP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das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Amtsgericht</a:t>
            </a:r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01785" lvl="1" indent="-200892" defTabSz="609630">
              <a:lnSpc>
                <a:spcPts val="2663"/>
              </a:lnSpc>
            </a:pPr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01785" lvl="1" indent="-200892" defTabSz="609630">
              <a:lnSpc>
                <a:spcPts val="2663"/>
              </a:lnSpc>
              <a:buFont typeface="Arial"/>
              <a:buChar char="•"/>
            </a:pP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Forderung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muss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7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Mindestbetrag</a:t>
            </a: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von 750,01 €, </a:t>
            </a:r>
          </a:p>
          <a:p>
            <a:pPr marL="401785" lvl="1" indent="-200892" defTabSz="609630">
              <a:lnSpc>
                <a:spcPts val="2663"/>
              </a:lnSpc>
            </a:pPr>
            <a:r>
              <a:rPr lang="en-US" sz="26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§ 866 III S.1 ZPO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6492323" y="3425825"/>
            <a:ext cx="6976580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AutoShape 3"/>
          <p:cNvSpPr/>
          <p:nvPr/>
        </p:nvSpPr>
        <p:spPr>
          <a:xfrm rot="8776560">
            <a:off x="6937655" y="5266531"/>
            <a:ext cx="5738781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181479" y="-8465"/>
            <a:ext cx="3007347" cy="6866465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303030">
                <a:alpha val="12941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03441" y="-8465"/>
            <a:ext cx="2588559" cy="6866465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32336" y="3048000"/>
            <a:ext cx="3259665" cy="3810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303030">
                <a:alpha val="51765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334500" y="-8465"/>
            <a:ext cx="2854325" cy="6866465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898728" y="-8465"/>
            <a:ext cx="1290091" cy="6866465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938999" y="-8465"/>
            <a:ext cx="1249826" cy="6866465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71665" y="3589865"/>
            <a:ext cx="1817161" cy="3268135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" y="4013200"/>
            <a:ext cx="448735" cy="28448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" name="Freeform 20"/>
          <p:cNvSpPr/>
          <p:nvPr/>
        </p:nvSpPr>
        <p:spPr>
          <a:xfrm>
            <a:off x="7608068" y="1396329"/>
            <a:ext cx="5908181" cy="5819558"/>
          </a:xfrm>
          <a:custGeom>
            <a:avLst/>
            <a:gdLst/>
            <a:ahLst/>
            <a:cxnLst/>
            <a:rect l="l" t="t" r="r" b="b"/>
            <a:pathLst>
              <a:path w="8862271" h="8729337">
                <a:moveTo>
                  <a:pt x="0" y="0"/>
                </a:moveTo>
                <a:lnTo>
                  <a:pt x="8862271" y="0"/>
                </a:lnTo>
                <a:lnTo>
                  <a:pt x="8862271" y="8729337"/>
                </a:lnTo>
                <a:lnTo>
                  <a:pt x="0" y="87293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2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393474" y="790518"/>
            <a:ext cx="9269305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320"/>
              </a:lnSpc>
            </a:pPr>
            <a:r>
              <a:rPr lang="en-US" sz="4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ABLAUF – SCHRITT FÜR SCHRITT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52853" y="2062038"/>
            <a:ext cx="9150550" cy="3959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95325" indent="-495325" defTabSz="609630">
              <a:buFontTx/>
              <a:buAutoNum type="arabicPeriod"/>
            </a:pP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Gläubiger</a:t>
            </a:r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beantragt</a:t>
            </a:r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Zwangssicherungshypothek</a:t>
            </a:r>
            <a:endParaRPr lang="en-US" sz="2933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endParaRPr lang="en-US" sz="2933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2.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Gericht</a:t>
            </a:r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prüft</a:t>
            </a:r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erteilt</a:t>
            </a:r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Eintragungsbewilligung</a:t>
            </a:r>
            <a:endParaRPr lang="en-US" sz="2933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endParaRPr lang="en-US" sz="2933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3.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endParaRPr lang="en-US" sz="2933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endParaRPr lang="en-US" sz="2933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4.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Hypothek</a:t>
            </a:r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sichert</a:t>
            </a:r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Forderung</a:t>
            </a:r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auch</a:t>
            </a:r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wenn</a:t>
            </a:r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noch</a:t>
            </a:r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    </a:t>
            </a:r>
          </a:p>
          <a:p>
            <a:pPr defTabSz="609630"/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   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keine</a:t>
            </a:r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Zwangsversteigerung</a:t>
            </a:r>
            <a:r>
              <a:rPr lang="en-US" sz="29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9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läuft</a:t>
            </a:r>
            <a:endParaRPr lang="en-US" sz="2933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34362" lvl="1" indent="-217181" defTabSz="609630">
              <a:lnSpc>
                <a:spcPts val="2880"/>
              </a:lnSpc>
            </a:pPr>
            <a:endParaRPr lang="en-US" sz="24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6492323" y="3425825"/>
            <a:ext cx="6976580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AutoShape 3"/>
          <p:cNvSpPr/>
          <p:nvPr/>
        </p:nvSpPr>
        <p:spPr>
          <a:xfrm rot="8776560">
            <a:off x="6937655" y="5266531"/>
            <a:ext cx="5738781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181479" y="-8465"/>
            <a:ext cx="3007347" cy="6866465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303030">
                <a:alpha val="12941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03441" y="-8465"/>
            <a:ext cx="2588559" cy="6866465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32336" y="3048000"/>
            <a:ext cx="3259665" cy="3810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303030">
                <a:alpha val="51765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334500" y="-8465"/>
            <a:ext cx="2854325" cy="6866465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898728" y="-8465"/>
            <a:ext cx="1290091" cy="6866465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938999" y="-8465"/>
            <a:ext cx="1249826" cy="6866465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71665" y="3589865"/>
            <a:ext cx="1817161" cy="3268135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" y="4013200"/>
            <a:ext cx="448735" cy="28448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738295" y="633730"/>
            <a:ext cx="8474748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4320"/>
              </a:lnSpc>
            </a:pPr>
            <a:r>
              <a:rPr lang="en-US" sz="360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WIRKUNG DER ZWANGSSICHERUNGSHYPOTHEK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38295" y="2184718"/>
            <a:ext cx="8474748" cy="2580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4362" lvl="1" indent="-217181" defTabSz="609630">
              <a:lnSpc>
                <a:spcPts val="2880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Sicherung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Forderung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34362" lvl="1" indent="-217181" defTabSz="609630">
              <a:lnSpc>
                <a:spcPts val="2880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34362" lvl="1" indent="-217181" defTabSz="609630">
              <a:lnSpc>
                <a:spcPts val="2880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Rangordnung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zählt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34362" lvl="1" indent="-217181" defTabSz="609630">
              <a:lnSpc>
                <a:spcPts val="2880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34362" lvl="1" indent="-217181" defTabSz="609630">
              <a:lnSpc>
                <a:spcPts val="2880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ermöglicht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spätere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Zwangsversteigerung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34362" lvl="1" indent="-217181" defTabSz="609630">
              <a:lnSpc>
                <a:spcPts val="2880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34362" lvl="1" indent="-217181" defTabSz="609630">
              <a:lnSpc>
                <a:spcPts val="2880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ohne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tatsächliche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Verwertung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bestehen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bleiben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6492323" y="3425825"/>
            <a:ext cx="6976580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AutoShape 3"/>
          <p:cNvSpPr/>
          <p:nvPr/>
        </p:nvSpPr>
        <p:spPr>
          <a:xfrm rot="8776560">
            <a:off x="6937655" y="5266531"/>
            <a:ext cx="5738781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181479" y="-8465"/>
            <a:ext cx="3007347" cy="6866465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303030">
                <a:alpha val="12941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03441" y="-8465"/>
            <a:ext cx="2588559" cy="6866465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32336" y="3048000"/>
            <a:ext cx="3259665" cy="3810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303030">
                <a:alpha val="51765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334500" y="-8465"/>
            <a:ext cx="2854325" cy="6866465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898728" y="-8465"/>
            <a:ext cx="1290091" cy="6866465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938999" y="-8465"/>
            <a:ext cx="1249826" cy="6866465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71665" y="3589865"/>
            <a:ext cx="1817161" cy="3268135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" y="4013200"/>
            <a:ext cx="448735" cy="28448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738295" y="633730"/>
            <a:ext cx="8474748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4320"/>
              </a:lnSpc>
            </a:pPr>
            <a:r>
              <a:rPr lang="en-US" sz="360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UNTERSCHIEDE ZU „NORMALER“ HYPOTHEK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38295" y="2191068"/>
            <a:ext cx="8474748" cy="3847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531"/>
              </a:lnSpc>
            </a:pPr>
            <a:r>
              <a:rPr lang="en-US" sz="210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Zwangssicherungshypothek</a:t>
            </a:r>
            <a:r>
              <a:rPr lang="en-US" sz="210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	</a:t>
            </a:r>
          </a:p>
          <a:p>
            <a:pPr defTabSz="609630">
              <a:lnSpc>
                <a:spcPts val="2531"/>
              </a:lnSpc>
            </a:pPr>
            <a:endParaRPr lang="en-US" sz="210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81866" lvl="1" indent="-190933" defTabSz="609630">
              <a:lnSpc>
                <a:spcPts val="2531"/>
              </a:lnSpc>
              <a:buFont typeface="Arial"/>
              <a:buChar char="•"/>
            </a:pPr>
            <a:r>
              <a:rPr lang="en-US" sz="210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Zwangsvollstreckung</a:t>
            </a:r>
            <a:endParaRPr lang="en-US" sz="210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81866" lvl="1" indent="-190933" defTabSz="609630">
              <a:lnSpc>
                <a:spcPts val="2531"/>
              </a:lnSpc>
              <a:buFont typeface="Arial"/>
              <a:buChar char="•"/>
            </a:pPr>
            <a:r>
              <a:rPr lang="en-US" sz="210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Keine </a:t>
            </a:r>
            <a:r>
              <a:rPr lang="en-US" sz="210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Auszahlung</a:t>
            </a:r>
            <a:endParaRPr lang="en-US" sz="210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81866" lvl="1" indent="-190933" defTabSz="609630">
              <a:lnSpc>
                <a:spcPts val="2531"/>
              </a:lnSpc>
              <a:buFont typeface="Arial"/>
              <a:buChar char="•"/>
            </a:pPr>
            <a:r>
              <a:rPr lang="en-US" sz="210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Gerichtliche</a:t>
            </a:r>
            <a:r>
              <a:rPr lang="en-US" sz="210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endParaRPr lang="en-US" sz="210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81866" lvl="1" indent="-190933" defTabSz="609630">
              <a:lnSpc>
                <a:spcPts val="2531"/>
              </a:lnSpc>
            </a:pPr>
            <a:endParaRPr lang="en-US" sz="210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81866" lvl="1" indent="-190933" defTabSz="609630">
              <a:lnSpc>
                <a:spcPts val="2531"/>
              </a:lnSpc>
            </a:pPr>
            <a:endParaRPr lang="en-US" sz="210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81866" lvl="1" indent="-190933" defTabSz="609630">
              <a:lnSpc>
                <a:spcPts val="2531"/>
              </a:lnSpc>
            </a:pPr>
            <a:r>
              <a:rPr lang="en-US" sz="210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Freiwillige</a:t>
            </a:r>
            <a:r>
              <a:rPr lang="en-US" sz="210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Hypothek</a:t>
            </a:r>
            <a:endParaRPr lang="en-US" sz="210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81866" lvl="1" indent="-190933" defTabSz="609630">
              <a:lnSpc>
                <a:spcPts val="2531"/>
              </a:lnSpc>
            </a:pPr>
            <a:endParaRPr lang="en-US" sz="210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81866" lvl="1" indent="-190933" defTabSz="609630">
              <a:lnSpc>
                <a:spcPts val="2531"/>
              </a:lnSpc>
              <a:buFont typeface="Arial"/>
              <a:buChar char="•"/>
            </a:pPr>
            <a:r>
              <a:rPr lang="en-US" sz="210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Kreditvereinbarung</a:t>
            </a:r>
            <a:endParaRPr lang="en-US" sz="210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81866" lvl="1" indent="-190933" defTabSz="609630">
              <a:lnSpc>
                <a:spcPts val="2531"/>
              </a:lnSpc>
              <a:buFont typeface="Arial"/>
              <a:buChar char="•"/>
            </a:pPr>
            <a:r>
              <a:rPr lang="en-US" sz="210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Darlehenszahlung</a:t>
            </a:r>
            <a:endParaRPr lang="en-US" sz="210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81866" lvl="1" indent="-190933" defTabSz="609630">
              <a:lnSpc>
                <a:spcPts val="2531"/>
              </a:lnSpc>
              <a:buFont typeface="Arial"/>
              <a:buChar char="•"/>
            </a:pPr>
            <a:r>
              <a:rPr lang="en-US" sz="210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Notarielle</a:t>
            </a:r>
            <a:r>
              <a:rPr lang="en-US" sz="2109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9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Beurkundung</a:t>
            </a:r>
            <a:endParaRPr lang="en-US" sz="2109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EB81A415-6D23-5898-15F7-53BB1043E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8851" y="1390585"/>
            <a:ext cx="5966892" cy="5060839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</Words>
  <Application>Microsoft Office PowerPoint</Application>
  <PresentationFormat>Breitbild</PresentationFormat>
  <Paragraphs>65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9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Inter</vt:lpstr>
      <vt:lpstr>Recoleta</vt:lpstr>
      <vt:lpstr>Office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2026-04-08T05:08:06Z</dcterms:created>
  <dcterms:modified xsi:type="dcterms:W3CDTF">2026-04-08T05:08:50Z</dcterms:modified>
</cp:coreProperties>
</file>