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14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8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68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19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85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73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31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45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5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12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11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2F330-1434-43F1-8115-696B793949A7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C2AA-85FE-40C9-829A-61ACD0E7AE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860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165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1135064" y="1792846"/>
            <a:ext cx="4932934" cy="4053257"/>
            <a:chOff x="1406278" y="463295"/>
            <a:chExt cx="4932934" cy="4053257"/>
          </a:xfrm>
        </p:grpSpPr>
        <p:sp>
          <p:nvSpPr>
            <p:cNvPr id="3" name="Abgerundetes Rechteck 2"/>
            <p:cNvSpPr/>
            <p:nvPr/>
          </p:nvSpPr>
          <p:spPr>
            <a:xfrm>
              <a:off x="1406278" y="528692"/>
              <a:ext cx="4932934" cy="398786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de-DE" sz="2100" dirty="0" smtClean="0"/>
            </a:p>
            <a:p>
              <a:pPr lvl="0"/>
              <a:endParaRPr lang="de-DE" sz="2100" dirty="0"/>
            </a:p>
            <a:p>
              <a:pPr lvl="0"/>
              <a:r>
                <a:rPr lang="de-DE" sz="2100" u="sng" dirty="0" smtClean="0"/>
                <a:t>Gem</a:t>
              </a:r>
              <a:r>
                <a:rPr lang="de-DE" sz="2100" u="sng" dirty="0"/>
                <a:t>. § 5 GKG verjähren Ansprüche auf</a:t>
              </a:r>
              <a:r>
                <a:rPr lang="de-DE" sz="2100" u="sng" dirty="0" smtClean="0"/>
                <a:t>:</a:t>
              </a:r>
              <a:endParaRPr lang="de-DE" sz="2100" u="sng" dirty="0"/>
            </a:p>
            <a:p>
              <a:pPr lvl="1">
                <a:buFont typeface="+mj-lt"/>
                <a:buNone/>
              </a:pPr>
              <a:r>
                <a:rPr lang="de-DE" sz="2100" dirty="0"/>
                <a:t>a) </a:t>
              </a:r>
              <a:r>
                <a:rPr lang="de-DE" sz="2100" b="1" dirty="0"/>
                <a:t>Zahlung von Kosten </a:t>
              </a:r>
              <a:r>
                <a:rPr lang="de-DE" sz="2100" dirty="0"/>
                <a:t>in 4 Jahren nach rechtskräftigem Verfahrensabschluss
b) </a:t>
              </a:r>
              <a:r>
                <a:rPr lang="de-DE" sz="2100" b="1" dirty="0"/>
                <a:t>Rückerstattung von Kosten</a:t>
              </a:r>
              <a:r>
                <a:rPr lang="de-DE" sz="2100" dirty="0"/>
                <a:t> in 4 Jahren nach Zahlung, jedoch frühestens vier Jahre nach rechtskräftigem Verfahrensabschluss.</a:t>
              </a:r>
            </a:p>
            <a:p>
              <a:pPr lvl="0">
                <a:buFont typeface="+mj-lt"/>
                <a:buNone/>
              </a:pPr>
              <a:endParaRPr lang="de-DE" sz="2100" dirty="0"/>
            </a:p>
            <a:p>
              <a:pPr lvl="1">
                <a:buFont typeface="+mj-lt"/>
                <a:buNone/>
              </a:pPr>
              <a:endParaRPr lang="de-DE" sz="2100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1406278" y="463295"/>
              <a:ext cx="2067479" cy="46296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400" dirty="0" smtClean="0"/>
            </a:p>
            <a:p>
              <a:pPr algn="ctr"/>
              <a:r>
                <a:rPr lang="de-DE" sz="2400" b="1" dirty="0" smtClean="0"/>
                <a:t>Verjährung</a:t>
              </a:r>
              <a:endParaRPr lang="de-DE" sz="2400" b="1" dirty="0"/>
            </a:p>
            <a:p>
              <a:pPr marL="630015" lvl="1" indent="0">
                <a:buNone/>
              </a:pPr>
              <a:endParaRPr lang="de-DE" sz="2400" dirty="0"/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3712339" y="1199999"/>
            <a:ext cx="4808124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Verjährung und Verwirkung</a:t>
            </a:r>
          </a:p>
        </p:txBody>
      </p:sp>
      <p:sp>
        <p:nvSpPr>
          <p:cNvPr id="24" name="Gefaltete Ecke 23"/>
          <p:cNvSpPr/>
          <p:nvPr/>
        </p:nvSpPr>
        <p:spPr>
          <a:xfrm rot="21133365">
            <a:off x="234316" y="2275599"/>
            <a:ext cx="1441836" cy="143120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5 GKG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135064" y="5387319"/>
            <a:ext cx="4932934" cy="9421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b="1" dirty="0"/>
              <a:t>Einrede der Verjährung muss vom Kostenschuldner geltend gemacht werden.</a:t>
            </a:r>
          </a:p>
        </p:txBody>
      </p:sp>
      <p:grpSp>
        <p:nvGrpSpPr>
          <p:cNvPr id="22" name="Gruppieren 21"/>
          <p:cNvGrpSpPr/>
          <p:nvPr/>
        </p:nvGrpSpPr>
        <p:grpSpPr>
          <a:xfrm>
            <a:off x="5971303" y="1801290"/>
            <a:ext cx="5223811" cy="4239984"/>
            <a:chOff x="5971303" y="1801290"/>
            <a:chExt cx="5223811" cy="4239984"/>
          </a:xfrm>
        </p:grpSpPr>
        <p:grpSp>
          <p:nvGrpSpPr>
            <p:cNvPr id="8" name="Gruppieren 7"/>
            <p:cNvGrpSpPr/>
            <p:nvPr/>
          </p:nvGrpSpPr>
          <p:grpSpPr>
            <a:xfrm>
              <a:off x="5971303" y="1801290"/>
              <a:ext cx="5223811" cy="4239984"/>
              <a:chOff x="6476060" y="1858243"/>
              <a:chExt cx="5223811" cy="4239984"/>
            </a:xfrm>
          </p:grpSpPr>
          <p:sp>
            <p:nvSpPr>
              <p:cNvPr id="4" name="Abgerundetes Rechteck 3"/>
              <p:cNvSpPr/>
              <p:nvPr/>
            </p:nvSpPr>
            <p:spPr>
              <a:xfrm>
                <a:off x="6818823" y="1915196"/>
                <a:ext cx="4881048" cy="4183031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630015" lvl="1"/>
                <a:endParaRPr lang="de-DE" b="1" dirty="0"/>
              </a:p>
            </p:txBody>
          </p:sp>
          <p:sp>
            <p:nvSpPr>
              <p:cNvPr id="13" name="Abgerundetes Rechteck 12"/>
              <p:cNvSpPr/>
              <p:nvPr/>
            </p:nvSpPr>
            <p:spPr>
              <a:xfrm>
                <a:off x="6476060" y="1858243"/>
                <a:ext cx="2524679" cy="462966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 dirty="0" smtClean="0"/>
              </a:p>
              <a:p>
                <a:pPr algn="ctr"/>
                <a:r>
                  <a:rPr lang="de-DE" sz="2400" b="1" dirty="0" smtClean="0"/>
                  <a:t>Verwirkung</a:t>
                </a:r>
                <a:endParaRPr lang="de-DE" sz="2400" b="1" dirty="0"/>
              </a:p>
              <a:p>
                <a:pPr marL="630015" lvl="1" indent="0" algn="ctr">
                  <a:buNone/>
                </a:pPr>
                <a:endParaRPr lang="de-DE" sz="2400" dirty="0"/>
              </a:p>
            </p:txBody>
          </p:sp>
        </p:grpSp>
        <p:sp>
          <p:nvSpPr>
            <p:cNvPr id="21" name="Rechteck 20"/>
            <p:cNvSpPr/>
            <p:nvPr/>
          </p:nvSpPr>
          <p:spPr>
            <a:xfrm>
              <a:off x="6435870" y="2437232"/>
              <a:ext cx="4488023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2100" u="sng" dirty="0">
                  <a:solidFill>
                    <a:schemeClr val="bg1"/>
                  </a:solidFill>
                </a:rPr>
                <a:t>Gem. § 20 GKG dürfen </a:t>
              </a:r>
              <a:r>
                <a:rPr lang="de-DE" sz="2100" b="1" dirty="0">
                  <a:solidFill>
                    <a:schemeClr val="bg1"/>
                  </a:solidFill>
                </a:rPr>
                <a:t>Nachforderungen</a:t>
              </a:r>
              <a:r>
                <a:rPr lang="de-DE" sz="2100" dirty="0">
                  <a:solidFill>
                    <a:schemeClr val="bg1"/>
                  </a:solidFill>
                </a:rPr>
                <a:t> gegen den Kostenschuldner nur innerhalb 1 Jahres nach Absendung der den Rechtszug abschließenden Kostenrechnung („Schlusskostenrechnung“) geltend gemacht werden - danach ist die Forderung verwirkt</a:t>
              </a:r>
            </a:p>
          </p:txBody>
        </p:sp>
      </p:grpSp>
      <p:sp>
        <p:nvSpPr>
          <p:cNvPr id="23" name="Abgerundetes Rechteck 22"/>
          <p:cNvSpPr/>
          <p:nvPr/>
        </p:nvSpPr>
        <p:spPr>
          <a:xfrm>
            <a:off x="6239358" y="5396483"/>
            <a:ext cx="4932934" cy="94216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</a:pPr>
            <a:r>
              <a:rPr lang="de-DE" sz="2000" b="1" dirty="0" smtClean="0"/>
              <a:t>Muss </a:t>
            </a:r>
            <a:r>
              <a:rPr lang="de-DE" sz="2000" b="1" dirty="0"/>
              <a:t>von Amts wegen beachtet </a:t>
            </a:r>
            <a:r>
              <a:rPr lang="de-DE" sz="2000" b="1" dirty="0" smtClean="0"/>
              <a:t>werden!</a:t>
            </a:r>
            <a:endParaRPr lang="de-DE" sz="2000" b="1" dirty="0"/>
          </a:p>
        </p:txBody>
      </p:sp>
      <p:sp>
        <p:nvSpPr>
          <p:cNvPr id="15" name="Gefaltete Ecke 14"/>
          <p:cNvSpPr/>
          <p:nvPr/>
        </p:nvSpPr>
        <p:spPr>
          <a:xfrm rot="20949111">
            <a:off x="10210408" y="1268254"/>
            <a:ext cx="1623481" cy="142067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20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>
            <a:off x="2756528" y="2122777"/>
            <a:ext cx="2524946" cy="2205959"/>
          </a:xfrm>
          <a:prstGeom prst="foldedCorner">
            <a:avLst/>
          </a:prstGeom>
          <a:solidFill>
            <a:srgbClr val="F69ED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Fristbeginn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ist jeweils der Ablauf des Kalenderjahres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,…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/>
            </a:r>
            <a:b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5105429" y="3495520"/>
            <a:ext cx="2524946" cy="2205959"/>
          </a:xfrm>
          <a:prstGeom prst="foldedCorner">
            <a:avLst/>
          </a:prstGeom>
          <a:solidFill>
            <a:srgbClr val="F69ED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…in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welches das Ereignis rechtskräftiger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Verfahrens-abschluss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(Verjährung)</a:t>
            </a:r>
          </a:p>
        </p:txBody>
      </p:sp>
      <p:sp>
        <p:nvSpPr>
          <p:cNvPr id="29" name="Gefaltete Ecke 28"/>
          <p:cNvSpPr/>
          <p:nvPr/>
        </p:nvSpPr>
        <p:spPr>
          <a:xfrm rot="20949111">
            <a:off x="7393799" y="4495289"/>
            <a:ext cx="2524946" cy="2205959"/>
          </a:xfrm>
          <a:prstGeom prst="foldedCorner">
            <a:avLst/>
          </a:prstGeom>
          <a:solidFill>
            <a:srgbClr val="F69ED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bzw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 Übersendung der „Schluss-KR“ (Verwirkung) fällt.</a:t>
            </a:r>
          </a:p>
        </p:txBody>
      </p:sp>
    </p:spTree>
    <p:extLst>
      <p:ext uri="{BB962C8B-B14F-4D97-AF65-F5344CB8AC3E}">
        <p14:creationId xmlns:p14="http://schemas.microsoft.com/office/powerpoint/2010/main" val="152407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9" grpId="0" animBg="1"/>
      <p:bldP spid="23" grpId="0" animBg="1"/>
      <p:bldP spid="15" grpId="0" animBg="1"/>
      <p:bldP spid="25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166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02519" y="1888219"/>
            <a:ext cx="9477972" cy="39878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2100" dirty="0" smtClean="0"/>
          </a:p>
          <a:p>
            <a:pPr lvl="0"/>
            <a:endParaRPr lang="de-DE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Kosten, die bei richtiger Sachbehandlung nicht entstanden wären, </a:t>
            </a:r>
            <a:r>
              <a:rPr lang="de-DE" sz="2400" u="sng" dirty="0"/>
              <a:t>werden nicht erhoben</a:t>
            </a:r>
            <a:r>
              <a:rPr lang="de-DE" sz="2400" dirty="0"/>
              <a:t>, ebenso nicht Kosten, die im Zusammenhang mit </a:t>
            </a:r>
            <a:r>
              <a:rPr lang="de-DE" sz="2400" u="sng" dirty="0" err="1"/>
              <a:t>Terminsverlegungen</a:t>
            </a:r>
            <a:r>
              <a:rPr lang="de-DE" sz="2400" u="sng" dirty="0"/>
              <a:t> von Amts wegen </a:t>
            </a:r>
            <a:r>
              <a:rPr lang="de-DE" sz="2400" dirty="0"/>
              <a:t>entstehen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u="sng" dirty="0"/>
              <a:t>Unrichtige Sachbehandlung </a:t>
            </a:r>
            <a:r>
              <a:rPr lang="de-DE" sz="2400" dirty="0"/>
              <a:t>liegt vor bei groben Rechtsverstößen und offensichtlichen Versehen.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Entscheidung </a:t>
            </a:r>
            <a:r>
              <a:rPr lang="de-DE" sz="2400" dirty="0"/>
              <a:t>trifft das Gericht durch Beschluss.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Entscheidung auch im Verwaltungswege möglich -hier durch Präsident*in des </a:t>
            </a:r>
            <a:r>
              <a:rPr lang="de-DE" sz="2400" dirty="0" smtClean="0"/>
              <a:t>Gerichts</a:t>
            </a:r>
            <a:endParaRPr lang="de-D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lvl="1">
              <a:buFont typeface="+mj-lt"/>
              <a:buNone/>
            </a:pPr>
            <a:endParaRPr lang="de-DE" sz="2100" dirty="0"/>
          </a:p>
        </p:txBody>
      </p:sp>
      <p:sp>
        <p:nvSpPr>
          <p:cNvPr id="7" name="Abgerundetes Rechteck 6"/>
          <p:cNvSpPr/>
          <p:nvPr/>
        </p:nvSpPr>
        <p:spPr>
          <a:xfrm>
            <a:off x="1309959" y="1243463"/>
            <a:ext cx="9612883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Nichterhebung von Kosten wegen unrichtiger Sachbehandlung</a:t>
            </a:r>
          </a:p>
        </p:txBody>
      </p:sp>
      <p:sp>
        <p:nvSpPr>
          <p:cNvPr id="24" name="Gefaltete Ecke 23"/>
          <p:cNvSpPr/>
          <p:nvPr/>
        </p:nvSpPr>
        <p:spPr>
          <a:xfrm rot="21133365">
            <a:off x="150620" y="115734"/>
            <a:ext cx="1441836" cy="143120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21 I GKG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760309" y="5404996"/>
            <a:ext cx="9545427" cy="9421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Der Kostenbeamte hat ebenfalls die Möglichkeit, Auslagen wegen unrichtiger Sachbehandlung nicht zu erheben, § 11 </a:t>
            </a:r>
            <a:r>
              <a:rPr lang="de-DE" sz="2400" b="1" dirty="0" err="1"/>
              <a:t>KostVfg</a:t>
            </a:r>
            <a:r>
              <a:rPr lang="de-DE" sz="2400" b="1" dirty="0"/>
              <a:t>.</a:t>
            </a:r>
          </a:p>
        </p:txBody>
      </p:sp>
      <p:sp>
        <p:nvSpPr>
          <p:cNvPr id="15" name="Gefaltete Ecke 14"/>
          <p:cNvSpPr/>
          <p:nvPr/>
        </p:nvSpPr>
        <p:spPr>
          <a:xfrm rot="20949111">
            <a:off x="9493995" y="4990975"/>
            <a:ext cx="1623481" cy="142067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KostVfg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9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Breitbild</PresentationFormat>
  <Paragraphs>38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2023-05-22T13:29:01Z</dcterms:created>
  <dcterms:modified xsi:type="dcterms:W3CDTF">2023-05-25T09:39:13Z</dcterms:modified>
</cp:coreProperties>
</file>