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26" autoAdjust="0"/>
    <p:restoredTop sz="94660"/>
  </p:normalViewPr>
  <p:slideViewPr>
    <p:cSldViewPr snapToGrid="0">
      <p:cViewPr varScale="1">
        <p:scale>
          <a:sx n="39" d="100"/>
          <a:sy n="39" d="100"/>
        </p:scale>
        <p:origin x="72" y="22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1744-BC56-467C-ABD9-6ECD7F9F096F}" type="datetimeFigureOut">
              <a:rPr lang="de-DE" smtClean="0"/>
              <a:t>24.09.2024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1AAD-A31B-4C36-BC2A-B749774A38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9332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1744-BC56-467C-ABD9-6ECD7F9F096F}" type="datetimeFigureOut">
              <a:rPr lang="de-DE" smtClean="0"/>
              <a:t>24.09.2024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1AAD-A31B-4C36-BC2A-B749774A38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9950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1744-BC56-467C-ABD9-6ECD7F9F096F}" type="datetimeFigureOut">
              <a:rPr lang="de-DE" smtClean="0"/>
              <a:t>24.09.2024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1AAD-A31B-4C36-BC2A-B749774A38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2499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1744-BC56-467C-ABD9-6ECD7F9F096F}" type="datetimeFigureOut">
              <a:rPr lang="de-DE" smtClean="0"/>
              <a:t>24.09.2024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1AAD-A31B-4C36-BC2A-B749774A38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373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1744-BC56-467C-ABD9-6ECD7F9F096F}" type="datetimeFigureOut">
              <a:rPr lang="de-DE" smtClean="0"/>
              <a:t>24.09.2024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1AAD-A31B-4C36-BC2A-B749774A38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0422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1744-BC56-467C-ABD9-6ECD7F9F096F}" type="datetimeFigureOut">
              <a:rPr lang="de-DE" smtClean="0"/>
              <a:t>24.09.2024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1AAD-A31B-4C36-BC2A-B749774A38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0408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1744-BC56-467C-ABD9-6ECD7F9F096F}" type="datetimeFigureOut">
              <a:rPr lang="de-DE" smtClean="0"/>
              <a:t>24.09.2024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1AAD-A31B-4C36-BC2A-B749774A38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4726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1744-BC56-467C-ABD9-6ECD7F9F096F}" type="datetimeFigureOut">
              <a:rPr lang="de-DE" smtClean="0"/>
              <a:t>24.09.2024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1AAD-A31B-4C36-BC2A-B749774A38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4456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1744-BC56-467C-ABD9-6ECD7F9F096F}" type="datetimeFigureOut">
              <a:rPr lang="de-DE" smtClean="0"/>
              <a:t>24.09.2024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1AAD-A31B-4C36-BC2A-B749774A38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5361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1744-BC56-467C-ABD9-6ECD7F9F096F}" type="datetimeFigureOut">
              <a:rPr lang="de-DE" smtClean="0"/>
              <a:t>24.09.2024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1AAD-A31B-4C36-BC2A-B749774A38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2166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1744-BC56-467C-ABD9-6ECD7F9F096F}" type="datetimeFigureOut">
              <a:rPr lang="de-DE" smtClean="0"/>
              <a:t>24.09.2024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1AAD-A31B-4C36-BC2A-B749774A38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4493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41744-BC56-467C-ABD9-6ECD7F9F096F}" type="datetimeFigureOut">
              <a:rPr lang="de-DE" smtClean="0"/>
              <a:t>24.09.2024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E1AAD-A31B-4C36-BC2A-B749774A38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3761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376237"/>
            <a:ext cx="8077200" cy="610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7989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: abgerundete Ecken 1">
            <a:extLst>
              <a:ext uri="{FF2B5EF4-FFF2-40B4-BE49-F238E27FC236}">
                <a16:creationId xmlns:a16="http://schemas.microsoft.com/office/drawing/2014/main" id="{2C33DD08-0EAB-42E6-B712-6238C6642BC1}"/>
              </a:ext>
            </a:extLst>
          </p:cNvPr>
          <p:cNvSpPr/>
          <p:nvPr/>
        </p:nvSpPr>
        <p:spPr>
          <a:xfrm>
            <a:off x="2590801" y="3751494"/>
            <a:ext cx="6918384" cy="242833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Natürliche Personen </a:t>
            </a:r>
            <a:r>
              <a:rPr lang="de-DE" sz="2400" dirty="0"/>
              <a:t>sind alle Menschen.</a:t>
            </a:r>
          </a:p>
          <a:p>
            <a:pPr algn="ctr"/>
            <a:r>
              <a:rPr lang="de-DE" sz="2400" dirty="0"/>
              <a:t>Mit Vollendung der Geburt erwirbt der Mensch die Rechtsfähigkeit (§ 1 BGB).</a:t>
            </a:r>
          </a:p>
          <a:p>
            <a:pPr algn="ctr"/>
            <a:r>
              <a:rPr lang="de-DE" sz="2400" dirty="0"/>
              <a:t>Das Neugeborene muss nach Austritt aus dem Mutterleib mindestens einen Atemzug getan haben.</a:t>
            </a:r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F0432E3C-22D3-4806-AF40-026242D52507}"/>
              </a:ext>
            </a:extLst>
          </p:cNvPr>
          <p:cNvSpPr/>
          <p:nvPr/>
        </p:nvSpPr>
        <p:spPr>
          <a:xfrm>
            <a:off x="2590801" y="593914"/>
            <a:ext cx="6918384" cy="213730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/>
              <a:t>Das BGB regelt die Beziehungen der Bürger (</a:t>
            </a:r>
            <a:r>
              <a:rPr lang="de-DE" sz="2800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natürliche Personen</a:t>
            </a:r>
            <a:r>
              <a:rPr lang="de-DE" sz="2800" dirty="0"/>
              <a:t>) und sonstigen Trägern von Rechten (</a:t>
            </a:r>
            <a:r>
              <a:rPr lang="de-DE" sz="2800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juristische Personen</a:t>
            </a:r>
            <a:r>
              <a:rPr lang="de-DE" sz="2800" dirty="0"/>
              <a:t>) untereinander</a:t>
            </a:r>
            <a:r>
              <a:rPr lang="de-DE" sz="2800" dirty="0" smtClean="0"/>
              <a:t>.</a:t>
            </a:r>
          </a:p>
          <a:p>
            <a:pPr algn="ctr"/>
            <a:r>
              <a:rPr lang="de-DE" sz="2800" dirty="0" smtClean="0"/>
              <a:t>§§ 1 – 89 BGB</a:t>
            </a:r>
            <a:endParaRPr lang="de-DE" sz="2800" dirty="0"/>
          </a:p>
        </p:txBody>
      </p:sp>
      <p:sp>
        <p:nvSpPr>
          <p:cNvPr id="10" name="Rechteck: abgerundete Ecken 9">
            <a:extLst>
              <a:ext uri="{FF2B5EF4-FFF2-40B4-BE49-F238E27FC236}">
                <a16:creationId xmlns:a16="http://schemas.microsoft.com/office/drawing/2014/main" id="{5C4435A8-E644-4ADB-92D1-6535742051CF}"/>
              </a:ext>
            </a:extLst>
          </p:cNvPr>
          <p:cNvSpPr/>
          <p:nvPr/>
        </p:nvSpPr>
        <p:spPr>
          <a:xfrm>
            <a:off x="2590801" y="3039921"/>
            <a:ext cx="6918384" cy="66189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Natürliche Personen </a:t>
            </a:r>
          </a:p>
        </p:txBody>
      </p:sp>
      <p:sp>
        <p:nvSpPr>
          <p:cNvPr id="6" name="Gefaltete Ecke 5"/>
          <p:cNvSpPr/>
          <p:nvPr/>
        </p:nvSpPr>
        <p:spPr>
          <a:xfrm rot="21021927">
            <a:off x="612842" y="3751494"/>
            <a:ext cx="1850892" cy="1631207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n</a:t>
            </a:r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atürliche Person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036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: abgerundete Ecken 1">
            <a:extLst>
              <a:ext uri="{FF2B5EF4-FFF2-40B4-BE49-F238E27FC236}">
                <a16:creationId xmlns:a16="http://schemas.microsoft.com/office/drawing/2014/main" id="{2C33DD08-0EAB-42E6-B712-6238C6642BC1}"/>
              </a:ext>
            </a:extLst>
          </p:cNvPr>
          <p:cNvSpPr/>
          <p:nvPr/>
        </p:nvSpPr>
        <p:spPr>
          <a:xfrm>
            <a:off x="2636808" y="940278"/>
            <a:ext cx="6918384" cy="4839419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/>
              <a:t>Mit Vollendung des 18. Lebensjahres ist ein Mensch volljährig (§ 2 BGB).</a:t>
            </a:r>
          </a:p>
          <a:p>
            <a:pPr algn="ctr"/>
            <a:r>
              <a:rPr lang="de-DE" sz="2400" dirty="0"/>
              <a:t>Ab diesem Zeitpunkt kann er </a:t>
            </a:r>
            <a:r>
              <a:rPr lang="de-DE" sz="2400" b="1" dirty="0"/>
              <a:t>selbständig Kaufverträge </a:t>
            </a:r>
            <a:r>
              <a:rPr lang="de-DE" sz="2400" dirty="0"/>
              <a:t>abschließen und auch im Übrigen in </a:t>
            </a:r>
            <a:r>
              <a:rPr lang="de-DE" sz="2400" b="1" dirty="0"/>
              <a:t>vollem Umfang eigenverantwortlich auf allen Rechtsgebieten rechtsverbindlich handeln</a:t>
            </a:r>
            <a:r>
              <a:rPr lang="de-DE" sz="2400" dirty="0"/>
              <a:t>.</a:t>
            </a:r>
          </a:p>
          <a:p>
            <a:pPr algn="ctr"/>
            <a:r>
              <a:rPr lang="de-DE" sz="2400" dirty="0"/>
              <a:t>Unter Rechtsfähigkeit versteht man die Fähigkeit, Träger von Rechten und Pflichten zu sein.</a:t>
            </a:r>
          </a:p>
          <a:p>
            <a:pPr algn="ctr"/>
            <a:r>
              <a:rPr lang="de-DE" sz="2400" dirty="0"/>
              <a:t>Die Rechtsfähigkeit endet mit dem Tod. Auch dies war dem Gesetzgeber so selbstverständlich, dass er es nicht explizit geregelt hat.</a:t>
            </a:r>
          </a:p>
        </p:txBody>
      </p:sp>
      <p:sp>
        <p:nvSpPr>
          <p:cNvPr id="3" name="Gefaltete Ecke 2"/>
          <p:cNvSpPr/>
          <p:nvPr/>
        </p:nvSpPr>
        <p:spPr>
          <a:xfrm rot="264864">
            <a:off x="501290" y="1028813"/>
            <a:ext cx="2382210" cy="2119586"/>
          </a:xfrm>
          <a:prstGeom prst="foldedCorner">
            <a:avLst/>
          </a:prstGeom>
          <a:solidFill>
            <a:srgbClr val="F1E6A3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Träger von Rechten…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" name="Gefaltete Ecke 3"/>
          <p:cNvSpPr/>
          <p:nvPr/>
        </p:nvSpPr>
        <p:spPr>
          <a:xfrm rot="21417593">
            <a:off x="477780" y="3021616"/>
            <a:ext cx="2382210" cy="2119586"/>
          </a:xfrm>
          <a:prstGeom prst="foldedCorner">
            <a:avLst/>
          </a:prstGeom>
          <a:solidFill>
            <a:srgbClr val="F1E6A3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…und Pflichten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822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: abgerundete Ecken 1">
            <a:extLst>
              <a:ext uri="{FF2B5EF4-FFF2-40B4-BE49-F238E27FC236}">
                <a16:creationId xmlns:a16="http://schemas.microsoft.com/office/drawing/2014/main" id="{2C33DD08-0EAB-42E6-B712-6238C6642BC1}"/>
              </a:ext>
            </a:extLst>
          </p:cNvPr>
          <p:cNvSpPr/>
          <p:nvPr/>
        </p:nvSpPr>
        <p:spPr>
          <a:xfrm>
            <a:off x="2590801" y="2318162"/>
            <a:ext cx="6918384" cy="361681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/>
              <a:t>Als </a:t>
            </a:r>
            <a:r>
              <a:rPr lang="de-DE" sz="2400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juristische Person </a:t>
            </a:r>
            <a:r>
              <a:rPr lang="de-DE" sz="2400" dirty="0" smtClean="0">
                <a:solidFill>
                  <a:schemeClr val="bg1"/>
                </a:solidFill>
              </a:rPr>
              <a:t>( §§</a:t>
            </a:r>
            <a:r>
              <a:rPr lang="de-DE" sz="2400" dirty="0">
                <a:solidFill>
                  <a:schemeClr val="bg1"/>
                </a:solidFill>
              </a:rPr>
              <a:t> </a:t>
            </a:r>
            <a:r>
              <a:rPr lang="de-DE" sz="2400" dirty="0" smtClean="0">
                <a:solidFill>
                  <a:schemeClr val="bg1"/>
                </a:solidFill>
              </a:rPr>
              <a:t>21 ff. BGB) </a:t>
            </a:r>
            <a:r>
              <a:rPr lang="de-DE" sz="2400" dirty="0" smtClean="0"/>
              <a:t>bezeichnet </a:t>
            </a:r>
            <a:r>
              <a:rPr lang="de-DE" sz="2400" dirty="0"/>
              <a:t>man eine Personenvereinigung </a:t>
            </a:r>
            <a:r>
              <a:rPr lang="de-DE" sz="2400" dirty="0" smtClean="0"/>
              <a:t>mit </a:t>
            </a:r>
            <a:r>
              <a:rPr lang="de-DE" sz="2400" dirty="0"/>
              <a:t>gesetzlich anerkannter Rechtsfähigkeit. Dies kann durch einen Vertrag, </a:t>
            </a:r>
            <a:r>
              <a:rPr lang="de-DE" sz="2400" dirty="0" smtClean="0"/>
              <a:t>eine </a:t>
            </a:r>
            <a:r>
              <a:rPr lang="de-DE" sz="2400" dirty="0"/>
              <a:t>Satzung oder das Gesetz geschehen.</a:t>
            </a:r>
          </a:p>
          <a:p>
            <a:pPr algn="ctr"/>
            <a:r>
              <a:rPr lang="de-DE" sz="2400" dirty="0"/>
              <a:t>Es ist zwischen juristischen Personen des Privatrechts und juristische Personen des öffentlichen Rechts zu unterscheiden.</a:t>
            </a:r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F0432E3C-22D3-4806-AF40-026242D52507}"/>
              </a:ext>
            </a:extLst>
          </p:cNvPr>
          <p:cNvSpPr/>
          <p:nvPr/>
        </p:nvSpPr>
        <p:spPr>
          <a:xfrm>
            <a:off x="2590801" y="474452"/>
            <a:ext cx="6918384" cy="121632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Juristische Personen</a:t>
            </a:r>
          </a:p>
        </p:txBody>
      </p:sp>
      <p:sp>
        <p:nvSpPr>
          <p:cNvPr id="5" name="Gefaltete Ecke 4"/>
          <p:cNvSpPr/>
          <p:nvPr/>
        </p:nvSpPr>
        <p:spPr>
          <a:xfrm rot="373179">
            <a:off x="9232666" y="3586118"/>
            <a:ext cx="1850892" cy="1631207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j</a:t>
            </a:r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uristische  Person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4795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: abgerundete Ecken 1">
            <a:extLst>
              <a:ext uri="{FF2B5EF4-FFF2-40B4-BE49-F238E27FC236}">
                <a16:creationId xmlns:a16="http://schemas.microsoft.com/office/drawing/2014/main" id="{2C33DD08-0EAB-42E6-B712-6238C6642BC1}"/>
              </a:ext>
            </a:extLst>
          </p:cNvPr>
          <p:cNvSpPr/>
          <p:nvPr/>
        </p:nvSpPr>
        <p:spPr>
          <a:xfrm>
            <a:off x="2590801" y="2318162"/>
            <a:ext cx="6918384" cy="361681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/>
              <a:t>Juristische Personen des Privatrechts sind Kapital- und Personenvereinigungen.</a:t>
            </a:r>
          </a:p>
          <a:p>
            <a:pPr algn="ctr"/>
            <a:r>
              <a:rPr lang="de-DE" sz="24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Sie werden durch ihre Organe (= Vorstand, Geschäftsführer) vertreten und erlangen ihre Rechtsfähigkeit in der Regel durch Eintragung in ein öffentliches Register (Handelsregister, Vereinsregister, Genossenschaftsregister).</a:t>
            </a:r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F0432E3C-22D3-4806-AF40-026242D52507}"/>
              </a:ext>
            </a:extLst>
          </p:cNvPr>
          <p:cNvSpPr/>
          <p:nvPr/>
        </p:nvSpPr>
        <p:spPr>
          <a:xfrm>
            <a:off x="2590801" y="474452"/>
            <a:ext cx="6918384" cy="121632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Juristische Personen des Privatrechts</a:t>
            </a:r>
          </a:p>
        </p:txBody>
      </p:sp>
      <p:sp>
        <p:nvSpPr>
          <p:cNvPr id="5" name="Gefaltete Ecke 4"/>
          <p:cNvSpPr/>
          <p:nvPr/>
        </p:nvSpPr>
        <p:spPr>
          <a:xfrm rot="432824">
            <a:off x="9011541" y="3726744"/>
            <a:ext cx="2616134" cy="2387229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Handelsregister in Berlin beim AG Charlottenburg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0237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: abgerundete Ecken 1">
            <a:extLst>
              <a:ext uri="{FF2B5EF4-FFF2-40B4-BE49-F238E27FC236}">
                <a16:creationId xmlns:a16="http://schemas.microsoft.com/office/drawing/2014/main" id="{2C33DD08-0EAB-42E6-B712-6238C6642BC1}"/>
              </a:ext>
            </a:extLst>
          </p:cNvPr>
          <p:cNvSpPr/>
          <p:nvPr/>
        </p:nvSpPr>
        <p:spPr>
          <a:xfrm>
            <a:off x="2590801" y="2318162"/>
            <a:ext cx="6918384" cy="361681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/>
              <a:t>Juristische Personen des öffentlichen Rechts führen hoheitliche, soziale oder auch kommunale Aufgaben aus.</a:t>
            </a:r>
          </a:p>
          <a:p>
            <a:pPr algn="ctr"/>
            <a:r>
              <a:rPr lang="de-DE" sz="2400" dirty="0"/>
              <a:t>Sie entstehen durch staatliche Verleihung. Zu diesen Personenvereinigungen zählen z. B. Länder, Gemeinden, IHK, Bundesbank, Universitäten usw.</a:t>
            </a:r>
          </a:p>
          <a:p>
            <a:pPr algn="ctr"/>
            <a:r>
              <a:rPr lang="de-DE" sz="2400" dirty="0"/>
              <a:t>Juristische</a:t>
            </a:r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F0432E3C-22D3-4806-AF40-026242D52507}"/>
              </a:ext>
            </a:extLst>
          </p:cNvPr>
          <p:cNvSpPr/>
          <p:nvPr/>
        </p:nvSpPr>
        <p:spPr>
          <a:xfrm>
            <a:off x="2590801" y="474452"/>
            <a:ext cx="6918384" cy="121632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Juristische Personen des öffentlichen Rechts</a:t>
            </a:r>
          </a:p>
        </p:txBody>
      </p:sp>
    </p:spTree>
    <p:extLst>
      <p:ext uri="{BB962C8B-B14F-4D97-AF65-F5344CB8AC3E}">
        <p14:creationId xmlns:p14="http://schemas.microsoft.com/office/powerpoint/2010/main" val="32055283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: abgerundete Ecken 1">
            <a:extLst>
              <a:ext uri="{FF2B5EF4-FFF2-40B4-BE49-F238E27FC236}">
                <a16:creationId xmlns:a16="http://schemas.microsoft.com/office/drawing/2014/main" id="{ADB1887C-2416-44BD-A707-D7E7C5E44BCD}"/>
              </a:ext>
            </a:extLst>
          </p:cNvPr>
          <p:cNvSpPr/>
          <p:nvPr/>
        </p:nvSpPr>
        <p:spPr>
          <a:xfrm>
            <a:off x="1984075" y="1535501"/>
            <a:ext cx="3433313" cy="505103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Aktiengesellschaft (AG), </a:t>
            </a:r>
          </a:p>
          <a:p>
            <a:r>
              <a:rPr lang="de-DE" sz="2000" dirty="0"/>
              <a:t>	§ 1 AktG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Kommanditgesellschaft </a:t>
            </a:r>
            <a:r>
              <a:rPr lang="de-DE" sz="2000" dirty="0" smtClean="0"/>
              <a:t>(KG)</a:t>
            </a:r>
            <a:endParaRPr lang="de-D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Gesellschaft mit beschränkter Haftung (GmbH), § 13 GmbHG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Genossenschaft, § 17 GenG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Versicherungsverein auf Gegenseitigkeit (VVaG)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Idealvereine, § 21 BGB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Wirtschaftliche Vereine, </a:t>
            </a:r>
          </a:p>
          <a:p>
            <a:r>
              <a:rPr lang="de-DE" sz="2000" dirty="0"/>
              <a:t>	§ 22 BGB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Stiftungen des Privatrechts, § 80 BGB</a:t>
            </a:r>
          </a:p>
        </p:txBody>
      </p:sp>
      <p:sp>
        <p:nvSpPr>
          <p:cNvPr id="3" name="Rechteck: abgerundete Ecken 2">
            <a:extLst>
              <a:ext uri="{FF2B5EF4-FFF2-40B4-BE49-F238E27FC236}">
                <a16:creationId xmlns:a16="http://schemas.microsoft.com/office/drawing/2014/main" id="{B8DC5AE7-B87B-4FD1-8EB0-E7F1994D865B}"/>
              </a:ext>
            </a:extLst>
          </p:cNvPr>
          <p:cNvSpPr/>
          <p:nvPr/>
        </p:nvSpPr>
        <p:spPr>
          <a:xfrm>
            <a:off x="6538823" y="1535501"/>
            <a:ext cx="3302294" cy="335712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Staaten (z. B. Bund, Länder)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Gebietskörperschaften wie Gemeinden, Kreise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Anstalten wie Universitäten, FH, Rundfunkanstalten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sonstige Körperschaften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Stiftungen</a:t>
            </a:r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180DE7FB-1B2D-4441-80F8-DBFCB812EF48}"/>
              </a:ext>
            </a:extLst>
          </p:cNvPr>
          <p:cNvSpPr/>
          <p:nvPr/>
        </p:nvSpPr>
        <p:spPr>
          <a:xfrm>
            <a:off x="1984074" y="508958"/>
            <a:ext cx="3433313" cy="75049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Juristische Personen </a:t>
            </a:r>
          </a:p>
          <a:p>
            <a:pPr algn="ctr"/>
            <a:r>
              <a:rPr lang="de-D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 Privatrechts</a:t>
            </a:r>
          </a:p>
        </p:txBody>
      </p:sp>
      <p:sp>
        <p:nvSpPr>
          <p:cNvPr id="5" name="Rechteck: abgerundete Ecken 4">
            <a:extLst>
              <a:ext uri="{FF2B5EF4-FFF2-40B4-BE49-F238E27FC236}">
                <a16:creationId xmlns:a16="http://schemas.microsoft.com/office/drawing/2014/main" id="{5E141C5E-9255-4252-8227-B8C608BAEB3C}"/>
              </a:ext>
            </a:extLst>
          </p:cNvPr>
          <p:cNvSpPr/>
          <p:nvPr/>
        </p:nvSpPr>
        <p:spPr>
          <a:xfrm>
            <a:off x="6407804" y="508958"/>
            <a:ext cx="3433313" cy="75049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Juristische Personen </a:t>
            </a:r>
          </a:p>
          <a:p>
            <a:pPr algn="ctr"/>
            <a:r>
              <a:rPr lang="de-D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 öffentlichen Rechts</a:t>
            </a:r>
          </a:p>
        </p:txBody>
      </p:sp>
    </p:spTree>
    <p:extLst>
      <p:ext uri="{BB962C8B-B14F-4D97-AF65-F5344CB8AC3E}">
        <p14:creationId xmlns:p14="http://schemas.microsoft.com/office/powerpoint/2010/main" val="19822937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: abgerundete Ecken 1">
            <a:extLst>
              <a:ext uri="{FF2B5EF4-FFF2-40B4-BE49-F238E27FC236}">
                <a16:creationId xmlns:a16="http://schemas.microsoft.com/office/drawing/2014/main" id="{2C33DD08-0EAB-42E6-B712-6238C6642BC1}"/>
              </a:ext>
            </a:extLst>
          </p:cNvPr>
          <p:cNvSpPr/>
          <p:nvPr/>
        </p:nvSpPr>
        <p:spPr>
          <a:xfrm>
            <a:off x="2590801" y="2005102"/>
            <a:ext cx="6918384" cy="446713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/>
              <a:t>Vereine können die Rechtsfähigkeit erlangen </a:t>
            </a:r>
            <a:endParaRPr lang="de-DE" sz="2400" dirty="0" smtClean="0"/>
          </a:p>
          <a:p>
            <a:pPr algn="ctr"/>
            <a:r>
              <a:rPr lang="de-DE" sz="2400" dirty="0" smtClean="0"/>
              <a:t>(§§ </a:t>
            </a:r>
            <a:r>
              <a:rPr lang="de-DE" sz="2400" dirty="0"/>
              <a:t>21 ff. BGB). Sie können also klagen und verklagt werden.</a:t>
            </a:r>
          </a:p>
          <a:p>
            <a:pPr algn="ctr"/>
            <a:r>
              <a:rPr lang="de-DE" sz="2400" b="1" dirty="0"/>
              <a:t>Der nichtwirtschaftliche Verein </a:t>
            </a:r>
            <a:r>
              <a:rPr lang="de-DE" sz="2400" b="1" dirty="0" smtClean="0"/>
              <a:t>erlangt </a:t>
            </a:r>
            <a:r>
              <a:rPr lang="de-DE" sz="2400" b="1" dirty="0"/>
              <a:t>die Rechtsfähigkeit mit der Eintragung in das Vereinsregister,</a:t>
            </a:r>
            <a:r>
              <a:rPr lang="de-DE" sz="2400" dirty="0"/>
              <a:t> welches beim zuständigen Amtsgericht geführt wird.</a:t>
            </a:r>
          </a:p>
          <a:p>
            <a:pPr algn="ctr"/>
            <a:r>
              <a:rPr lang="de-DE" sz="2400" dirty="0"/>
              <a:t>(in Berlin = AG Charlottenburg)</a:t>
            </a:r>
          </a:p>
          <a:p>
            <a:pPr algn="ctr"/>
            <a:r>
              <a:rPr lang="de-DE" sz="2400" dirty="0"/>
              <a:t>Wirtschaftliche Vereine (z. B. Taxizentralen, Hausbesitzerverein) </a:t>
            </a:r>
            <a:r>
              <a:rPr lang="de-DE" sz="2400" b="1" dirty="0"/>
              <a:t>erlangen die Rechtsfähigkeit durch staatliche Verleihung.</a:t>
            </a:r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F0432E3C-22D3-4806-AF40-026242D52507}"/>
              </a:ext>
            </a:extLst>
          </p:cNvPr>
          <p:cNvSpPr/>
          <p:nvPr/>
        </p:nvSpPr>
        <p:spPr>
          <a:xfrm>
            <a:off x="2590801" y="474452"/>
            <a:ext cx="6918384" cy="121632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Vereine</a:t>
            </a:r>
          </a:p>
        </p:txBody>
      </p:sp>
      <p:sp>
        <p:nvSpPr>
          <p:cNvPr id="5" name="Gefaltete Ecke 4"/>
          <p:cNvSpPr/>
          <p:nvPr/>
        </p:nvSpPr>
        <p:spPr>
          <a:xfrm rot="21417593">
            <a:off x="440623" y="2721610"/>
            <a:ext cx="2481331" cy="2364802"/>
          </a:xfrm>
          <a:prstGeom prst="foldedCorner">
            <a:avLst/>
          </a:prstGeom>
          <a:solidFill>
            <a:srgbClr val="F1E6A3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um Beispiel </a:t>
            </a:r>
            <a:r>
              <a:rPr lang="de-DE" sz="28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Fussballverein,Tauben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-züchterverein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2452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: abgerundete Ecken 1">
            <a:extLst>
              <a:ext uri="{FF2B5EF4-FFF2-40B4-BE49-F238E27FC236}">
                <a16:creationId xmlns:a16="http://schemas.microsoft.com/office/drawing/2014/main" id="{2C33DD08-0EAB-42E6-B712-6238C6642BC1}"/>
              </a:ext>
            </a:extLst>
          </p:cNvPr>
          <p:cNvSpPr/>
          <p:nvPr/>
        </p:nvSpPr>
        <p:spPr>
          <a:xfrm>
            <a:off x="2590801" y="2146712"/>
            <a:ext cx="6918384" cy="211581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/>
              <a:t>Die </a:t>
            </a:r>
            <a:r>
              <a:rPr lang="de-DE" sz="2400" b="1" dirty="0"/>
              <a:t>Stiftungen </a:t>
            </a:r>
            <a:r>
              <a:rPr lang="de-DE" sz="2400" dirty="0"/>
              <a:t>können mit einer </a:t>
            </a:r>
            <a:r>
              <a:rPr lang="de-DE" sz="2400" b="1" dirty="0"/>
              <a:t>Genehmigung einer zuständigen Behörde</a:t>
            </a:r>
            <a:r>
              <a:rPr lang="de-DE" sz="2400" dirty="0"/>
              <a:t> des jeweiligen Bundeslandes die Rechtsfähigkeit erlangen </a:t>
            </a:r>
            <a:endParaRPr lang="de-DE" sz="2400" dirty="0" smtClean="0"/>
          </a:p>
          <a:p>
            <a:pPr algn="ctr"/>
            <a:r>
              <a:rPr lang="de-DE" sz="2400" dirty="0" smtClean="0"/>
              <a:t>(§ </a:t>
            </a:r>
            <a:r>
              <a:rPr lang="de-DE" sz="2400" dirty="0"/>
              <a:t>80 Abs. 2 BGB).</a:t>
            </a:r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F0432E3C-22D3-4806-AF40-026242D52507}"/>
              </a:ext>
            </a:extLst>
          </p:cNvPr>
          <p:cNvSpPr/>
          <p:nvPr/>
        </p:nvSpPr>
        <p:spPr>
          <a:xfrm>
            <a:off x="2590801" y="474452"/>
            <a:ext cx="6918384" cy="121632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Stiftungen</a:t>
            </a:r>
          </a:p>
        </p:txBody>
      </p:sp>
    </p:spTree>
    <p:extLst>
      <p:ext uri="{BB962C8B-B14F-4D97-AF65-F5344CB8AC3E}">
        <p14:creationId xmlns:p14="http://schemas.microsoft.com/office/powerpoint/2010/main" val="30548967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470</Words>
  <Application>Microsoft Office PowerPoint</Application>
  <PresentationFormat>Breitbild</PresentationFormat>
  <Paragraphs>60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Dittrich, Katja</dc:creator>
  <cp:lastModifiedBy>Simmerl-Hübner, Susanne</cp:lastModifiedBy>
  <cp:revision>19</cp:revision>
  <dcterms:created xsi:type="dcterms:W3CDTF">2021-02-07T06:35:11Z</dcterms:created>
  <dcterms:modified xsi:type="dcterms:W3CDTF">2024-09-24T11:47:35Z</dcterms:modified>
</cp:coreProperties>
</file>