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66" r:id="rId3"/>
    <p:sldId id="267" r:id="rId4"/>
    <p:sldId id="268" r:id="rId5"/>
    <p:sldId id="278" r:id="rId6"/>
    <p:sldId id="279" r:id="rId7"/>
    <p:sldId id="280" r:id="rId8"/>
    <p:sldId id="281" r:id="rId9"/>
    <p:sldId id="282" r:id="rId10"/>
    <p:sldId id="286" r:id="rId11"/>
    <p:sldId id="284" r:id="rId12"/>
    <p:sldId id="285" r:id="rId1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7389"/>
    <a:srgbClr val="E55D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123" d="100"/>
          <a:sy n="123" d="100"/>
        </p:scale>
        <p:origin x="114" y="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15.07.2024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0054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15.07.2024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9428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15.07.2024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4225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15.07.2024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6915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15.07.2024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86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15.07.2024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6070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15.07.2024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1444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15.07.2024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6871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15.07.2024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950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15.07.2024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3462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15.07.2024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4705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02CDF-2DC7-49AC-9ECF-63027A015A06}" type="datetimeFigureOut">
              <a:rPr lang="de-DE" smtClean="0"/>
              <a:t>15.07.2024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2478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/>
          <p:nvPr/>
        </p:nvSpPr>
        <p:spPr>
          <a:xfrm>
            <a:off x="9365547" y="1524736"/>
            <a:ext cx="2251824" cy="411469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Nebenrechnungen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1862823" y="2097652"/>
            <a:ext cx="1179636" cy="4216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19.200</a:t>
            </a:r>
          </a:p>
        </p:txBody>
      </p:sp>
      <p:sp>
        <p:nvSpPr>
          <p:cNvPr id="28" name="Abgerundetes Rechteck 2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029z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Gefaltete Ecke 23"/>
          <p:cNvSpPr/>
          <p:nvPr/>
        </p:nvSpPr>
        <p:spPr>
          <a:xfrm rot="21054758">
            <a:off x="226910" y="247615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3" name="Gefaltete Ecke 42"/>
          <p:cNvSpPr/>
          <p:nvPr/>
        </p:nvSpPr>
        <p:spPr>
          <a:xfrm>
            <a:off x="431797" y="1936865"/>
            <a:ext cx="808018" cy="74324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VKR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8" name="Rectangle 1"/>
          <p:cNvSpPr>
            <a:spLocks noChangeArrowheads="1"/>
          </p:cNvSpPr>
          <p:nvPr/>
        </p:nvSpPr>
        <p:spPr bwMode="auto">
          <a:xfrm>
            <a:off x="4101918" y="1501044"/>
            <a:ext cx="1774318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1-fache Gebühr</a:t>
            </a:r>
            <a:endParaRPr lang="de-DE" dirty="0"/>
          </a:p>
        </p:txBody>
      </p:sp>
      <p:sp>
        <p:nvSpPr>
          <p:cNvPr id="49" name="Rectangle 1"/>
          <p:cNvSpPr>
            <a:spLocks noChangeArrowheads="1"/>
          </p:cNvSpPr>
          <p:nvPr/>
        </p:nvSpPr>
        <p:spPr bwMode="auto">
          <a:xfrm>
            <a:off x="6357438" y="1493634"/>
            <a:ext cx="1774318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3</a:t>
            </a:r>
            <a:r>
              <a:rPr lang="de-DE" dirty="0" smtClean="0"/>
              <a:t>-fache Gebühr</a:t>
            </a:r>
            <a:endParaRPr lang="de-DE" dirty="0"/>
          </a:p>
        </p:txBody>
      </p:sp>
      <p:sp>
        <p:nvSpPr>
          <p:cNvPr id="50" name="Gefaltete Ecke 49"/>
          <p:cNvSpPr/>
          <p:nvPr/>
        </p:nvSpPr>
        <p:spPr>
          <a:xfrm>
            <a:off x="431797" y="2939750"/>
            <a:ext cx="808018" cy="74324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WKL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1" name="Rechteck 50"/>
          <p:cNvSpPr/>
          <p:nvPr/>
        </p:nvSpPr>
        <p:spPr>
          <a:xfrm>
            <a:off x="4617617" y="2128289"/>
            <a:ext cx="742919" cy="4216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382</a:t>
            </a:r>
          </a:p>
        </p:txBody>
      </p:sp>
      <p:sp>
        <p:nvSpPr>
          <p:cNvPr id="52" name="Rechteck 51"/>
          <p:cNvSpPr/>
          <p:nvPr/>
        </p:nvSpPr>
        <p:spPr>
          <a:xfrm>
            <a:off x="6691746" y="2149041"/>
            <a:ext cx="924309" cy="4216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1146</a:t>
            </a:r>
          </a:p>
        </p:txBody>
      </p:sp>
      <p:sp>
        <p:nvSpPr>
          <p:cNvPr id="53" name="Rechteck 52"/>
          <p:cNvSpPr/>
          <p:nvPr/>
        </p:nvSpPr>
        <p:spPr>
          <a:xfrm>
            <a:off x="1862823" y="3099149"/>
            <a:ext cx="1179636" cy="4216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 5.000</a:t>
            </a:r>
          </a:p>
        </p:txBody>
      </p:sp>
      <p:sp>
        <p:nvSpPr>
          <p:cNvPr id="54" name="Rechteck 53"/>
          <p:cNvSpPr/>
          <p:nvPr/>
        </p:nvSpPr>
        <p:spPr>
          <a:xfrm>
            <a:off x="4617616" y="3011399"/>
            <a:ext cx="742919" cy="4216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161 </a:t>
            </a:r>
          </a:p>
        </p:txBody>
      </p:sp>
      <p:sp>
        <p:nvSpPr>
          <p:cNvPr id="55" name="Rechteck 54"/>
          <p:cNvSpPr/>
          <p:nvPr/>
        </p:nvSpPr>
        <p:spPr>
          <a:xfrm>
            <a:off x="6809992" y="3046830"/>
            <a:ext cx="742919" cy="4216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483</a:t>
            </a:r>
          </a:p>
        </p:txBody>
      </p:sp>
      <p:cxnSp>
        <p:nvCxnSpPr>
          <p:cNvPr id="5" name="Gerader Verbinder 4"/>
          <p:cNvCxnSpPr/>
          <p:nvPr/>
        </p:nvCxnSpPr>
        <p:spPr>
          <a:xfrm flipV="1">
            <a:off x="1695796" y="3898669"/>
            <a:ext cx="2186248" cy="617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hteck 55"/>
          <p:cNvSpPr/>
          <p:nvPr/>
        </p:nvSpPr>
        <p:spPr>
          <a:xfrm>
            <a:off x="1862823" y="4100646"/>
            <a:ext cx="1179636" cy="4216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24.200</a:t>
            </a:r>
          </a:p>
        </p:txBody>
      </p:sp>
      <p:sp>
        <p:nvSpPr>
          <p:cNvPr id="57" name="Rectangle 1"/>
          <p:cNvSpPr>
            <a:spLocks noChangeArrowheads="1"/>
          </p:cNvSpPr>
          <p:nvPr/>
        </p:nvSpPr>
        <p:spPr bwMode="auto">
          <a:xfrm>
            <a:off x="159187" y="4107185"/>
            <a:ext cx="1237351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Gesamt</a:t>
            </a:r>
            <a:endParaRPr lang="de-DE" dirty="0"/>
          </a:p>
        </p:txBody>
      </p:sp>
      <p:sp>
        <p:nvSpPr>
          <p:cNvPr id="58" name="Rechteck 57"/>
          <p:cNvSpPr/>
          <p:nvPr/>
        </p:nvSpPr>
        <p:spPr>
          <a:xfrm>
            <a:off x="4617616" y="4107185"/>
            <a:ext cx="742919" cy="4216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411 </a:t>
            </a:r>
          </a:p>
        </p:txBody>
      </p:sp>
      <p:sp>
        <p:nvSpPr>
          <p:cNvPr id="59" name="Rechteck 58"/>
          <p:cNvSpPr/>
          <p:nvPr/>
        </p:nvSpPr>
        <p:spPr>
          <a:xfrm>
            <a:off x="6691746" y="4107185"/>
            <a:ext cx="924310" cy="4216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1233 </a:t>
            </a:r>
          </a:p>
        </p:txBody>
      </p:sp>
      <p:cxnSp>
        <p:nvCxnSpPr>
          <p:cNvPr id="60" name="Gerader Verbinder 59"/>
          <p:cNvCxnSpPr/>
          <p:nvPr/>
        </p:nvCxnSpPr>
        <p:spPr>
          <a:xfrm flipV="1">
            <a:off x="1695796" y="4900166"/>
            <a:ext cx="6435960" cy="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1"/>
          <p:cNvSpPr>
            <a:spLocks noChangeArrowheads="1"/>
          </p:cNvSpPr>
          <p:nvPr/>
        </p:nvSpPr>
        <p:spPr bwMode="auto">
          <a:xfrm>
            <a:off x="200750" y="5093846"/>
            <a:ext cx="1237351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err="1" smtClean="0"/>
              <a:t>Vergl.Geb</a:t>
            </a:r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62" name="Rechteck 61"/>
          <p:cNvSpPr/>
          <p:nvPr/>
        </p:nvSpPr>
        <p:spPr>
          <a:xfrm>
            <a:off x="1862823" y="5089797"/>
            <a:ext cx="1179636" cy="4216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 3.000</a:t>
            </a:r>
          </a:p>
        </p:txBody>
      </p:sp>
      <p:sp>
        <p:nvSpPr>
          <p:cNvPr id="63" name="Rechteck 62"/>
          <p:cNvSpPr/>
          <p:nvPr/>
        </p:nvSpPr>
        <p:spPr>
          <a:xfrm>
            <a:off x="3086929" y="5108830"/>
            <a:ext cx="1490066" cy="4216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>
                <a:solidFill>
                  <a:schemeClr val="tx1"/>
                </a:solidFill>
              </a:rPr>
              <a:t> 0,25 von 119</a:t>
            </a:r>
          </a:p>
        </p:txBody>
      </p:sp>
      <p:sp>
        <p:nvSpPr>
          <p:cNvPr id="64" name="Rechteck 63"/>
          <p:cNvSpPr/>
          <p:nvPr/>
        </p:nvSpPr>
        <p:spPr>
          <a:xfrm>
            <a:off x="4633825" y="5118341"/>
            <a:ext cx="1007479" cy="4216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800" dirty="0" smtClean="0">
              <a:solidFill>
                <a:schemeClr val="tx1"/>
              </a:solidFill>
            </a:endParaRPr>
          </a:p>
          <a:p>
            <a:r>
              <a:rPr lang="de-DE" sz="2800" dirty="0" smtClean="0">
                <a:solidFill>
                  <a:schemeClr val="tx1"/>
                </a:solidFill>
              </a:rPr>
              <a:t>29,75 </a:t>
            </a:r>
            <a:endParaRPr lang="de-DE" sz="2800" dirty="0">
              <a:solidFill>
                <a:schemeClr val="tx1"/>
              </a:solidFill>
            </a:endParaRPr>
          </a:p>
          <a:p>
            <a:endParaRPr lang="de-DE" sz="2800" dirty="0" smtClean="0">
              <a:solidFill>
                <a:schemeClr val="tx1"/>
              </a:solidFill>
            </a:endParaRPr>
          </a:p>
        </p:txBody>
      </p:sp>
      <p:sp>
        <p:nvSpPr>
          <p:cNvPr id="66" name="Rechteck 65"/>
          <p:cNvSpPr/>
          <p:nvPr/>
        </p:nvSpPr>
        <p:spPr>
          <a:xfrm>
            <a:off x="6809992" y="5084142"/>
            <a:ext cx="1619385" cy="4216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=440,75 </a:t>
            </a:r>
          </a:p>
        </p:txBody>
      </p:sp>
      <p:cxnSp>
        <p:nvCxnSpPr>
          <p:cNvPr id="67" name="Gerader Verbinder 66"/>
          <p:cNvCxnSpPr/>
          <p:nvPr/>
        </p:nvCxnSpPr>
        <p:spPr>
          <a:xfrm flipV="1">
            <a:off x="1695796" y="5713959"/>
            <a:ext cx="2186248" cy="617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150872" y="5972007"/>
            <a:ext cx="1544923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err="1" smtClean="0"/>
              <a:t>Gesamt+Vergl</a:t>
            </a:r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69" name="Rechteck 68"/>
          <p:cNvSpPr/>
          <p:nvPr/>
        </p:nvSpPr>
        <p:spPr>
          <a:xfrm>
            <a:off x="1862823" y="5922622"/>
            <a:ext cx="1179636" cy="4216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27.200</a:t>
            </a:r>
          </a:p>
        </p:txBody>
      </p:sp>
      <p:sp>
        <p:nvSpPr>
          <p:cNvPr id="70" name="Rechteck 69"/>
          <p:cNvSpPr/>
          <p:nvPr/>
        </p:nvSpPr>
        <p:spPr>
          <a:xfrm>
            <a:off x="4617616" y="5950909"/>
            <a:ext cx="742919" cy="4216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449 </a:t>
            </a:r>
          </a:p>
        </p:txBody>
      </p:sp>
      <p:sp>
        <p:nvSpPr>
          <p:cNvPr id="71" name="Rectangle 1"/>
          <p:cNvSpPr>
            <a:spLocks noChangeArrowheads="1"/>
          </p:cNvSpPr>
          <p:nvPr/>
        </p:nvSpPr>
        <p:spPr bwMode="auto">
          <a:xfrm>
            <a:off x="9653691" y="1671656"/>
            <a:ext cx="1774318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b</a:t>
            </a:r>
            <a:r>
              <a:rPr lang="de-DE" dirty="0" smtClean="0"/>
              <a:t>ereits gezahlt:</a:t>
            </a:r>
            <a:endParaRPr lang="de-DE" dirty="0"/>
          </a:p>
        </p:txBody>
      </p:sp>
      <p:sp>
        <p:nvSpPr>
          <p:cNvPr id="16" name="Stern mit 5 Zacken 15"/>
          <p:cNvSpPr/>
          <p:nvPr/>
        </p:nvSpPr>
        <p:spPr>
          <a:xfrm>
            <a:off x="7813258" y="2215086"/>
            <a:ext cx="280567" cy="285610"/>
          </a:xfrm>
          <a:prstGeom prst="star5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1" name="Gruppieren 20"/>
          <p:cNvGrpSpPr/>
          <p:nvPr/>
        </p:nvGrpSpPr>
        <p:grpSpPr>
          <a:xfrm>
            <a:off x="9754777" y="2402020"/>
            <a:ext cx="1529174" cy="1019235"/>
            <a:chOff x="9754777" y="2402020"/>
            <a:chExt cx="1529174" cy="1019235"/>
          </a:xfrm>
        </p:grpSpPr>
        <p:sp>
          <p:nvSpPr>
            <p:cNvPr id="45" name="Gefaltete Ecke 44"/>
            <p:cNvSpPr/>
            <p:nvPr/>
          </p:nvSpPr>
          <p:spPr>
            <a:xfrm>
              <a:off x="9754777" y="2402020"/>
              <a:ext cx="1529174" cy="1019235"/>
            </a:xfrm>
            <a:prstGeom prst="foldedCorner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  <a:p>
              <a:r>
                <a:rPr lang="de-DE" b="1" dirty="0" err="1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Kl</a:t>
              </a:r>
              <a:r>
                <a:rPr lang="de-DE" b="1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:</a:t>
              </a:r>
            </a:p>
            <a:p>
              <a:r>
                <a:rPr lang="de-DE" b="1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  1146</a:t>
              </a:r>
            </a:p>
          </p:txBody>
        </p:sp>
        <p:sp>
          <p:nvSpPr>
            <p:cNvPr id="73" name="Stern mit 5 Zacken 72"/>
            <p:cNvSpPr/>
            <p:nvPr/>
          </p:nvSpPr>
          <p:spPr>
            <a:xfrm>
              <a:off x="10794446" y="2925625"/>
              <a:ext cx="280567" cy="285610"/>
            </a:xfrm>
            <a:prstGeom prst="star5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8" name="Regelmäßiges Fünfeck 17"/>
          <p:cNvSpPr/>
          <p:nvPr/>
        </p:nvSpPr>
        <p:spPr>
          <a:xfrm>
            <a:off x="7827639" y="4210852"/>
            <a:ext cx="189605" cy="191652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0" name="Gruppieren 19"/>
          <p:cNvGrpSpPr/>
          <p:nvPr/>
        </p:nvGrpSpPr>
        <p:grpSpPr>
          <a:xfrm>
            <a:off x="9792610" y="3723433"/>
            <a:ext cx="1491341" cy="1358141"/>
            <a:chOff x="9792610" y="3723433"/>
            <a:chExt cx="1491341" cy="1358141"/>
          </a:xfrm>
        </p:grpSpPr>
        <p:sp>
          <p:nvSpPr>
            <p:cNvPr id="41" name="Gefaltete Ecke 40"/>
            <p:cNvSpPr/>
            <p:nvPr/>
          </p:nvSpPr>
          <p:spPr>
            <a:xfrm>
              <a:off x="9792610" y="3723433"/>
              <a:ext cx="1491341" cy="1358141"/>
            </a:xfrm>
            <a:prstGeom prst="foldedCorner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  <a:p>
              <a:r>
                <a:rPr lang="de-DE" b="1" dirty="0" err="1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Bekl</a:t>
              </a:r>
              <a:r>
                <a:rPr lang="de-DE" b="1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:</a:t>
              </a:r>
            </a:p>
            <a:p>
              <a:r>
                <a:rPr lang="de-DE" b="1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  1233 </a:t>
              </a:r>
              <a:endPara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  <a:p>
              <a:r>
                <a:rPr lang="de-DE" b="1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</a:t>
              </a:r>
              <a:r>
                <a:rPr lang="de-DE" b="1" u="sng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- 1146</a:t>
              </a:r>
            </a:p>
            <a:p>
              <a:r>
                <a:rPr lang="de-DE" b="1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 = 87</a:t>
              </a:r>
              <a:endParaRPr lang="de-DE" b="1" u="sng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  <p:sp>
          <p:nvSpPr>
            <p:cNvPr id="74" name="Regelmäßiges Fünfeck 73"/>
            <p:cNvSpPr/>
            <p:nvPr/>
          </p:nvSpPr>
          <p:spPr>
            <a:xfrm>
              <a:off x="10934729" y="4137212"/>
              <a:ext cx="189605" cy="191652"/>
            </a:xfrm>
            <a:prstGeom prst="pent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5" name="Stern mit 5 Zacken 74"/>
            <p:cNvSpPr/>
            <p:nvPr/>
          </p:nvSpPr>
          <p:spPr>
            <a:xfrm>
              <a:off x="10889247" y="4379513"/>
              <a:ext cx="280567" cy="285610"/>
            </a:xfrm>
            <a:prstGeom prst="star5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78" name="Gruppieren 77"/>
          <p:cNvGrpSpPr/>
          <p:nvPr/>
        </p:nvGrpSpPr>
        <p:grpSpPr>
          <a:xfrm>
            <a:off x="7285958" y="5665473"/>
            <a:ext cx="2468817" cy="1156735"/>
            <a:chOff x="7128804" y="5680663"/>
            <a:chExt cx="1599559" cy="961870"/>
          </a:xfrm>
        </p:grpSpPr>
        <p:sp>
          <p:nvSpPr>
            <p:cNvPr id="76" name="Ovale Legende 75"/>
            <p:cNvSpPr/>
            <p:nvPr/>
          </p:nvSpPr>
          <p:spPr>
            <a:xfrm>
              <a:off x="7244594" y="5782740"/>
              <a:ext cx="1375703" cy="780817"/>
            </a:xfrm>
            <a:prstGeom prst="wedgeEllipseCallout">
              <a:avLst>
                <a:gd name="adj1" fmla="val -146506"/>
                <a:gd name="adj2" fmla="val -685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7" name="Ovale Legende 76"/>
            <p:cNvSpPr/>
            <p:nvPr/>
          </p:nvSpPr>
          <p:spPr>
            <a:xfrm>
              <a:off x="7128804" y="5680663"/>
              <a:ext cx="1599559" cy="961870"/>
            </a:xfrm>
            <a:prstGeom prst="wedgeEllipseCallout">
              <a:avLst>
                <a:gd name="adj1" fmla="val -53980"/>
                <a:gd name="adj2" fmla="val -68439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smtClean="0"/>
                <a:t>Der kleinere Wert zählt!</a:t>
              </a:r>
              <a:endParaRPr lang="de-DE" dirty="0"/>
            </a:p>
          </p:txBody>
        </p:sp>
      </p:grpSp>
      <p:sp>
        <p:nvSpPr>
          <p:cNvPr id="46" name="Rechteck 45"/>
          <p:cNvSpPr/>
          <p:nvPr/>
        </p:nvSpPr>
        <p:spPr>
          <a:xfrm>
            <a:off x="5708115" y="5085663"/>
            <a:ext cx="940681" cy="4216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800" dirty="0" smtClean="0">
              <a:solidFill>
                <a:schemeClr val="tx1"/>
              </a:solidFill>
            </a:endParaRPr>
          </a:p>
          <a:p>
            <a:r>
              <a:rPr lang="de-DE" sz="2800" dirty="0" smtClean="0">
                <a:solidFill>
                  <a:schemeClr val="tx1"/>
                </a:solidFill>
              </a:rPr>
              <a:t>+411 </a:t>
            </a:r>
            <a:endParaRPr lang="de-DE" sz="2800" dirty="0">
              <a:solidFill>
                <a:schemeClr val="tx1"/>
              </a:solidFill>
            </a:endParaRPr>
          </a:p>
          <a:p>
            <a:endParaRPr lang="de-DE" sz="2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778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2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5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1" grpId="0" animBg="1"/>
      <p:bldP spid="62" grpId="0" animBg="1"/>
      <p:bldP spid="63" grpId="0" animBg="1"/>
      <p:bldP spid="64" grpId="0" animBg="1"/>
      <p:bldP spid="66" grpId="0" animBg="1"/>
      <p:bldP spid="68" grpId="0" animBg="1"/>
      <p:bldP spid="69" grpId="0" animBg="1"/>
      <p:bldP spid="70" grpId="0" animBg="1"/>
      <p:bldP spid="71" grpId="0" animBg="1"/>
      <p:bldP spid="16" grpId="0" animBg="1"/>
      <p:bldP spid="18" grpId="0" animBg="1"/>
      <p:bldP spid="4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6676056"/>
              </p:ext>
            </p:extLst>
          </p:nvPr>
        </p:nvGraphicFramePr>
        <p:xfrm>
          <a:off x="1467765" y="1380484"/>
          <a:ext cx="10150879" cy="47339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Kläger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rgbClr val="FF0000"/>
                          </a:solidFill>
                          <a:effectLst/>
                        </a:rPr>
                        <a:t>Widerbekl</a:t>
                      </a:r>
                      <a:r>
                        <a:rPr lang="de-DE" sz="2000" dirty="0" smtClean="0">
                          <a:solidFill>
                            <a:srgbClr val="FF0000"/>
                          </a:solidFill>
                          <a:effectLst/>
                        </a:rPr>
                        <a:t>.</a:t>
                      </a:r>
                      <a:endParaRPr lang="de-DE" sz="20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Widerkl</a:t>
                      </a:r>
                      <a:r>
                        <a:rPr lang="de-DE" sz="20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de-DE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Ü029z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69584" y="3105924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1211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777497" y="3095978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29.800,00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863341" y="3166207"/>
            <a:ext cx="1110400" cy="273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449,00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821783" y="3124879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449,00 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493791" y="3065121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10308189" y="3143221"/>
            <a:ext cx="1309185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2504397" y="5480039"/>
            <a:ext cx="1845499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Gesamtkosten des Verfahrens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6872756" y="5368076"/>
            <a:ext cx="1190393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u="sng" dirty="0" smtClean="0">
                <a:solidFill>
                  <a:schemeClr val="tx1"/>
                </a:solidFill>
              </a:rPr>
              <a:t> 589,00</a:t>
            </a:r>
            <a:endParaRPr lang="de-DE" b="1" u="sng" dirty="0">
              <a:solidFill>
                <a:schemeClr val="tx1"/>
              </a:solidFill>
            </a:endParaRPr>
          </a:p>
        </p:txBody>
      </p:sp>
      <p:sp>
        <p:nvSpPr>
          <p:cNvPr id="28" name="Gefaltete Ecke 27"/>
          <p:cNvSpPr/>
          <p:nvPr/>
        </p:nvSpPr>
        <p:spPr>
          <a:xfrm>
            <a:off x="8639513" y="5162519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589,00€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3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4" name="Gefaltete Ecke 23"/>
          <p:cNvSpPr/>
          <p:nvPr/>
        </p:nvSpPr>
        <p:spPr>
          <a:xfrm rot="20973713">
            <a:off x="156788" y="5100972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36 III GKG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1565200" y="3946898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1900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2468976" y="3937804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Vergleichsgebühr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4777496" y="3894031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.000,00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hteck 29"/>
          <p:cNvSpPr/>
          <p:nvPr/>
        </p:nvSpPr>
        <p:spPr>
          <a:xfrm>
            <a:off x="6982869" y="3983027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35,00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Rechteck 33"/>
          <p:cNvSpPr/>
          <p:nvPr/>
        </p:nvSpPr>
        <p:spPr>
          <a:xfrm>
            <a:off x="8794343" y="3894030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35,00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Rechteck 34"/>
          <p:cNvSpPr/>
          <p:nvPr/>
        </p:nvSpPr>
        <p:spPr>
          <a:xfrm>
            <a:off x="10385659" y="3897124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35,00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9" name="Gefaltete Ecke 38"/>
          <p:cNvSpPr/>
          <p:nvPr/>
        </p:nvSpPr>
        <p:spPr>
          <a:xfrm>
            <a:off x="10217109" y="5129114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Bekl.=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280,00€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1" name="Rechteck 30"/>
          <p:cNvSpPr/>
          <p:nvPr/>
        </p:nvSpPr>
        <p:spPr>
          <a:xfrm>
            <a:off x="1607664" y="4749081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9005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2" name="Rechteck 31"/>
          <p:cNvSpPr/>
          <p:nvPr/>
        </p:nvSpPr>
        <p:spPr>
          <a:xfrm>
            <a:off x="2464240" y="4613749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Zeugenauslagen nach JVEG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7019594" y="4692661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105,00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Rechteck 40"/>
          <p:cNvSpPr/>
          <p:nvPr/>
        </p:nvSpPr>
        <p:spPr>
          <a:xfrm>
            <a:off x="10308189" y="4752767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105,00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Rechteck 41"/>
          <p:cNvSpPr/>
          <p:nvPr/>
        </p:nvSpPr>
        <p:spPr>
          <a:xfrm>
            <a:off x="8868715" y="4705646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105,00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Gefaltete Ecke 22"/>
          <p:cNvSpPr/>
          <p:nvPr/>
        </p:nvSpPr>
        <p:spPr>
          <a:xfrm>
            <a:off x="9364805" y="3547610"/>
            <a:ext cx="1491341" cy="1362384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infache Gebühr nach den Einzelstreit-werten</a:t>
            </a:r>
            <a:endParaRPr lang="de-DE" b="1" dirty="0">
              <a:solidFill>
                <a:srgbClr val="FF0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755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12" grpId="0" animBg="1"/>
      <p:bldP spid="13" grpId="0" animBg="1"/>
      <p:bldP spid="15" grpId="0" animBg="1"/>
      <p:bldP spid="22" grpId="0" animBg="1"/>
      <p:bldP spid="37" grpId="0" animBg="1"/>
      <p:bldP spid="28" grpId="0" animBg="1"/>
      <p:bldP spid="24" grpId="0" animBg="1"/>
      <p:bldP spid="25" grpId="0" animBg="1"/>
      <p:bldP spid="26" grpId="0" animBg="1"/>
      <p:bldP spid="27" grpId="0" animBg="1"/>
      <p:bldP spid="30" grpId="0" animBg="1"/>
      <p:bldP spid="34" grpId="0" animBg="1"/>
      <p:bldP spid="35" grpId="0" animBg="1"/>
      <p:bldP spid="39" grpId="0" animBg="1"/>
      <p:bldP spid="31" grpId="0" animBg="1"/>
      <p:bldP spid="32" grpId="0" animBg="1"/>
      <p:bldP spid="38" grpId="0" animBg="1"/>
      <p:bldP spid="41" grpId="0" animBg="1"/>
      <p:bldP spid="42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/>
          <p:cNvSpPr/>
          <p:nvPr/>
        </p:nvSpPr>
        <p:spPr>
          <a:xfrm>
            <a:off x="6334361" y="3120074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>
                <a:solidFill>
                  <a:schemeClr val="tx1"/>
                </a:solidFill>
              </a:rPr>
              <a:t>Zu verrechnen vom Kläger:</a:t>
            </a:r>
            <a:endParaRPr lang="de-DE" u="sng" dirty="0">
              <a:solidFill>
                <a:schemeClr val="tx1"/>
              </a:solidFill>
            </a:endParaRPr>
          </a:p>
        </p:txBody>
      </p:sp>
      <p:grpSp>
        <p:nvGrpSpPr>
          <p:cNvPr id="33" name="Gruppieren 32"/>
          <p:cNvGrpSpPr/>
          <p:nvPr/>
        </p:nvGrpSpPr>
        <p:grpSpPr>
          <a:xfrm>
            <a:off x="6334361" y="3864429"/>
            <a:ext cx="5222899" cy="421672"/>
            <a:chOff x="1190005" y="6361812"/>
            <a:chExt cx="5222899" cy="421672"/>
          </a:xfrm>
        </p:grpSpPr>
        <p:sp>
          <p:nvSpPr>
            <p:cNvPr id="34" name="Rechteck 33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5" name="Rectangle 1"/>
            <p:cNvSpPr>
              <a:spLocks noChangeArrowheads="1"/>
            </p:cNvSpPr>
            <p:nvPr/>
          </p:nvSpPr>
          <p:spPr bwMode="auto">
            <a:xfrm>
              <a:off x="4586874" y="6387982"/>
              <a:ext cx="1826030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 0,00 EUR</a:t>
              </a:r>
              <a:endParaRPr lang="de-DE" dirty="0"/>
            </a:p>
          </p:txBody>
        </p:sp>
      </p:grpSp>
      <p:cxnSp>
        <p:nvCxnSpPr>
          <p:cNvPr id="9" name="Gerade Verbindung mit Pfeil 8"/>
          <p:cNvCxnSpPr/>
          <p:nvPr/>
        </p:nvCxnSpPr>
        <p:spPr>
          <a:xfrm flipV="1">
            <a:off x="5723873" y="3412282"/>
            <a:ext cx="1638656" cy="229154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Davon tragen:</a:t>
            </a:r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581227" y="2508800"/>
            <a:ext cx="5072175" cy="421840"/>
            <a:chOff x="581227" y="2508800"/>
            <a:chExt cx="5072175" cy="421840"/>
          </a:xfrm>
        </p:grpSpPr>
        <p:sp>
          <p:nvSpPr>
            <p:cNvPr id="2" name="Rechteck 1"/>
            <p:cNvSpPr/>
            <p:nvPr/>
          </p:nvSpPr>
          <p:spPr>
            <a:xfrm>
              <a:off x="581227" y="2508800"/>
              <a:ext cx="4188811" cy="29391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u="sng" dirty="0">
                  <a:solidFill>
                    <a:schemeClr val="tx1"/>
                  </a:solidFill>
                </a:rPr>
                <a:t>Bereits </a:t>
              </a:r>
              <a:r>
                <a:rPr lang="de-DE" u="sng" dirty="0" smtClean="0">
                  <a:solidFill>
                    <a:schemeClr val="tx1"/>
                  </a:solidFill>
                </a:rPr>
                <a:t>gezahlt von Klägerin:</a:t>
              </a:r>
              <a:endParaRPr lang="de-DE" u="sng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 1"/>
            <p:cNvSpPr>
              <a:spLocks noChangeArrowheads="1"/>
            </p:cNvSpPr>
            <p:nvPr/>
          </p:nvSpPr>
          <p:spPr bwMode="auto">
            <a:xfrm>
              <a:off x="3805072" y="2561308"/>
              <a:ext cx="1848330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1347,00 EUR</a:t>
              </a:r>
              <a:endParaRPr lang="de-DE" dirty="0"/>
            </a:p>
          </p:txBody>
        </p:sp>
      </p:grp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Kläger 1/2	                                     =  294,50 EUR</a:t>
            </a:r>
            <a:endParaRPr lang="de-DE" dirty="0"/>
          </a:p>
        </p:txBody>
      </p:sp>
      <p:grpSp>
        <p:nvGrpSpPr>
          <p:cNvPr id="27" name="Gruppieren 26"/>
          <p:cNvGrpSpPr/>
          <p:nvPr/>
        </p:nvGrpSpPr>
        <p:grpSpPr>
          <a:xfrm>
            <a:off x="503420" y="4370777"/>
            <a:ext cx="5149981" cy="421672"/>
            <a:chOff x="1190005" y="6361812"/>
            <a:chExt cx="5149981" cy="421672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err="1" smtClean="0">
                  <a:solidFill>
                    <a:schemeClr val="tx1"/>
                  </a:solidFill>
                </a:rPr>
                <a:t>zuviel</a:t>
              </a:r>
              <a:endParaRPr lang="de-DE" dirty="0" smtClean="0">
                <a:solidFill>
                  <a:schemeClr val="tx1"/>
                </a:solidFill>
              </a:endParaRP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466123" y="6387982"/>
              <a:ext cx="1873863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838,00EUR</a:t>
              </a:r>
              <a:endParaRPr lang="de-DE" dirty="0"/>
            </a:p>
          </p:txBody>
        </p:sp>
      </p:grpSp>
      <p:sp>
        <p:nvSpPr>
          <p:cNvPr id="28" name="Abgerundetes Rechteck 2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029z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503420" y="3789092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>
                <a:solidFill>
                  <a:schemeClr val="tx1"/>
                </a:solidFill>
              </a:rPr>
              <a:t>Zu verrechnen auf den Beklagten: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3779538" y="3864429"/>
            <a:ext cx="1774318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  214,50 EUR</a:t>
            </a:r>
            <a:endParaRPr lang="de-DE" dirty="0"/>
          </a:p>
        </p:txBody>
      </p:sp>
      <p:sp>
        <p:nvSpPr>
          <p:cNvPr id="44" name="Gefaltete Ecke 43"/>
          <p:cNvSpPr/>
          <p:nvPr/>
        </p:nvSpPr>
        <p:spPr>
          <a:xfrm rot="398425">
            <a:off x="10577022" y="217339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6260045" y="1698435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Beklagte    1/2                        	= 294,50 EUR</a:t>
            </a:r>
            <a:endParaRPr lang="de-DE" dirty="0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9497879" y="3150001"/>
            <a:ext cx="169478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     214,50 EUR</a:t>
            </a:r>
            <a:endParaRPr lang="de-DE" dirty="0"/>
          </a:p>
        </p:txBody>
      </p:sp>
      <p:sp>
        <p:nvSpPr>
          <p:cNvPr id="41" name="Gefaltete Ecke 40"/>
          <p:cNvSpPr/>
          <p:nvPr/>
        </p:nvSpPr>
        <p:spPr>
          <a:xfrm>
            <a:off x="5425794" y="4981415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restliche 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des 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294,50€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4" name="Gefaltete Ecke 23"/>
          <p:cNvSpPr/>
          <p:nvPr/>
        </p:nvSpPr>
        <p:spPr>
          <a:xfrm rot="21054758">
            <a:off x="226910" y="247615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3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26" name="Gruppieren 25"/>
          <p:cNvGrpSpPr/>
          <p:nvPr/>
        </p:nvGrpSpPr>
        <p:grpSpPr>
          <a:xfrm>
            <a:off x="6134279" y="2518205"/>
            <a:ext cx="5072175" cy="421840"/>
            <a:chOff x="581227" y="2508800"/>
            <a:chExt cx="5072175" cy="421840"/>
          </a:xfrm>
        </p:grpSpPr>
        <p:sp>
          <p:nvSpPr>
            <p:cNvPr id="29" name="Rechteck 28"/>
            <p:cNvSpPr/>
            <p:nvPr/>
          </p:nvSpPr>
          <p:spPr>
            <a:xfrm>
              <a:off x="581227" y="2508800"/>
              <a:ext cx="4188811" cy="29391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u="sng" dirty="0">
                  <a:solidFill>
                    <a:schemeClr val="tx1"/>
                  </a:solidFill>
                </a:rPr>
                <a:t>Bereits </a:t>
              </a:r>
              <a:r>
                <a:rPr lang="de-DE" u="sng" dirty="0" smtClean="0">
                  <a:solidFill>
                    <a:schemeClr val="tx1"/>
                  </a:solidFill>
                </a:rPr>
                <a:t>gezahlt vom Beklagten:</a:t>
              </a:r>
              <a:endParaRPr lang="de-DE" u="sng" dirty="0">
                <a:solidFill>
                  <a:schemeClr val="tx1"/>
                </a:solidFill>
              </a:endParaRPr>
            </a:p>
          </p:txBody>
        </p:sp>
        <p:sp>
          <p:nvSpPr>
            <p:cNvPr id="30" name="Rectangle 1"/>
            <p:cNvSpPr>
              <a:spLocks noChangeArrowheads="1"/>
            </p:cNvSpPr>
            <p:nvPr/>
          </p:nvSpPr>
          <p:spPr bwMode="auto">
            <a:xfrm>
              <a:off x="3805072" y="2561308"/>
              <a:ext cx="1848330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80,00 EUR</a:t>
              </a:r>
              <a:endParaRPr lang="de-DE" dirty="0"/>
            </a:p>
          </p:txBody>
        </p:sp>
      </p:grpSp>
      <p:grpSp>
        <p:nvGrpSpPr>
          <p:cNvPr id="37" name="Gruppieren 36"/>
          <p:cNvGrpSpPr/>
          <p:nvPr/>
        </p:nvGrpSpPr>
        <p:grpSpPr>
          <a:xfrm>
            <a:off x="1076178" y="5021640"/>
            <a:ext cx="3961829" cy="1317916"/>
            <a:chOff x="7682832" y="4918924"/>
            <a:chExt cx="3961829" cy="1317916"/>
          </a:xfrm>
        </p:grpSpPr>
        <p:sp>
          <p:nvSpPr>
            <p:cNvPr id="40" name="Gleichschenkliges Dreieck 39"/>
            <p:cNvSpPr/>
            <p:nvPr/>
          </p:nvSpPr>
          <p:spPr>
            <a:xfrm rot="20619141">
              <a:off x="9731157" y="4918924"/>
              <a:ext cx="928038" cy="777549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2" name="Rechteck 41"/>
            <p:cNvSpPr/>
            <p:nvPr/>
          </p:nvSpPr>
          <p:spPr>
            <a:xfrm>
              <a:off x="7682832" y="5259475"/>
              <a:ext cx="3961829" cy="97736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i="1" dirty="0" smtClean="0">
                  <a:solidFill>
                    <a:srgbClr val="C00000"/>
                  </a:solidFill>
                </a:rPr>
                <a:t>Die mit Kost 18 </a:t>
              </a:r>
              <a:r>
                <a:rPr lang="de-DE" sz="2000" b="1" i="1" dirty="0" err="1" smtClean="0">
                  <a:solidFill>
                    <a:srgbClr val="C00000"/>
                  </a:solidFill>
                </a:rPr>
                <a:t>Bl</a:t>
              </a:r>
              <a:r>
                <a:rPr lang="de-DE" sz="2000" b="1" i="1" dirty="0" smtClean="0">
                  <a:solidFill>
                    <a:srgbClr val="C00000"/>
                  </a:solidFill>
                </a:rPr>
                <a:t>. … an den Kl. </a:t>
              </a:r>
            </a:p>
            <a:p>
              <a:pPr algn="ctr"/>
              <a:r>
                <a:rPr lang="de-DE" sz="2000" b="1" i="1" dirty="0" smtClean="0">
                  <a:solidFill>
                    <a:srgbClr val="C00000"/>
                  </a:solidFill>
                </a:rPr>
                <a:t>z. Hd. PV zu erstatten sind.</a:t>
              </a:r>
              <a:endParaRPr lang="de-DE" sz="2000" b="1" i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43" name="Gefaltete Ecke 42"/>
          <p:cNvSpPr/>
          <p:nvPr/>
        </p:nvSpPr>
        <p:spPr>
          <a:xfrm>
            <a:off x="8394171" y="4792449"/>
            <a:ext cx="1491341" cy="1362384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gezahlt: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80€ Zeugen-vorschuss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5" name="Gefaltete Ecke 44"/>
          <p:cNvSpPr/>
          <p:nvPr/>
        </p:nvSpPr>
        <p:spPr>
          <a:xfrm>
            <a:off x="10065919" y="4762877"/>
            <a:ext cx="1491341" cy="1362384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Für die Widerklage=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0,00€</a:t>
            </a:r>
          </a:p>
        </p:txBody>
      </p:sp>
      <p:sp>
        <p:nvSpPr>
          <p:cNvPr id="46" name="Gefaltete Ecke 45"/>
          <p:cNvSpPr/>
          <p:nvPr/>
        </p:nvSpPr>
        <p:spPr>
          <a:xfrm>
            <a:off x="2536473" y="60388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589€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525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6" grpId="0" animBg="1"/>
      <p:bldP spid="15" grpId="0" animBg="1"/>
      <p:bldP spid="38" grpId="0" animBg="1"/>
      <p:bldP spid="39" grpId="0" animBg="1"/>
      <p:bldP spid="22" grpId="0" animBg="1"/>
      <p:bldP spid="31" grpId="0" animBg="1"/>
      <p:bldP spid="41" grpId="0" animBg="1"/>
      <p:bldP spid="43" grpId="0" animBg="1"/>
      <p:bldP spid="4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83582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a) Alle </a:t>
            </a:r>
            <a:r>
              <a:rPr lang="de-DE" dirty="0"/>
              <a:t>Kosten sind nun gem. § 9 Abs. </a:t>
            </a:r>
            <a:r>
              <a:rPr lang="de-DE" dirty="0" smtClean="0"/>
              <a:t>3 </a:t>
            </a:r>
            <a:r>
              <a:rPr lang="de-DE" dirty="0">
                <a:solidFill>
                  <a:srgbClr val="FF0000"/>
                </a:solidFill>
              </a:rPr>
              <a:t>Nr. </a:t>
            </a:r>
            <a:r>
              <a:rPr lang="de-DE" dirty="0" smtClean="0">
                <a:solidFill>
                  <a:srgbClr val="FF0000"/>
                </a:solidFill>
              </a:rPr>
              <a:t>2 </a:t>
            </a:r>
            <a:r>
              <a:rPr lang="de-DE" dirty="0"/>
              <a:t>GKG fällig. Gem. § 28 Abs. 1 </a:t>
            </a:r>
            <a:r>
              <a:rPr lang="de-DE" dirty="0" err="1"/>
              <a:t>KostVfg</a:t>
            </a:r>
            <a:r>
              <a:rPr lang="de-DE" dirty="0"/>
              <a:t>. Ist</a:t>
            </a:r>
          </a:p>
          <a:p>
            <a:r>
              <a:rPr lang="de-DE" dirty="0"/>
              <a:t>	nunmehr eine neue Kostenrechnung die Schlusskostenrechnung, zu erstellen.</a:t>
            </a: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182294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</a:t>
            </a:r>
            <a:r>
              <a:rPr lang="de-DE" dirty="0"/>
              <a:t>ist gem. § 29 Nr. </a:t>
            </a:r>
            <a:r>
              <a:rPr lang="de-DE" dirty="0" smtClean="0"/>
              <a:t>2 </a:t>
            </a:r>
            <a:r>
              <a:rPr lang="de-DE" dirty="0"/>
              <a:t>GKG </a:t>
            </a:r>
            <a:r>
              <a:rPr lang="de-DE" u="sng" dirty="0" smtClean="0"/>
              <a:t>der Kläger und Beklagter als Übernahmeschuldner</a:t>
            </a:r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4" y="3632987"/>
            <a:ext cx="10150979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Der </a:t>
            </a:r>
            <a:r>
              <a:rPr lang="de-DE" dirty="0"/>
              <a:t>von dem Kläger, als Antragsschuldner gem. § 22 I S.1 GKG, geleisteter </a:t>
            </a:r>
            <a:r>
              <a:rPr lang="de-DE" dirty="0" smtClean="0"/>
              <a:t>Vorschuss </a:t>
            </a:r>
            <a:r>
              <a:rPr lang="de-DE" dirty="0"/>
              <a:t>ist auf die zu </a:t>
            </a:r>
            <a:r>
              <a:rPr lang="de-DE" dirty="0" smtClean="0"/>
              <a:t>	Kosten </a:t>
            </a:r>
            <a:r>
              <a:rPr lang="de-DE" dirty="0"/>
              <a:t>der Beklagten, im Rahmen der </a:t>
            </a:r>
            <a:r>
              <a:rPr lang="de-DE" dirty="0" err="1"/>
              <a:t>Mithaft</a:t>
            </a:r>
            <a:r>
              <a:rPr lang="de-DE" dirty="0"/>
              <a:t>, zu </a:t>
            </a:r>
            <a:r>
              <a:rPr lang="de-DE" dirty="0" smtClean="0"/>
              <a:t>verrechnen</a:t>
            </a:r>
            <a:r>
              <a:rPr lang="de-DE" dirty="0"/>
              <a:t>. </a:t>
            </a:r>
          </a:p>
          <a:p>
            <a:pPr lvl="0"/>
            <a:r>
              <a:rPr lang="de-DE" dirty="0"/>
              <a:t>	Die verbleibende Überzahlung wird gem.  § 29 Abs. 3 + 4 S.1 </a:t>
            </a:r>
            <a:r>
              <a:rPr lang="de-DE" dirty="0" err="1"/>
              <a:t>KostVfg</a:t>
            </a:r>
            <a:r>
              <a:rPr lang="de-DE" dirty="0"/>
              <a:t> (über den </a:t>
            </a:r>
            <a:r>
              <a:rPr lang="de-DE" dirty="0" smtClean="0"/>
              <a:t> </a:t>
            </a:r>
          </a:p>
          <a:p>
            <a:pPr lvl="0"/>
            <a:r>
              <a:rPr lang="de-DE" dirty="0"/>
              <a:t> </a:t>
            </a:r>
            <a:r>
              <a:rPr lang="de-DE" dirty="0" smtClean="0"/>
              <a:t>                 Prozessbevollmächtigten</a:t>
            </a:r>
            <a:r>
              <a:rPr lang="de-DE" dirty="0"/>
              <a:t>) mit </a:t>
            </a:r>
            <a:r>
              <a:rPr lang="de-DE" b="1" dirty="0"/>
              <a:t>Kost18 (</a:t>
            </a:r>
            <a:r>
              <a:rPr lang="de-DE" b="1" dirty="0" err="1"/>
              <a:t>forumSTAR</a:t>
            </a:r>
            <a:r>
              <a:rPr lang="de-DE" b="1" dirty="0"/>
              <a:t> Formular 3648)</a:t>
            </a:r>
            <a:r>
              <a:rPr lang="de-DE" dirty="0"/>
              <a:t>, an die Klägerin erstattet.  </a:t>
            </a:r>
          </a:p>
          <a:p>
            <a:endParaRPr lang="de-DE" dirty="0"/>
          </a:p>
        </p:txBody>
      </p:sp>
      <p:sp>
        <p:nvSpPr>
          <p:cNvPr id="13" name="Abgerundetes Rechteck 12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Ü029z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11503759" y="2383582"/>
            <a:ext cx="532014" cy="55733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14" name="Rechteck 13"/>
          <p:cNvSpPr/>
          <p:nvPr/>
        </p:nvSpPr>
        <p:spPr>
          <a:xfrm>
            <a:off x="11503759" y="3097281"/>
            <a:ext cx="532014" cy="55733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>
                <a:solidFill>
                  <a:schemeClr val="tx1"/>
                </a:solidFill>
              </a:rPr>
              <a:t>F</a:t>
            </a:r>
            <a:r>
              <a:rPr lang="de-DE" sz="16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7" name="Rechteck 16"/>
          <p:cNvSpPr/>
          <p:nvPr/>
        </p:nvSpPr>
        <p:spPr>
          <a:xfrm>
            <a:off x="11503759" y="4168119"/>
            <a:ext cx="532014" cy="55733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>
                <a:solidFill>
                  <a:schemeClr val="tx1"/>
                </a:solidFill>
              </a:rPr>
              <a:t>G</a:t>
            </a:r>
            <a:r>
              <a:rPr lang="de-DE" sz="16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8" name="Gefaltete Ecke 17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3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973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9" grpId="0" animBg="1"/>
      <p:bldP spid="12" grpId="0" animBg="1"/>
      <p:bldP spid="14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6676056"/>
              </p:ext>
            </p:extLst>
          </p:nvPr>
        </p:nvGraphicFramePr>
        <p:xfrm>
          <a:off x="1467765" y="1380484"/>
          <a:ext cx="10150879" cy="47339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Kläger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rgbClr val="FF0000"/>
                          </a:solidFill>
                          <a:effectLst/>
                        </a:rPr>
                        <a:t>Widerbekl</a:t>
                      </a:r>
                      <a:r>
                        <a:rPr lang="de-DE" sz="2000" dirty="0" smtClean="0">
                          <a:solidFill>
                            <a:srgbClr val="FF0000"/>
                          </a:solidFill>
                          <a:effectLst/>
                        </a:rPr>
                        <a:t>.</a:t>
                      </a:r>
                      <a:endParaRPr lang="de-DE" sz="20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Widerkl</a:t>
                      </a:r>
                      <a:r>
                        <a:rPr lang="de-DE" sz="20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de-DE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Ü029z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69584" y="3105924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1211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777497" y="3095978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24.200,00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863341" y="3166207"/>
            <a:ext cx="1110400" cy="273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411,00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821783" y="3124879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382,00 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493791" y="3065121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10308189" y="3143221"/>
            <a:ext cx="1309185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161,00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2504397" y="5480039"/>
            <a:ext cx="1845499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Gesamtkosten des Verfahrens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6872756" y="5368076"/>
            <a:ext cx="1190393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u="sng" dirty="0" smtClean="0">
                <a:solidFill>
                  <a:schemeClr val="tx1"/>
                </a:solidFill>
              </a:rPr>
              <a:t> 440,75</a:t>
            </a:r>
            <a:endParaRPr lang="de-DE" b="1" u="sng" dirty="0">
              <a:solidFill>
                <a:schemeClr val="tx1"/>
              </a:solidFill>
            </a:endParaRPr>
          </a:p>
        </p:txBody>
      </p:sp>
      <p:sp>
        <p:nvSpPr>
          <p:cNvPr id="28" name="Gefaltete Ecke 27"/>
          <p:cNvSpPr/>
          <p:nvPr/>
        </p:nvSpPr>
        <p:spPr>
          <a:xfrm>
            <a:off x="8639513" y="5162519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411,75€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4" name="Gefaltete Ecke 23"/>
          <p:cNvSpPr/>
          <p:nvPr/>
        </p:nvSpPr>
        <p:spPr>
          <a:xfrm rot="20973713">
            <a:off x="383666" y="5101136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36 III GKG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1565200" y="3946898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1900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2468976" y="3937804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Vergleichsgebühr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4777496" y="3894031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3.000,00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hteck 29"/>
          <p:cNvSpPr/>
          <p:nvPr/>
        </p:nvSpPr>
        <p:spPr>
          <a:xfrm>
            <a:off x="6982869" y="3983027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29,75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Rechteck 33"/>
          <p:cNvSpPr/>
          <p:nvPr/>
        </p:nvSpPr>
        <p:spPr>
          <a:xfrm>
            <a:off x="8794343" y="3894030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29,75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Rechteck 34"/>
          <p:cNvSpPr/>
          <p:nvPr/>
        </p:nvSpPr>
        <p:spPr>
          <a:xfrm>
            <a:off x="10385659" y="3897124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29,75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Gefaltete Ecke 22"/>
          <p:cNvSpPr/>
          <p:nvPr/>
        </p:nvSpPr>
        <p:spPr>
          <a:xfrm>
            <a:off x="9263348" y="3561113"/>
            <a:ext cx="1491341" cy="1362384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infache Gebühr nach den Einzelstreit-werten</a:t>
            </a:r>
            <a:endParaRPr lang="de-DE" b="1" dirty="0">
              <a:solidFill>
                <a:srgbClr val="FF0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9" name="Gefaltete Ecke 38"/>
          <p:cNvSpPr/>
          <p:nvPr/>
        </p:nvSpPr>
        <p:spPr>
          <a:xfrm>
            <a:off x="10217109" y="5129114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Bekl.=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190,75€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52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12" grpId="0" animBg="1"/>
      <p:bldP spid="13" grpId="0" animBg="1"/>
      <p:bldP spid="15" grpId="0" animBg="1"/>
      <p:bldP spid="22" grpId="0" animBg="1"/>
      <p:bldP spid="37" grpId="0" animBg="1"/>
      <p:bldP spid="28" grpId="0" animBg="1"/>
      <p:bldP spid="24" grpId="0" animBg="1"/>
      <p:bldP spid="25" grpId="0" animBg="1"/>
      <p:bldP spid="26" grpId="0" animBg="1"/>
      <p:bldP spid="27" grpId="0" animBg="1"/>
      <p:bldP spid="30" grpId="0" animBg="1"/>
      <p:bldP spid="34" grpId="0" animBg="1"/>
      <p:bldP spid="35" grpId="0" animBg="1"/>
      <p:bldP spid="23" grpId="0" animBg="1"/>
      <p:bldP spid="3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/>
          <p:cNvSpPr/>
          <p:nvPr/>
        </p:nvSpPr>
        <p:spPr>
          <a:xfrm>
            <a:off x="6334361" y="3120074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>
                <a:solidFill>
                  <a:schemeClr val="tx1"/>
                </a:solidFill>
              </a:rPr>
              <a:t>Zu verrechnen vom Kläger:</a:t>
            </a:r>
            <a:endParaRPr lang="de-DE" u="sng" dirty="0">
              <a:solidFill>
                <a:schemeClr val="tx1"/>
              </a:solidFill>
            </a:endParaRPr>
          </a:p>
        </p:txBody>
      </p:sp>
      <p:grpSp>
        <p:nvGrpSpPr>
          <p:cNvPr id="33" name="Gruppieren 32"/>
          <p:cNvGrpSpPr/>
          <p:nvPr/>
        </p:nvGrpSpPr>
        <p:grpSpPr>
          <a:xfrm>
            <a:off x="6334361" y="3864429"/>
            <a:ext cx="5222899" cy="421672"/>
            <a:chOff x="1190005" y="6361812"/>
            <a:chExt cx="5222899" cy="421672"/>
          </a:xfrm>
        </p:grpSpPr>
        <p:sp>
          <p:nvSpPr>
            <p:cNvPr id="34" name="Rechteck 33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5" name="Rectangle 1"/>
            <p:cNvSpPr>
              <a:spLocks noChangeArrowheads="1"/>
            </p:cNvSpPr>
            <p:nvPr/>
          </p:nvSpPr>
          <p:spPr bwMode="auto">
            <a:xfrm>
              <a:off x="4586874" y="6387982"/>
              <a:ext cx="1826030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 0,00 EUR</a:t>
              </a:r>
              <a:endParaRPr lang="de-DE" dirty="0"/>
            </a:p>
          </p:txBody>
        </p:sp>
      </p:grpSp>
      <p:cxnSp>
        <p:nvCxnSpPr>
          <p:cNvPr id="9" name="Gerade Verbindung mit Pfeil 8"/>
          <p:cNvCxnSpPr/>
          <p:nvPr/>
        </p:nvCxnSpPr>
        <p:spPr>
          <a:xfrm flipV="1">
            <a:off x="5723873" y="3412282"/>
            <a:ext cx="1638656" cy="229154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Davon tragen:</a:t>
            </a:r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581227" y="2508800"/>
            <a:ext cx="5072175" cy="421840"/>
            <a:chOff x="581227" y="2508800"/>
            <a:chExt cx="5072175" cy="421840"/>
          </a:xfrm>
        </p:grpSpPr>
        <p:sp>
          <p:nvSpPr>
            <p:cNvPr id="2" name="Rechteck 1"/>
            <p:cNvSpPr/>
            <p:nvPr/>
          </p:nvSpPr>
          <p:spPr>
            <a:xfrm>
              <a:off x="581227" y="2508800"/>
              <a:ext cx="4188811" cy="29391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u="sng" dirty="0">
                  <a:solidFill>
                    <a:schemeClr val="tx1"/>
                  </a:solidFill>
                </a:rPr>
                <a:t>Bereits </a:t>
              </a:r>
              <a:r>
                <a:rPr lang="de-DE" u="sng" dirty="0" smtClean="0">
                  <a:solidFill>
                    <a:schemeClr val="tx1"/>
                  </a:solidFill>
                </a:rPr>
                <a:t>gezahlt von Klägerin:</a:t>
              </a:r>
              <a:endParaRPr lang="de-DE" u="sng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 1"/>
            <p:cNvSpPr>
              <a:spLocks noChangeArrowheads="1"/>
            </p:cNvSpPr>
            <p:nvPr/>
          </p:nvSpPr>
          <p:spPr bwMode="auto">
            <a:xfrm>
              <a:off x="3805072" y="2561308"/>
              <a:ext cx="1848330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1146,00 EUR</a:t>
              </a:r>
              <a:endParaRPr lang="de-DE" dirty="0"/>
            </a:p>
          </p:txBody>
        </p:sp>
      </p:grp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Kläger 1/2	                                     =  220,37 EUR</a:t>
            </a:r>
            <a:endParaRPr lang="de-DE" dirty="0"/>
          </a:p>
        </p:txBody>
      </p:sp>
      <p:grpSp>
        <p:nvGrpSpPr>
          <p:cNvPr id="27" name="Gruppieren 26"/>
          <p:cNvGrpSpPr/>
          <p:nvPr/>
        </p:nvGrpSpPr>
        <p:grpSpPr>
          <a:xfrm>
            <a:off x="503420" y="4370777"/>
            <a:ext cx="5149981" cy="421672"/>
            <a:chOff x="1190005" y="6361812"/>
            <a:chExt cx="5149981" cy="421672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err="1" smtClean="0">
                  <a:solidFill>
                    <a:schemeClr val="tx1"/>
                  </a:solidFill>
                </a:rPr>
                <a:t>zuviel</a:t>
              </a:r>
              <a:endParaRPr lang="de-DE" dirty="0" smtClean="0">
                <a:solidFill>
                  <a:schemeClr val="tx1"/>
                </a:solidFill>
              </a:endParaRP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466123" y="6387982"/>
              <a:ext cx="1873863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792,26 EUR</a:t>
              </a:r>
              <a:endParaRPr lang="de-DE" dirty="0"/>
            </a:p>
          </p:txBody>
        </p:sp>
      </p:grpSp>
      <p:sp>
        <p:nvSpPr>
          <p:cNvPr id="28" name="Abgerundetes Rechteck 2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029z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503420" y="3789092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>
                <a:solidFill>
                  <a:schemeClr val="tx1"/>
                </a:solidFill>
              </a:rPr>
              <a:t>Zu verrechnen auf den Beklagten: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3779538" y="3864429"/>
            <a:ext cx="1774318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  133,37 EUR</a:t>
            </a:r>
            <a:endParaRPr lang="de-DE" dirty="0"/>
          </a:p>
        </p:txBody>
      </p:sp>
      <p:sp>
        <p:nvSpPr>
          <p:cNvPr id="44" name="Gefaltete Ecke 43"/>
          <p:cNvSpPr/>
          <p:nvPr/>
        </p:nvSpPr>
        <p:spPr>
          <a:xfrm rot="398425">
            <a:off x="10577022" y="217339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6260045" y="1698435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Beklagte    1/2                        	= 220,37 EUR</a:t>
            </a:r>
            <a:endParaRPr lang="de-DE" dirty="0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9497879" y="3150001"/>
            <a:ext cx="169478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     133,37 EUR</a:t>
            </a:r>
            <a:endParaRPr lang="de-DE" dirty="0"/>
          </a:p>
        </p:txBody>
      </p:sp>
      <p:sp>
        <p:nvSpPr>
          <p:cNvPr id="41" name="Gefaltete Ecke 40"/>
          <p:cNvSpPr/>
          <p:nvPr/>
        </p:nvSpPr>
        <p:spPr>
          <a:xfrm>
            <a:off x="5425794" y="4981415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restliche 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des 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191,38€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4" name="Gefaltete Ecke 23"/>
          <p:cNvSpPr/>
          <p:nvPr/>
        </p:nvSpPr>
        <p:spPr>
          <a:xfrm rot="21054758">
            <a:off x="226910" y="247615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26" name="Gruppieren 25"/>
          <p:cNvGrpSpPr/>
          <p:nvPr/>
        </p:nvGrpSpPr>
        <p:grpSpPr>
          <a:xfrm>
            <a:off x="6134279" y="2518205"/>
            <a:ext cx="5072175" cy="421840"/>
            <a:chOff x="581227" y="2508800"/>
            <a:chExt cx="5072175" cy="421840"/>
          </a:xfrm>
        </p:grpSpPr>
        <p:sp>
          <p:nvSpPr>
            <p:cNvPr id="29" name="Rechteck 28"/>
            <p:cNvSpPr/>
            <p:nvPr/>
          </p:nvSpPr>
          <p:spPr>
            <a:xfrm>
              <a:off x="581227" y="2508800"/>
              <a:ext cx="4188811" cy="29391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u="sng" dirty="0">
                  <a:solidFill>
                    <a:schemeClr val="tx1"/>
                  </a:solidFill>
                </a:rPr>
                <a:t>Bereits </a:t>
              </a:r>
              <a:r>
                <a:rPr lang="de-DE" u="sng" dirty="0" smtClean="0">
                  <a:solidFill>
                    <a:schemeClr val="tx1"/>
                  </a:solidFill>
                </a:rPr>
                <a:t>gezahlt vom Beklagten:</a:t>
              </a:r>
              <a:endParaRPr lang="de-DE" u="sng" dirty="0">
                <a:solidFill>
                  <a:schemeClr val="tx1"/>
                </a:solidFill>
              </a:endParaRPr>
            </a:p>
          </p:txBody>
        </p:sp>
        <p:sp>
          <p:nvSpPr>
            <p:cNvPr id="30" name="Rectangle 1"/>
            <p:cNvSpPr>
              <a:spLocks noChangeArrowheads="1"/>
            </p:cNvSpPr>
            <p:nvPr/>
          </p:nvSpPr>
          <p:spPr bwMode="auto">
            <a:xfrm>
              <a:off x="3805072" y="2561308"/>
              <a:ext cx="1848330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87,00 EUR</a:t>
              </a:r>
              <a:endParaRPr lang="de-DE" dirty="0"/>
            </a:p>
          </p:txBody>
        </p:sp>
      </p:grpSp>
      <p:grpSp>
        <p:nvGrpSpPr>
          <p:cNvPr id="37" name="Gruppieren 36"/>
          <p:cNvGrpSpPr/>
          <p:nvPr/>
        </p:nvGrpSpPr>
        <p:grpSpPr>
          <a:xfrm>
            <a:off x="1076178" y="5021640"/>
            <a:ext cx="3961829" cy="1317916"/>
            <a:chOff x="7682832" y="4918924"/>
            <a:chExt cx="3961829" cy="1317916"/>
          </a:xfrm>
        </p:grpSpPr>
        <p:sp>
          <p:nvSpPr>
            <p:cNvPr id="40" name="Gleichschenkliges Dreieck 39"/>
            <p:cNvSpPr/>
            <p:nvPr/>
          </p:nvSpPr>
          <p:spPr>
            <a:xfrm rot="20619141">
              <a:off x="9731157" y="4918924"/>
              <a:ext cx="928038" cy="777549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2" name="Rechteck 41"/>
            <p:cNvSpPr/>
            <p:nvPr/>
          </p:nvSpPr>
          <p:spPr>
            <a:xfrm>
              <a:off x="7682832" y="5259475"/>
              <a:ext cx="3961829" cy="97736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i="1" dirty="0" smtClean="0">
                  <a:solidFill>
                    <a:srgbClr val="C00000"/>
                  </a:solidFill>
                </a:rPr>
                <a:t>Die mit Kost 18 </a:t>
              </a:r>
              <a:r>
                <a:rPr lang="de-DE" sz="2000" b="1" i="1" dirty="0" err="1" smtClean="0">
                  <a:solidFill>
                    <a:srgbClr val="C00000"/>
                  </a:solidFill>
                </a:rPr>
                <a:t>Bl</a:t>
              </a:r>
              <a:r>
                <a:rPr lang="de-DE" sz="2000" b="1" i="1" dirty="0" smtClean="0">
                  <a:solidFill>
                    <a:srgbClr val="C00000"/>
                  </a:solidFill>
                </a:rPr>
                <a:t>. … an den Kl. </a:t>
              </a:r>
            </a:p>
            <a:p>
              <a:pPr algn="ctr"/>
              <a:r>
                <a:rPr lang="de-DE" sz="2000" b="1" i="1" dirty="0" smtClean="0">
                  <a:solidFill>
                    <a:srgbClr val="C00000"/>
                  </a:solidFill>
                </a:rPr>
                <a:t>z. Hd. PV zu erstatten sind.</a:t>
              </a:r>
              <a:endParaRPr lang="de-DE" sz="2000" b="1" i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43" name="Gefaltete Ecke 42"/>
          <p:cNvSpPr/>
          <p:nvPr/>
        </p:nvSpPr>
        <p:spPr>
          <a:xfrm>
            <a:off x="8394171" y="4792449"/>
            <a:ext cx="1491341" cy="1362384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gezahlt: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87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5" name="Gefaltete Ecke 44"/>
          <p:cNvSpPr/>
          <p:nvPr/>
        </p:nvSpPr>
        <p:spPr>
          <a:xfrm>
            <a:off x="10065919" y="4762877"/>
            <a:ext cx="1491341" cy="1362384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1233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-1146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=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87</a:t>
            </a:r>
          </a:p>
        </p:txBody>
      </p:sp>
      <p:sp>
        <p:nvSpPr>
          <p:cNvPr id="46" name="Gefaltete Ecke 45"/>
          <p:cNvSpPr/>
          <p:nvPr/>
        </p:nvSpPr>
        <p:spPr>
          <a:xfrm>
            <a:off x="2536473" y="60388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411,75€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95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6" grpId="0" animBg="1"/>
      <p:bldP spid="15" grpId="0" animBg="1"/>
      <p:bldP spid="38" grpId="0" animBg="1"/>
      <p:bldP spid="39" grpId="0" animBg="1"/>
      <p:bldP spid="22" grpId="0" animBg="1"/>
      <p:bldP spid="31" grpId="0" animBg="1"/>
      <p:bldP spid="41" grpId="0" animBg="1"/>
      <p:bldP spid="43" grpId="0" animBg="1"/>
      <p:bldP spid="4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83582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a) Alle </a:t>
            </a:r>
            <a:r>
              <a:rPr lang="de-DE" dirty="0"/>
              <a:t>Kosten sind nun gem. § 9 Abs. </a:t>
            </a:r>
            <a:r>
              <a:rPr lang="de-DE" dirty="0" smtClean="0"/>
              <a:t>3 </a:t>
            </a:r>
            <a:r>
              <a:rPr lang="de-DE" dirty="0">
                <a:solidFill>
                  <a:srgbClr val="FF0000"/>
                </a:solidFill>
              </a:rPr>
              <a:t>Nr. </a:t>
            </a:r>
            <a:r>
              <a:rPr lang="de-DE" dirty="0" smtClean="0">
                <a:solidFill>
                  <a:srgbClr val="FF0000"/>
                </a:solidFill>
              </a:rPr>
              <a:t>2 </a:t>
            </a:r>
            <a:r>
              <a:rPr lang="de-DE" dirty="0"/>
              <a:t>GKG fällig. Gem. § 28 Abs. 1 </a:t>
            </a:r>
            <a:r>
              <a:rPr lang="de-DE" dirty="0" err="1"/>
              <a:t>KostVfg</a:t>
            </a:r>
            <a:r>
              <a:rPr lang="de-DE" dirty="0"/>
              <a:t>. Ist</a:t>
            </a:r>
          </a:p>
          <a:p>
            <a:r>
              <a:rPr lang="de-DE" dirty="0"/>
              <a:t>	nunmehr eine neue Kostenrechnung die Schlusskostenrechnung, zu erstellen.</a:t>
            </a: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182294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</a:t>
            </a:r>
            <a:r>
              <a:rPr lang="de-DE" dirty="0"/>
              <a:t>ist gem. § 29 Nr. </a:t>
            </a:r>
            <a:r>
              <a:rPr lang="de-DE" dirty="0" smtClean="0"/>
              <a:t>2 </a:t>
            </a:r>
            <a:r>
              <a:rPr lang="de-DE" dirty="0"/>
              <a:t>GKG </a:t>
            </a:r>
            <a:r>
              <a:rPr lang="de-DE" dirty="0" smtClean="0"/>
              <a:t>der Kläger und </a:t>
            </a:r>
            <a:r>
              <a:rPr lang="de-DE" u="sng" dirty="0" smtClean="0"/>
              <a:t>Beklagter als Übernahmeschuldner</a:t>
            </a:r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4" y="3632987"/>
            <a:ext cx="10150979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Der </a:t>
            </a:r>
            <a:r>
              <a:rPr lang="de-DE" dirty="0"/>
              <a:t>von dem Kläger, als Antragsschuldner gem. § 22 I S.1 GKG, geleisteter </a:t>
            </a:r>
            <a:r>
              <a:rPr lang="de-DE" dirty="0" smtClean="0"/>
              <a:t>Vorschuss </a:t>
            </a:r>
            <a:r>
              <a:rPr lang="de-DE" dirty="0"/>
              <a:t>ist auf die zu </a:t>
            </a:r>
            <a:r>
              <a:rPr lang="de-DE" dirty="0" smtClean="0"/>
              <a:t>	Kosten </a:t>
            </a:r>
            <a:r>
              <a:rPr lang="de-DE" dirty="0"/>
              <a:t>der Beklagten, im Rahmen der </a:t>
            </a:r>
            <a:r>
              <a:rPr lang="de-DE" dirty="0" err="1"/>
              <a:t>Mithaft</a:t>
            </a:r>
            <a:r>
              <a:rPr lang="de-DE" dirty="0"/>
              <a:t>, zu </a:t>
            </a:r>
            <a:r>
              <a:rPr lang="de-DE" dirty="0" smtClean="0"/>
              <a:t>verrechnen</a:t>
            </a:r>
            <a:r>
              <a:rPr lang="de-DE" dirty="0"/>
              <a:t>. </a:t>
            </a:r>
          </a:p>
          <a:p>
            <a:pPr lvl="0"/>
            <a:r>
              <a:rPr lang="de-DE" dirty="0"/>
              <a:t>	Die verbleibende Überzahlung wird gem.  § 29 Abs. 3 + 4 S.1 </a:t>
            </a:r>
            <a:r>
              <a:rPr lang="de-DE" dirty="0" err="1"/>
              <a:t>KostVfg</a:t>
            </a:r>
            <a:r>
              <a:rPr lang="de-DE" dirty="0"/>
              <a:t> (über den </a:t>
            </a:r>
            <a:r>
              <a:rPr lang="de-DE" dirty="0" smtClean="0"/>
              <a:t> </a:t>
            </a:r>
          </a:p>
          <a:p>
            <a:pPr lvl="0"/>
            <a:r>
              <a:rPr lang="de-DE" dirty="0"/>
              <a:t> </a:t>
            </a:r>
            <a:r>
              <a:rPr lang="de-DE" dirty="0" smtClean="0"/>
              <a:t>                 Prozessbevollmächtigten</a:t>
            </a:r>
            <a:r>
              <a:rPr lang="de-DE" dirty="0"/>
              <a:t>) mit </a:t>
            </a:r>
            <a:r>
              <a:rPr lang="de-DE" b="1" dirty="0"/>
              <a:t>Kost18 (</a:t>
            </a:r>
            <a:r>
              <a:rPr lang="de-DE" b="1" dirty="0" err="1"/>
              <a:t>forumSTAR</a:t>
            </a:r>
            <a:r>
              <a:rPr lang="de-DE" b="1" dirty="0"/>
              <a:t> Formular 3648)</a:t>
            </a:r>
            <a:r>
              <a:rPr lang="de-DE" dirty="0"/>
              <a:t>, an die Klägerin erstattet.  </a:t>
            </a:r>
          </a:p>
          <a:p>
            <a:endParaRPr lang="de-DE" dirty="0"/>
          </a:p>
        </p:txBody>
      </p:sp>
      <p:sp>
        <p:nvSpPr>
          <p:cNvPr id="13" name="Abgerundetes Rechteck 12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Ü029z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11503759" y="2383582"/>
            <a:ext cx="532014" cy="55733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14" name="Rechteck 13"/>
          <p:cNvSpPr/>
          <p:nvPr/>
        </p:nvSpPr>
        <p:spPr>
          <a:xfrm>
            <a:off x="11503759" y="3097281"/>
            <a:ext cx="532014" cy="55733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>
                <a:solidFill>
                  <a:schemeClr val="tx1"/>
                </a:solidFill>
              </a:rPr>
              <a:t>F</a:t>
            </a:r>
            <a:r>
              <a:rPr lang="de-DE" sz="16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7" name="Rechteck 16"/>
          <p:cNvSpPr/>
          <p:nvPr/>
        </p:nvSpPr>
        <p:spPr>
          <a:xfrm>
            <a:off x="11503759" y="4168119"/>
            <a:ext cx="532014" cy="55733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>
                <a:solidFill>
                  <a:schemeClr val="tx1"/>
                </a:solidFill>
              </a:rPr>
              <a:t>G</a:t>
            </a:r>
            <a:r>
              <a:rPr lang="de-DE" sz="16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8" name="Gefaltete Ecke 17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64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9" grpId="0" animBg="1"/>
      <p:bldP spid="12" grpId="0" animBg="1"/>
      <p:bldP spid="14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/>
          <p:nvPr/>
        </p:nvSpPr>
        <p:spPr>
          <a:xfrm>
            <a:off x="9365547" y="1524736"/>
            <a:ext cx="2251824" cy="411469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Nebenrechnungen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1862823" y="2097652"/>
            <a:ext cx="1179636" cy="4216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9.300</a:t>
            </a:r>
          </a:p>
        </p:txBody>
      </p:sp>
      <p:sp>
        <p:nvSpPr>
          <p:cNvPr id="28" name="Abgerundetes Rechteck 2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029z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Gefaltete Ecke 23"/>
          <p:cNvSpPr/>
          <p:nvPr/>
        </p:nvSpPr>
        <p:spPr>
          <a:xfrm rot="21054758">
            <a:off x="226910" y="247615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3" name="Gefaltete Ecke 42"/>
          <p:cNvSpPr/>
          <p:nvPr/>
        </p:nvSpPr>
        <p:spPr>
          <a:xfrm>
            <a:off x="431797" y="1936865"/>
            <a:ext cx="808018" cy="74324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VKR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8" name="Rectangle 1"/>
          <p:cNvSpPr>
            <a:spLocks noChangeArrowheads="1"/>
          </p:cNvSpPr>
          <p:nvPr/>
        </p:nvSpPr>
        <p:spPr bwMode="auto">
          <a:xfrm>
            <a:off x="4101918" y="1501044"/>
            <a:ext cx="1774318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1-fache Gebühr</a:t>
            </a:r>
            <a:endParaRPr lang="de-DE" dirty="0"/>
          </a:p>
        </p:txBody>
      </p:sp>
      <p:sp>
        <p:nvSpPr>
          <p:cNvPr id="49" name="Rectangle 1"/>
          <p:cNvSpPr>
            <a:spLocks noChangeArrowheads="1"/>
          </p:cNvSpPr>
          <p:nvPr/>
        </p:nvSpPr>
        <p:spPr bwMode="auto">
          <a:xfrm>
            <a:off x="6357438" y="1493634"/>
            <a:ext cx="1774318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3</a:t>
            </a:r>
            <a:r>
              <a:rPr lang="de-DE" dirty="0" smtClean="0"/>
              <a:t>-fache Gebühr</a:t>
            </a:r>
            <a:endParaRPr lang="de-DE" dirty="0"/>
          </a:p>
        </p:txBody>
      </p:sp>
      <p:sp>
        <p:nvSpPr>
          <p:cNvPr id="50" name="Gefaltete Ecke 49"/>
          <p:cNvSpPr/>
          <p:nvPr/>
        </p:nvSpPr>
        <p:spPr>
          <a:xfrm>
            <a:off x="431797" y="2939750"/>
            <a:ext cx="808018" cy="74324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WKL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1" name="Rechteck 50"/>
          <p:cNvSpPr/>
          <p:nvPr/>
        </p:nvSpPr>
        <p:spPr>
          <a:xfrm>
            <a:off x="4617617" y="2128289"/>
            <a:ext cx="742919" cy="4216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266</a:t>
            </a:r>
          </a:p>
        </p:txBody>
      </p:sp>
      <p:sp>
        <p:nvSpPr>
          <p:cNvPr id="52" name="Rechteck 51"/>
          <p:cNvSpPr/>
          <p:nvPr/>
        </p:nvSpPr>
        <p:spPr>
          <a:xfrm>
            <a:off x="6766462" y="2147055"/>
            <a:ext cx="786449" cy="4216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798</a:t>
            </a:r>
          </a:p>
        </p:txBody>
      </p:sp>
      <p:sp>
        <p:nvSpPr>
          <p:cNvPr id="53" name="Rechteck 52"/>
          <p:cNvSpPr/>
          <p:nvPr/>
        </p:nvSpPr>
        <p:spPr>
          <a:xfrm>
            <a:off x="1862823" y="3099149"/>
            <a:ext cx="1179636" cy="4216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 </a:t>
            </a:r>
            <a:r>
              <a:rPr lang="de-DE" sz="2800" dirty="0">
                <a:solidFill>
                  <a:schemeClr val="tx1"/>
                </a:solidFill>
              </a:rPr>
              <a:t>2</a:t>
            </a:r>
            <a:r>
              <a:rPr lang="de-DE" sz="2800" dirty="0" smtClean="0">
                <a:solidFill>
                  <a:schemeClr val="tx1"/>
                </a:solidFill>
              </a:rPr>
              <a:t>.000</a:t>
            </a:r>
          </a:p>
        </p:txBody>
      </p:sp>
      <p:sp>
        <p:nvSpPr>
          <p:cNvPr id="54" name="Rechteck 53"/>
          <p:cNvSpPr/>
          <p:nvPr/>
        </p:nvSpPr>
        <p:spPr>
          <a:xfrm>
            <a:off x="4617616" y="3011399"/>
            <a:ext cx="742919" cy="4216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  98 </a:t>
            </a:r>
          </a:p>
        </p:txBody>
      </p:sp>
      <p:sp>
        <p:nvSpPr>
          <p:cNvPr id="55" name="Rechteck 54"/>
          <p:cNvSpPr/>
          <p:nvPr/>
        </p:nvSpPr>
        <p:spPr>
          <a:xfrm>
            <a:off x="6809992" y="3046830"/>
            <a:ext cx="742919" cy="4216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294</a:t>
            </a:r>
          </a:p>
        </p:txBody>
      </p:sp>
      <p:cxnSp>
        <p:nvCxnSpPr>
          <p:cNvPr id="5" name="Gerader Verbinder 4"/>
          <p:cNvCxnSpPr/>
          <p:nvPr/>
        </p:nvCxnSpPr>
        <p:spPr>
          <a:xfrm flipV="1">
            <a:off x="1695796" y="3898669"/>
            <a:ext cx="2186248" cy="617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hteck 55"/>
          <p:cNvSpPr/>
          <p:nvPr/>
        </p:nvSpPr>
        <p:spPr>
          <a:xfrm>
            <a:off x="1862823" y="4100646"/>
            <a:ext cx="1179636" cy="4216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11.300</a:t>
            </a:r>
          </a:p>
        </p:txBody>
      </p:sp>
      <p:sp>
        <p:nvSpPr>
          <p:cNvPr id="57" name="Rectangle 1"/>
          <p:cNvSpPr>
            <a:spLocks noChangeArrowheads="1"/>
          </p:cNvSpPr>
          <p:nvPr/>
        </p:nvSpPr>
        <p:spPr bwMode="auto">
          <a:xfrm>
            <a:off x="159187" y="4107185"/>
            <a:ext cx="1237351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Gesamt</a:t>
            </a:r>
            <a:endParaRPr lang="de-DE" dirty="0"/>
          </a:p>
        </p:txBody>
      </p:sp>
      <p:sp>
        <p:nvSpPr>
          <p:cNvPr id="58" name="Rechteck 57"/>
          <p:cNvSpPr/>
          <p:nvPr/>
        </p:nvSpPr>
        <p:spPr>
          <a:xfrm>
            <a:off x="4617616" y="4107185"/>
            <a:ext cx="742919" cy="4216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295 </a:t>
            </a:r>
          </a:p>
        </p:txBody>
      </p:sp>
      <p:sp>
        <p:nvSpPr>
          <p:cNvPr id="59" name="Rechteck 58"/>
          <p:cNvSpPr/>
          <p:nvPr/>
        </p:nvSpPr>
        <p:spPr>
          <a:xfrm>
            <a:off x="6792633" y="4095842"/>
            <a:ext cx="802473" cy="4216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885 </a:t>
            </a:r>
          </a:p>
        </p:txBody>
      </p:sp>
      <p:cxnSp>
        <p:nvCxnSpPr>
          <p:cNvPr id="60" name="Gerader Verbinder 59"/>
          <p:cNvCxnSpPr/>
          <p:nvPr/>
        </p:nvCxnSpPr>
        <p:spPr>
          <a:xfrm flipV="1">
            <a:off x="1695796" y="4900166"/>
            <a:ext cx="6435960" cy="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1"/>
          <p:cNvSpPr>
            <a:spLocks noChangeArrowheads="1"/>
          </p:cNvSpPr>
          <p:nvPr/>
        </p:nvSpPr>
        <p:spPr bwMode="auto">
          <a:xfrm>
            <a:off x="200750" y="5093846"/>
            <a:ext cx="1237351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err="1" smtClean="0"/>
              <a:t>Vergl.Geb</a:t>
            </a:r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62" name="Rechteck 61"/>
          <p:cNvSpPr/>
          <p:nvPr/>
        </p:nvSpPr>
        <p:spPr>
          <a:xfrm>
            <a:off x="1862823" y="5089797"/>
            <a:ext cx="1179636" cy="4216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 1.000</a:t>
            </a:r>
          </a:p>
        </p:txBody>
      </p:sp>
      <p:sp>
        <p:nvSpPr>
          <p:cNvPr id="63" name="Rechteck 62"/>
          <p:cNvSpPr/>
          <p:nvPr/>
        </p:nvSpPr>
        <p:spPr>
          <a:xfrm>
            <a:off x="3086929" y="5108830"/>
            <a:ext cx="1490066" cy="421672"/>
          </a:xfrm>
          <a:prstGeom prst="rect">
            <a:avLst/>
          </a:prstGeom>
          <a:solidFill>
            <a:srgbClr val="F573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>
                <a:solidFill>
                  <a:schemeClr val="tx1"/>
                </a:solidFill>
              </a:rPr>
              <a:t> </a:t>
            </a:r>
            <a:r>
              <a:rPr lang="de-DE" dirty="0" err="1" smtClean="0">
                <a:solidFill>
                  <a:schemeClr val="tx1"/>
                </a:solidFill>
              </a:rPr>
              <a:t>Mindestgeb</a:t>
            </a:r>
            <a:r>
              <a:rPr lang="de-DE" dirty="0" smtClean="0">
                <a:solidFill>
                  <a:schemeClr val="tx1"/>
                </a:solidFill>
              </a:rPr>
              <a:t>.!</a:t>
            </a:r>
          </a:p>
        </p:txBody>
      </p:sp>
      <p:sp>
        <p:nvSpPr>
          <p:cNvPr id="64" name="Rechteck 63"/>
          <p:cNvSpPr/>
          <p:nvPr/>
        </p:nvSpPr>
        <p:spPr>
          <a:xfrm>
            <a:off x="4633826" y="5118341"/>
            <a:ext cx="726710" cy="421672"/>
          </a:xfrm>
          <a:prstGeom prst="rect">
            <a:avLst/>
          </a:prstGeom>
          <a:solidFill>
            <a:srgbClr val="F573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800" dirty="0" smtClean="0">
              <a:solidFill>
                <a:schemeClr val="tx1"/>
              </a:solidFill>
            </a:endParaRPr>
          </a:p>
          <a:p>
            <a:r>
              <a:rPr lang="de-DE" sz="2800" dirty="0">
                <a:solidFill>
                  <a:schemeClr val="tx1"/>
                </a:solidFill>
              </a:rPr>
              <a:t>1</a:t>
            </a:r>
            <a:r>
              <a:rPr lang="de-DE" sz="2800" dirty="0" smtClean="0">
                <a:solidFill>
                  <a:schemeClr val="tx1"/>
                </a:solidFill>
              </a:rPr>
              <a:t>5 </a:t>
            </a:r>
            <a:endParaRPr lang="de-DE" sz="2800" dirty="0">
              <a:solidFill>
                <a:schemeClr val="tx1"/>
              </a:solidFill>
            </a:endParaRPr>
          </a:p>
          <a:p>
            <a:endParaRPr lang="de-DE" sz="2800" dirty="0" smtClean="0">
              <a:solidFill>
                <a:schemeClr val="tx1"/>
              </a:solidFill>
            </a:endParaRPr>
          </a:p>
        </p:txBody>
      </p:sp>
      <p:sp>
        <p:nvSpPr>
          <p:cNvPr id="66" name="Rechteck 65"/>
          <p:cNvSpPr/>
          <p:nvPr/>
        </p:nvSpPr>
        <p:spPr>
          <a:xfrm>
            <a:off x="6809992" y="5084142"/>
            <a:ext cx="1187107" cy="4216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=310 </a:t>
            </a:r>
          </a:p>
        </p:txBody>
      </p:sp>
      <p:cxnSp>
        <p:nvCxnSpPr>
          <p:cNvPr id="67" name="Gerader Verbinder 66"/>
          <p:cNvCxnSpPr/>
          <p:nvPr/>
        </p:nvCxnSpPr>
        <p:spPr>
          <a:xfrm flipV="1">
            <a:off x="1695796" y="5713959"/>
            <a:ext cx="2186248" cy="617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150872" y="5972007"/>
            <a:ext cx="1544923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err="1" smtClean="0"/>
              <a:t>Gesamt+Vergl</a:t>
            </a:r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69" name="Rechteck 68"/>
          <p:cNvSpPr/>
          <p:nvPr/>
        </p:nvSpPr>
        <p:spPr>
          <a:xfrm>
            <a:off x="1862823" y="5922622"/>
            <a:ext cx="1179636" cy="4216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12.300</a:t>
            </a:r>
          </a:p>
        </p:txBody>
      </p:sp>
      <p:sp>
        <p:nvSpPr>
          <p:cNvPr id="70" name="Rechteck 69"/>
          <p:cNvSpPr/>
          <p:nvPr/>
        </p:nvSpPr>
        <p:spPr>
          <a:xfrm>
            <a:off x="4617616" y="5950909"/>
            <a:ext cx="742919" cy="4216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295 </a:t>
            </a:r>
          </a:p>
        </p:txBody>
      </p:sp>
      <p:sp>
        <p:nvSpPr>
          <p:cNvPr id="71" name="Rectangle 1"/>
          <p:cNvSpPr>
            <a:spLocks noChangeArrowheads="1"/>
          </p:cNvSpPr>
          <p:nvPr/>
        </p:nvSpPr>
        <p:spPr bwMode="auto">
          <a:xfrm>
            <a:off x="9653691" y="1671656"/>
            <a:ext cx="1774318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b</a:t>
            </a:r>
            <a:r>
              <a:rPr lang="de-DE" dirty="0" smtClean="0"/>
              <a:t>ereits gezahlt:</a:t>
            </a:r>
            <a:endParaRPr lang="de-DE" dirty="0"/>
          </a:p>
        </p:txBody>
      </p:sp>
      <p:sp>
        <p:nvSpPr>
          <p:cNvPr id="16" name="Stern mit 5 Zacken 15"/>
          <p:cNvSpPr/>
          <p:nvPr/>
        </p:nvSpPr>
        <p:spPr>
          <a:xfrm>
            <a:off x="7813258" y="2215086"/>
            <a:ext cx="280567" cy="285610"/>
          </a:xfrm>
          <a:prstGeom prst="star5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1" name="Gruppieren 20"/>
          <p:cNvGrpSpPr/>
          <p:nvPr/>
        </p:nvGrpSpPr>
        <p:grpSpPr>
          <a:xfrm>
            <a:off x="9754777" y="2402020"/>
            <a:ext cx="1529174" cy="1019235"/>
            <a:chOff x="9754777" y="2402020"/>
            <a:chExt cx="1529174" cy="1019235"/>
          </a:xfrm>
        </p:grpSpPr>
        <p:sp>
          <p:nvSpPr>
            <p:cNvPr id="45" name="Gefaltete Ecke 44"/>
            <p:cNvSpPr/>
            <p:nvPr/>
          </p:nvSpPr>
          <p:spPr>
            <a:xfrm>
              <a:off x="9754777" y="2402020"/>
              <a:ext cx="1529174" cy="1019235"/>
            </a:xfrm>
            <a:prstGeom prst="foldedCorner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  <a:p>
              <a:r>
                <a:rPr lang="de-DE" b="1" dirty="0" err="1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Kl</a:t>
              </a:r>
              <a:r>
                <a:rPr lang="de-DE" b="1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:</a:t>
              </a:r>
            </a:p>
            <a:p>
              <a:r>
                <a:rPr lang="de-DE" b="1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  798</a:t>
              </a:r>
            </a:p>
          </p:txBody>
        </p:sp>
        <p:sp>
          <p:nvSpPr>
            <p:cNvPr id="73" name="Stern mit 5 Zacken 72"/>
            <p:cNvSpPr/>
            <p:nvPr/>
          </p:nvSpPr>
          <p:spPr>
            <a:xfrm>
              <a:off x="10794446" y="2925625"/>
              <a:ext cx="280567" cy="285610"/>
            </a:xfrm>
            <a:prstGeom prst="star5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8" name="Regelmäßiges Fünfeck 17"/>
          <p:cNvSpPr/>
          <p:nvPr/>
        </p:nvSpPr>
        <p:spPr>
          <a:xfrm>
            <a:off x="7827639" y="4210852"/>
            <a:ext cx="189605" cy="191652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0" name="Gruppieren 19"/>
          <p:cNvGrpSpPr/>
          <p:nvPr/>
        </p:nvGrpSpPr>
        <p:grpSpPr>
          <a:xfrm>
            <a:off x="9792610" y="3723433"/>
            <a:ext cx="1491341" cy="1358141"/>
            <a:chOff x="9792610" y="3723433"/>
            <a:chExt cx="1491341" cy="1358141"/>
          </a:xfrm>
        </p:grpSpPr>
        <p:sp>
          <p:nvSpPr>
            <p:cNvPr id="41" name="Gefaltete Ecke 40"/>
            <p:cNvSpPr/>
            <p:nvPr/>
          </p:nvSpPr>
          <p:spPr>
            <a:xfrm>
              <a:off x="9792610" y="3723433"/>
              <a:ext cx="1491341" cy="1358141"/>
            </a:xfrm>
            <a:prstGeom prst="foldedCorner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  <a:p>
              <a:r>
                <a:rPr lang="de-DE" b="1" dirty="0" err="1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Bekl</a:t>
              </a:r>
              <a:r>
                <a:rPr lang="de-DE" b="1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:</a:t>
              </a:r>
            </a:p>
            <a:p>
              <a:r>
                <a:rPr lang="de-DE" b="1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  885 </a:t>
              </a:r>
              <a:endPara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  <a:p>
              <a:r>
                <a:rPr lang="de-DE" b="1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</a:t>
              </a:r>
              <a:r>
                <a:rPr lang="de-DE" b="1" u="sng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- 798</a:t>
              </a:r>
            </a:p>
            <a:p>
              <a:r>
                <a:rPr lang="de-DE" b="1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 = </a:t>
              </a:r>
              <a:r>
                <a:rPr lang="de-DE" b="1" u="sng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87</a:t>
              </a:r>
              <a:endParaRPr lang="de-DE" b="1" u="sng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  <p:sp>
          <p:nvSpPr>
            <p:cNvPr id="74" name="Regelmäßiges Fünfeck 73"/>
            <p:cNvSpPr/>
            <p:nvPr/>
          </p:nvSpPr>
          <p:spPr>
            <a:xfrm>
              <a:off x="10934729" y="4137212"/>
              <a:ext cx="189605" cy="191652"/>
            </a:xfrm>
            <a:prstGeom prst="pent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5" name="Stern mit 5 Zacken 74"/>
            <p:cNvSpPr/>
            <p:nvPr/>
          </p:nvSpPr>
          <p:spPr>
            <a:xfrm>
              <a:off x="10889247" y="4379513"/>
              <a:ext cx="280567" cy="285610"/>
            </a:xfrm>
            <a:prstGeom prst="star5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78" name="Gruppieren 77"/>
          <p:cNvGrpSpPr/>
          <p:nvPr/>
        </p:nvGrpSpPr>
        <p:grpSpPr>
          <a:xfrm>
            <a:off x="7285958" y="5665473"/>
            <a:ext cx="2468817" cy="1156735"/>
            <a:chOff x="7128804" y="5680663"/>
            <a:chExt cx="1599559" cy="961870"/>
          </a:xfrm>
        </p:grpSpPr>
        <p:sp>
          <p:nvSpPr>
            <p:cNvPr id="76" name="Ovale Legende 75"/>
            <p:cNvSpPr/>
            <p:nvPr/>
          </p:nvSpPr>
          <p:spPr>
            <a:xfrm>
              <a:off x="7244594" y="5782740"/>
              <a:ext cx="1375703" cy="780817"/>
            </a:xfrm>
            <a:prstGeom prst="wedgeEllipseCallout">
              <a:avLst>
                <a:gd name="adj1" fmla="val -146506"/>
                <a:gd name="adj2" fmla="val -685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7" name="Ovale Legende 76"/>
            <p:cNvSpPr/>
            <p:nvPr/>
          </p:nvSpPr>
          <p:spPr>
            <a:xfrm>
              <a:off x="7128804" y="5680663"/>
              <a:ext cx="1599559" cy="961870"/>
            </a:xfrm>
            <a:prstGeom prst="wedgeEllipseCallout">
              <a:avLst>
                <a:gd name="adj1" fmla="val -53980"/>
                <a:gd name="adj2" fmla="val -68439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smtClean="0"/>
                <a:t>Der kleinere Wert zählt!</a:t>
              </a:r>
              <a:endParaRPr lang="de-DE" dirty="0"/>
            </a:p>
          </p:txBody>
        </p:sp>
      </p:grpSp>
      <p:sp>
        <p:nvSpPr>
          <p:cNvPr id="46" name="Rechteck 45"/>
          <p:cNvSpPr/>
          <p:nvPr/>
        </p:nvSpPr>
        <p:spPr>
          <a:xfrm>
            <a:off x="5708115" y="5085663"/>
            <a:ext cx="940681" cy="4216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800" dirty="0" smtClean="0">
              <a:solidFill>
                <a:schemeClr val="tx1"/>
              </a:solidFill>
            </a:endParaRPr>
          </a:p>
          <a:p>
            <a:r>
              <a:rPr lang="de-DE" sz="2800" dirty="0" smtClean="0">
                <a:solidFill>
                  <a:schemeClr val="tx1"/>
                </a:solidFill>
              </a:rPr>
              <a:t>+295 </a:t>
            </a:r>
            <a:endParaRPr lang="de-DE" sz="2800" dirty="0">
              <a:solidFill>
                <a:schemeClr val="tx1"/>
              </a:solidFill>
            </a:endParaRPr>
          </a:p>
          <a:p>
            <a:endParaRPr lang="de-DE" sz="2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476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2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5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1" grpId="0" animBg="1"/>
      <p:bldP spid="62" grpId="0" animBg="1"/>
      <p:bldP spid="63" grpId="0" animBg="1"/>
      <p:bldP spid="64" grpId="0" animBg="1"/>
      <p:bldP spid="66" grpId="0" animBg="1"/>
      <p:bldP spid="68" grpId="0" animBg="1"/>
      <p:bldP spid="69" grpId="0" animBg="1"/>
      <p:bldP spid="70" grpId="0" animBg="1"/>
      <p:bldP spid="71" grpId="0" animBg="1"/>
      <p:bldP spid="16" grpId="0" animBg="1"/>
      <p:bldP spid="18" grpId="0" animBg="1"/>
      <p:bldP spid="4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6676056"/>
              </p:ext>
            </p:extLst>
          </p:nvPr>
        </p:nvGraphicFramePr>
        <p:xfrm>
          <a:off x="1467765" y="1380484"/>
          <a:ext cx="10150879" cy="47339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Kläger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rgbClr val="FF0000"/>
                          </a:solidFill>
                          <a:effectLst/>
                        </a:rPr>
                        <a:t>Widerbekl</a:t>
                      </a:r>
                      <a:r>
                        <a:rPr lang="de-DE" sz="2000" dirty="0" smtClean="0">
                          <a:solidFill>
                            <a:srgbClr val="FF0000"/>
                          </a:solidFill>
                          <a:effectLst/>
                        </a:rPr>
                        <a:t>.</a:t>
                      </a:r>
                      <a:endParaRPr lang="de-DE" sz="20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Widerkl</a:t>
                      </a:r>
                      <a:r>
                        <a:rPr lang="de-DE" sz="20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de-DE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Ü029z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69584" y="3105924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1211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777497" y="3095978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12.300,00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863341" y="3166207"/>
            <a:ext cx="1110400" cy="273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295,00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821783" y="3124879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266,00 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493791" y="3065121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10308189" y="3143221"/>
            <a:ext cx="1309185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98,00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2504397" y="5480039"/>
            <a:ext cx="1845499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Gesamtkosten des Verfahrens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6872756" y="5368076"/>
            <a:ext cx="1190393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u="sng" dirty="0" smtClean="0">
                <a:solidFill>
                  <a:schemeClr val="tx1"/>
                </a:solidFill>
              </a:rPr>
              <a:t> 295,00</a:t>
            </a:r>
            <a:endParaRPr lang="de-DE" b="1" u="sng" dirty="0">
              <a:solidFill>
                <a:schemeClr val="tx1"/>
              </a:solidFill>
            </a:endParaRPr>
          </a:p>
        </p:txBody>
      </p:sp>
      <p:sp>
        <p:nvSpPr>
          <p:cNvPr id="28" name="Gefaltete Ecke 27"/>
          <p:cNvSpPr/>
          <p:nvPr/>
        </p:nvSpPr>
        <p:spPr>
          <a:xfrm>
            <a:off x="8639513" y="5162519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266€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4" name="Gefaltete Ecke 23"/>
          <p:cNvSpPr/>
          <p:nvPr/>
        </p:nvSpPr>
        <p:spPr>
          <a:xfrm rot="20973713">
            <a:off x="383666" y="5101136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36 III GKG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3" name="Gefaltete Ecke 22"/>
          <p:cNvSpPr/>
          <p:nvPr/>
        </p:nvSpPr>
        <p:spPr>
          <a:xfrm>
            <a:off x="9305287" y="3520012"/>
            <a:ext cx="1491341" cy="1362384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infache Gebühr nach den Einzelstreit-werten</a:t>
            </a:r>
            <a:endParaRPr lang="de-DE" b="1" dirty="0">
              <a:solidFill>
                <a:srgbClr val="FF0000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9" name="Gefaltete Ecke 38"/>
          <p:cNvSpPr/>
          <p:nvPr/>
        </p:nvSpPr>
        <p:spPr>
          <a:xfrm>
            <a:off x="10217109" y="5129114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Bekl.=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98€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1" name="Gefaltete Ecke 20"/>
          <p:cNvSpPr/>
          <p:nvPr/>
        </p:nvSpPr>
        <p:spPr>
          <a:xfrm>
            <a:off x="383665" y="3901956"/>
            <a:ext cx="1491341" cy="1362384"/>
          </a:xfrm>
          <a:prstGeom prst="foldedCorner">
            <a:avLst/>
          </a:prstGeom>
          <a:solidFill>
            <a:srgbClr val="FF0000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Keine Vergleichs-gebühr!!!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11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12" grpId="0" animBg="1"/>
      <p:bldP spid="13" grpId="0" animBg="1"/>
      <p:bldP spid="15" grpId="0" animBg="1"/>
      <p:bldP spid="22" grpId="0" animBg="1"/>
      <p:bldP spid="37" grpId="0" animBg="1"/>
      <p:bldP spid="28" grpId="0" animBg="1"/>
      <p:bldP spid="24" grpId="0" animBg="1"/>
      <p:bldP spid="23" grpId="0" animBg="1"/>
      <p:bldP spid="39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/>
          <p:cNvSpPr/>
          <p:nvPr/>
        </p:nvSpPr>
        <p:spPr>
          <a:xfrm>
            <a:off x="6334361" y="3120074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>
                <a:solidFill>
                  <a:schemeClr val="tx1"/>
                </a:solidFill>
              </a:rPr>
              <a:t>Zu verrechnen vom Kläger:</a:t>
            </a:r>
            <a:endParaRPr lang="de-DE" u="sng" dirty="0">
              <a:solidFill>
                <a:schemeClr val="tx1"/>
              </a:solidFill>
            </a:endParaRPr>
          </a:p>
        </p:txBody>
      </p:sp>
      <p:grpSp>
        <p:nvGrpSpPr>
          <p:cNvPr id="33" name="Gruppieren 32"/>
          <p:cNvGrpSpPr/>
          <p:nvPr/>
        </p:nvGrpSpPr>
        <p:grpSpPr>
          <a:xfrm>
            <a:off x="6334361" y="3864429"/>
            <a:ext cx="5222899" cy="421672"/>
            <a:chOff x="1190005" y="6361812"/>
            <a:chExt cx="5222899" cy="421672"/>
          </a:xfrm>
        </p:grpSpPr>
        <p:sp>
          <p:nvSpPr>
            <p:cNvPr id="34" name="Rechteck 33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5" name="Rectangle 1"/>
            <p:cNvSpPr>
              <a:spLocks noChangeArrowheads="1"/>
            </p:cNvSpPr>
            <p:nvPr/>
          </p:nvSpPr>
          <p:spPr bwMode="auto">
            <a:xfrm>
              <a:off x="4586874" y="6387982"/>
              <a:ext cx="1826030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 0,00 EUR</a:t>
              </a:r>
              <a:endParaRPr lang="de-DE" dirty="0"/>
            </a:p>
          </p:txBody>
        </p:sp>
      </p:grpSp>
      <p:cxnSp>
        <p:nvCxnSpPr>
          <p:cNvPr id="9" name="Gerade Verbindung mit Pfeil 8"/>
          <p:cNvCxnSpPr/>
          <p:nvPr/>
        </p:nvCxnSpPr>
        <p:spPr>
          <a:xfrm flipV="1">
            <a:off x="5723873" y="3412282"/>
            <a:ext cx="1638656" cy="229154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Davon tragen:</a:t>
            </a:r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581227" y="2508800"/>
            <a:ext cx="5072175" cy="421840"/>
            <a:chOff x="581227" y="2508800"/>
            <a:chExt cx="5072175" cy="421840"/>
          </a:xfrm>
        </p:grpSpPr>
        <p:sp>
          <p:nvSpPr>
            <p:cNvPr id="2" name="Rechteck 1"/>
            <p:cNvSpPr/>
            <p:nvPr/>
          </p:nvSpPr>
          <p:spPr>
            <a:xfrm>
              <a:off x="581227" y="2508800"/>
              <a:ext cx="4188811" cy="29391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u="sng" dirty="0">
                  <a:solidFill>
                    <a:schemeClr val="tx1"/>
                  </a:solidFill>
                </a:rPr>
                <a:t>Bereits </a:t>
              </a:r>
              <a:r>
                <a:rPr lang="de-DE" u="sng" dirty="0" smtClean="0">
                  <a:solidFill>
                    <a:schemeClr val="tx1"/>
                  </a:solidFill>
                </a:rPr>
                <a:t>gezahlt von Klägerin:</a:t>
              </a:r>
              <a:endParaRPr lang="de-DE" u="sng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 1"/>
            <p:cNvSpPr>
              <a:spLocks noChangeArrowheads="1"/>
            </p:cNvSpPr>
            <p:nvPr/>
          </p:nvSpPr>
          <p:spPr bwMode="auto">
            <a:xfrm>
              <a:off x="3805072" y="2561308"/>
              <a:ext cx="1848330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798,00 EUR</a:t>
              </a:r>
              <a:endParaRPr lang="de-DE" dirty="0"/>
            </a:p>
          </p:txBody>
        </p:sp>
      </p:grp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Kläger 1/2	                                     =  147,50 EUR</a:t>
            </a:r>
            <a:endParaRPr lang="de-DE" dirty="0"/>
          </a:p>
        </p:txBody>
      </p:sp>
      <p:grpSp>
        <p:nvGrpSpPr>
          <p:cNvPr id="27" name="Gruppieren 26"/>
          <p:cNvGrpSpPr/>
          <p:nvPr/>
        </p:nvGrpSpPr>
        <p:grpSpPr>
          <a:xfrm>
            <a:off x="503420" y="4370777"/>
            <a:ext cx="5149981" cy="421672"/>
            <a:chOff x="1190005" y="6361812"/>
            <a:chExt cx="5149981" cy="421672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err="1" smtClean="0">
                  <a:solidFill>
                    <a:schemeClr val="tx1"/>
                  </a:solidFill>
                </a:rPr>
                <a:t>zuviel</a:t>
              </a:r>
              <a:endParaRPr lang="de-DE" dirty="0" smtClean="0">
                <a:solidFill>
                  <a:schemeClr val="tx1"/>
                </a:solidFill>
              </a:endParaRP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466123" y="6387982"/>
              <a:ext cx="1873863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590,00EUR</a:t>
              </a:r>
              <a:endParaRPr lang="de-DE" dirty="0"/>
            </a:p>
          </p:txBody>
        </p:sp>
      </p:grpSp>
      <p:sp>
        <p:nvSpPr>
          <p:cNvPr id="28" name="Abgerundetes Rechteck 2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029z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503420" y="3789092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>
                <a:solidFill>
                  <a:schemeClr val="tx1"/>
                </a:solidFill>
              </a:rPr>
              <a:t>Zu verrechnen auf den Beklagten: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3779538" y="3864429"/>
            <a:ext cx="1774318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  60,50 EUR</a:t>
            </a:r>
            <a:endParaRPr lang="de-DE" dirty="0"/>
          </a:p>
        </p:txBody>
      </p:sp>
      <p:sp>
        <p:nvSpPr>
          <p:cNvPr id="44" name="Gefaltete Ecke 43"/>
          <p:cNvSpPr/>
          <p:nvPr/>
        </p:nvSpPr>
        <p:spPr>
          <a:xfrm rot="398425">
            <a:off x="10577022" y="217339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6260045" y="1698435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Beklagte    1/2                        	= 147,50 EUR</a:t>
            </a:r>
            <a:endParaRPr lang="de-DE" dirty="0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9497879" y="3150001"/>
            <a:ext cx="169478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     60,50 EUR</a:t>
            </a:r>
            <a:endParaRPr lang="de-DE" dirty="0"/>
          </a:p>
        </p:txBody>
      </p:sp>
      <p:sp>
        <p:nvSpPr>
          <p:cNvPr id="41" name="Gefaltete Ecke 40"/>
          <p:cNvSpPr/>
          <p:nvPr/>
        </p:nvSpPr>
        <p:spPr>
          <a:xfrm>
            <a:off x="5425794" y="4981415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restliche 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des 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118,50€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4" name="Gefaltete Ecke 23"/>
          <p:cNvSpPr/>
          <p:nvPr/>
        </p:nvSpPr>
        <p:spPr>
          <a:xfrm rot="21054758">
            <a:off x="226910" y="247615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26" name="Gruppieren 25"/>
          <p:cNvGrpSpPr/>
          <p:nvPr/>
        </p:nvGrpSpPr>
        <p:grpSpPr>
          <a:xfrm>
            <a:off x="6134279" y="2518205"/>
            <a:ext cx="5072175" cy="421840"/>
            <a:chOff x="581227" y="2508800"/>
            <a:chExt cx="5072175" cy="421840"/>
          </a:xfrm>
        </p:grpSpPr>
        <p:sp>
          <p:nvSpPr>
            <p:cNvPr id="29" name="Rechteck 28"/>
            <p:cNvSpPr/>
            <p:nvPr/>
          </p:nvSpPr>
          <p:spPr>
            <a:xfrm>
              <a:off x="581227" y="2508800"/>
              <a:ext cx="4188811" cy="29391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u="sng" dirty="0">
                  <a:solidFill>
                    <a:schemeClr val="tx1"/>
                  </a:solidFill>
                </a:rPr>
                <a:t>Bereits </a:t>
              </a:r>
              <a:r>
                <a:rPr lang="de-DE" u="sng" dirty="0" smtClean="0">
                  <a:solidFill>
                    <a:schemeClr val="tx1"/>
                  </a:solidFill>
                </a:rPr>
                <a:t>gezahlt vom Beklagten:</a:t>
              </a:r>
              <a:endParaRPr lang="de-DE" u="sng" dirty="0">
                <a:solidFill>
                  <a:schemeClr val="tx1"/>
                </a:solidFill>
              </a:endParaRPr>
            </a:p>
          </p:txBody>
        </p:sp>
        <p:sp>
          <p:nvSpPr>
            <p:cNvPr id="30" name="Rectangle 1"/>
            <p:cNvSpPr>
              <a:spLocks noChangeArrowheads="1"/>
            </p:cNvSpPr>
            <p:nvPr/>
          </p:nvSpPr>
          <p:spPr bwMode="auto">
            <a:xfrm>
              <a:off x="3805072" y="2561308"/>
              <a:ext cx="1848330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87,00 EUR</a:t>
              </a:r>
              <a:endParaRPr lang="de-DE" dirty="0"/>
            </a:p>
          </p:txBody>
        </p:sp>
      </p:grpSp>
      <p:grpSp>
        <p:nvGrpSpPr>
          <p:cNvPr id="37" name="Gruppieren 36"/>
          <p:cNvGrpSpPr/>
          <p:nvPr/>
        </p:nvGrpSpPr>
        <p:grpSpPr>
          <a:xfrm>
            <a:off x="1076178" y="5021640"/>
            <a:ext cx="3961829" cy="1317916"/>
            <a:chOff x="7682832" y="4918924"/>
            <a:chExt cx="3961829" cy="1317916"/>
          </a:xfrm>
        </p:grpSpPr>
        <p:sp>
          <p:nvSpPr>
            <p:cNvPr id="40" name="Gleichschenkliges Dreieck 39"/>
            <p:cNvSpPr/>
            <p:nvPr/>
          </p:nvSpPr>
          <p:spPr>
            <a:xfrm rot="20619141">
              <a:off x="9731157" y="4918924"/>
              <a:ext cx="928038" cy="777549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2" name="Rechteck 41"/>
            <p:cNvSpPr/>
            <p:nvPr/>
          </p:nvSpPr>
          <p:spPr>
            <a:xfrm>
              <a:off x="7682832" y="5259475"/>
              <a:ext cx="3961829" cy="97736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i="1" dirty="0" smtClean="0">
                  <a:solidFill>
                    <a:srgbClr val="C00000"/>
                  </a:solidFill>
                </a:rPr>
                <a:t>Die mit Kost 18 </a:t>
              </a:r>
              <a:r>
                <a:rPr lang="de-DE" sz="2000" b="1" i="1" dirty="0" err="1" smtClean="0">
                  <a:solidFill>
                    <a:srgbClr val="C00000"/>
                  </a:solidFill>
                </a:rPr>
                <a:t>Bl</a:t>
              </a:r>
              <a:r>
                <a:rPr lang="de-DE" sz="2000" b="1" i="1" dirty="0" smtClean="0">
                  <a:solidFill>
                    <a:srgbClr val="C00000"/>
                  </a:solidFill>
                </a:rPr>
                <a:t>. … an den Kl. </a:t>
              </a:r>
            </a:p>
            <a:p>
              <a:pPr algn="ctr"/>
              <a:r>
                <a:rPr lang="de-DE" sz="2000" b="1" i="1" dirty="0" smtClean="0">
                  <a:solidFill>
                    <a:srgbClr val="C00000"/>
                  </a:solidFill>
                </a:rPr>
                <a:t>z. Hd. PV zu erstatten sind.</a:t>
              </a:r>
              <a:endParaRPr lang="de-DE" sz="2000" b="1" i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43" name="Gefaltete Ecke 42"/>
          <p:cNvSpPr/>
          <p:nvPr/>
        </p:nvSpPr>
        <p:spPr>
          <a:xfrm>
            <a:off x="8394171" y="4792449"/>
            <a:ext cx="1491341" cy="1362384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gezahlt: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87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5" name="Gefaltete Ecke 44"/>
          <p:cNvSpPr/>
          <p:nvPr/>
        </p:nvSpPr>
        <p:spPr>
          <a:xfrm>
            <a:off x="10065919" y="4762877"/>
            <a:ext cx="1491341" cy="1362384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885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-798=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87</a:t>
            </a:r>
          </a:p>
        </p:txBody>
      </p:sp>
      <p:sp>
        <p:nvSpPr>
          <p:cNvPr id="46" name="Gefaltete Ecke 45"/>
          <p:cNvSpPr/>
          <p:nvPr/>
        </p:nvSpPr>
        <p:spPr>
          <a:xfrm>
            <a:off x="2536473" y="60388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266€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656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6" grpId="0" animBg="1"/>
      <p:bldP spid="15" grpId="0" animBg="1"/>
      <p:bldP spid="38" grpId="0" animBg="1"/>
      <p:bldP spid="39" grpId="0" animBg="1"/>
      <p:bldP spid="22" grpId="0" animBg="1"/>
      <p:bldP spid="31" grpId="0" animBg="1"/>
      <p:bldP spid="41" grpId="0" animBg="1"/>
      <p:bldP spid="43" grpId="0" animBg="1"/>
      <p:bldP spid="4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83582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a) Alle </a:t>
            </a:r>
            <a:r>
              <a:rPr lang="de-DE" dirty="0"/>
              <a:t>Kosten sind nun gem. § 9 Abs. </a:t>
            </a:r>
            <a:r>
              <a:rPr lang="de-DE" dirty="0" smtClean="0"/>
              <a:t>3 </a:t>
            </a:r>
            <a:r>
              <a:rPr lang="de-DE" dirty="0">
                <a:solidFill>
                  <a:srgbClr val="FF0000"/>
                </a:solidFill>
              </a:rPr>
              <a:t>Nr. </a:t>
            </a:r>
            <a:r>
              <a:rPr lang="de-DE" dirty="0" smtClean="0">
                <a:solidFill>
                  <a:srgbClr val="FF0000"/>
                </a:solidFill>
              </a:rPr>
              <a:t>2 </a:t>
            </a:r>
            <a:r>
              <a:rPr lang="de-DE" dirty="0"/>
              <a:t>GKG fällig. Gem. § 28 Abs. 1 </a:t>
            </a:r>
            <a:r>
              <a:rPr lang="de-DE" dirty="0" err="1"/>
              <a:t>KostVfg</a:t>
            </a:r>
            <a:r>
              <a:rPr lang="de-DE" dirty="0"/>
              <a:t>. Ist</a:t>
            </a:r>
          </a:p>
          <a:p>
            <a:r>
              <a:rPr lang="de-DE" dirty="0"/>
              <a:t>	nunmehr eine neue Kostenrechnung die Schlusskostenrechnung, zu erstellen.</a:t>
            </a: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182294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</a:t>
            </a:r>
            <a:r>
              <a:rPr lang="de-DE" dirty="0"/>
              <a:t>ist gem. § 29 Nr. </a:t>
            </a:r>
            <a:r>
              <a:rPr lang="de-DE" dirty="0" smtClean="0"/>
              <a:t>2 </a:t>
            </a:r>
            <a:r>
              <a:rPr lang="de-DE" dirty="0"/>
              <a:t>GKG </a:t>
            </a:r>
            <a:r>
              <a:rPr lang="de-DE" dirty="0" smtClean="0"/>
              <a:t>der Kläger und </a:t>
            </a:r>
            <a:r>
              <a:rPr lang="de-DE" u="sng" dirty="0" smtClean="0"/>
              <a:t>Beklagter als Übernahmeschuldner</a:t>
            </a:r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4" y="3632987"/>
            <a:ext cx="10150979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Der </a:t>
            </a:r>
            <a:r>
              <a:rPr lang="de-DE" dirty="0"/>
              <a:t>von dem Kläger, als Antragsschuldner gem. § 22 I S.1 GKG, geleisteter </a:t>
            </a:r>
            <a:r>
              <a:rPr lang="de-DE" dirty="0" smtClean="0"/>
              <a:t>Vorschuss </a:t>
            </a:r>
            <a:r>
              <a:rPr lang="de-DE" dirty="0"/>
              <a:t>ist auf die zu </a:t>
            </a:r>
            <a:r>
              <a:rPr lang="de-DE" dirty="0" smtClean="0"/>
              <a:t>	Kosten </a:t>
            </a:r>
            <a:r>
              <a:rPr lang="de-DE" dirty="0"/>
              <a:t>der Beklagten, im Rahmen der </a:t>
            </a:r>
            <a:r>
              <a:rPr lang="de-DE" dirty="0" err="1"/>
              <a:t>Mithaft</a:t>
            </a:r>
            <a:r>
              <a:rPr lang="de-DE" dirty="0"/>
              <a:t>, zu </a:t>
            </a:r>
            <a:r>
              <a:rPr lang="de-DE" dirty="0" smtClean="0"/>
              <a:t>verrechnen</a:t>
            </a:r>
            <a:r>
              <a:rPr lang="de-DE" dirty="0"/>
              <a:t>. </a:t>
            </a:r>
          </a:p>
          <a:p>
            <a:pPr lvl="0"/>
            <a:r>
              <a:rPr lang="de-DE" dirty="0"/>
              <a:t>	Die verbleibende Überzahlung wird gem.  § 29 Abs. 3 + 4 S.1 </a:t>
            </a:r>
            <a:r>
              <a:rPr lang="de-DE" dirty="0" err="1"/>
              <a:t>KostVfg</a:t>
            </a:r>
            <a:r>
              <a:rPr lang="de-DE" dirty="0"/>
              <a:t> (über den </a:t>
            </a:r>
            <a:r>
              <a:rPr lang="de-DE" dirty="0" smtClean="0"/>
              <a:t> </a:t>
            </a:r>
          </a:p>
          <a:p>
            <a:pPr lvl="0"/>
            <a:r>
              <a:rPr lang="de-DE" dirty="0"/>
              <a:t> </a:t>
            </a:r>
            <a:r>
              <a:rPr lang="de-DE" dirty="0" smtClean="0"/>
              <a:t>                 Prozessbevollmächtigten</a:t>
            </a:r>
            <a:r>
              <a:rPr lang="de-DE" dirty="0"/>
              <a:t>) mit </a:t>
            </a:r>
            <a:r>
              <a:rPr lang="de-DE" b="1" dirty="0"/>
              <a:t>Kost18 (</a:t>
            </a:r>
            <a:r>
              <a:rPr lang="de-DE" b="1" dirty="0" err="1"/>
              <a:t>forumSTAR</a:t>
            </a:r>
            <a:r>
              <a:rPr lang="de-DE" b="1" dirty="0"/>
              <a:t> Formular 3648)</a:t>
            </a:r>
            <a:r>
              <a:rPr lang="de-DE" dirty="0"/>
              <a:t>, an die Klägerin erstattet.  </a:t>
            </a:r>
          </a:p>
          <a:p>
            <a:endParaRPr lang="de-DE" dirty="0"/>
          </a:p>
        </p:txBody>
      </p:sp>
      <p:sp>
        <p:nvSpPr>
          <p:cNvPr id="13" name="Abgerundetes Rechteck 12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Ü029z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11503759" y="2383582"/>
            <a:ext cx="532014" cy="55733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14" name="Rechteck 13"/>
          <p:cNvSpPr/>
          <p:nvPr/>
        </p:nvSpPr>
        <p:spPr>
          <a:xfrm>
            <a:off x="11503759" y="3097281"/>
            <a:ext cx="532014" cy="55733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>
                <a:solidFill>
                  <a:schemeClr val="tx1"/>
                </a:solidFill>
              </a:rPr>
              <a:t>F</a:t>
            </a:r>
            <a:r>
              <a:rPr lang="de-DE" sz="16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7" name="Rechteck 16"/>
          <p:cNvSpPr/>
          <p:nvPr/>
        </p:nvSpPr>
        <p:spPr>
          <a:xfrm>
            <a:off x="11503759" y="4168119"/>
            <a:ext cx="532014" cy="55733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 smtClean="0">
                <a:solidFill>
                  <a:schemeClr val="tx1"/>
                </a:solidFill>
              </a:rPr>
              <a:t>G</a:t>
            </a:r>
            <a:r>
              <a:rPr lang="de-DE" sz="16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8" name="Gefaltete Ecke 17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1466394" y="5480758"/>
            <a:ext cx="10150979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2800" dirty="0" smtClean="0"/>
              <a:t>Gemäß § 36 III GKG wird keine Vergleichsgebühr erhoben.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598615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9" grpId="0" animBg="1"/>
      <p:bldP spid="12" grpId="0" animBg="1"/>
      <p:bldP spid="14" grpId="0" animBg="1"/>
      <p:bldP spid="17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/>
          <p:nvPr/>
        </p:nvSpPr>
        <p:spPr>
          <a:xfrm>
            <a:off x="9365547" y="1524736"/>
            <a:ext cx="2251824" cy="411469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Nebenrechnungen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1862823" y="2097652"/>
            <a:ext cx="1179636" cy="4216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25.800</a:t>
            </a:r>
          </a:p>
        </p:txBody>
      </p:sp>
      <p:sp>
        <p:nvSpPr>
          <p:cNvPr id="28" name="Abgerundetes Rechteck 2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029z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Gefaltete Ecke 23"/>
          <p:cNvSpPr/>
          <p:nvPr/>
        </p:nvSpPr>
        <p:spPr>
          <a:xfrm rot="21054758">
            <a:off x="226910" y="247615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3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3" name="Gefaltete Ecke 42"/>
          <p:cNvSpPr/>
          <p:nvPr/>
        </p:nvSpPr>
        <p:spPr>
          <a:xfrm>
            <a:off x="431797" y="1936865"/>
            <a:ext cx="808018" cy="74324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VKR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8" name="Rectangle 1"/>
          <p:cNvSpPr>
            <a:spLocks noChangeArrowheads="1"/>
          </p:cNvSpPr>
          <p:nvPr/>
        </p:nvSpPr>
        <p:spPr bwMode="auto">
          <a:xfrm>
            <a:off x="4101918" y="1501044"/>
            <a:ext cx="1774318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1-fache Gebühr</a:t>
            </a:r>
            <a:endParaRPr lang="de-DE" dirty="0"/>
          </a:p>
        </p:txBody>
      </p:sp>
      <p:sp>
        <p:nvSpPr>
          <p:cNvPr id="49" name="Rectangle 1"/>
          <p:cNvSpPr>
            <a:spLocks noChangeArrowheads="1"/>
          </p:cNvSpPr>
          <p:nvPr/>
        </p:nvSpPr>
        <p:spPr bwMode="auto">
          <a:xfrm>
            <a:off x="6357438" y="1493634"/>
            <a:ext cx="1774318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3</a:t>
            </a:r>
            <a:r>
              <a:rPr lang="de-DE" dirty="0" smtClean="0"/>
              <a:t>-fache Gebühr</a:t>
            </a:r>
            <a:endParaRPr lang="de-DE" dirty="0"/>
          </a:p>
        </p:txBody>
      </p:sp>
      <p:sp>
        <p:nvSpPr>
          <p:cNvPr id="50" name="Gefaltete Ecke 49"/>
          <p:cNvSpPr/>
          <p:nvPr/>
        </p:nvSpPr>
        <p:spPr>
          <a:xfrm>
            <a:off x="431797" y="2939750"/>
            <a:ext cx="808018" cy="74324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WKL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1" name="Rechteck 50"/>
          <p:cNvSpPr/>
          <p:nvPr/>
        </p:nvSpPr>
        <p:spPr>
          <a:xfrm>
            <a:off x="4617617" y="2128289"/>
            <a:ext cx="742919" cy="4216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449</a:t>
            </a:r>
          </a:p>
        </p:txBody>
      </p:sp>
      <p:sp>
        <p:nvSpPr>
          <p:cNvPr id="52" name="Rechteck 51"/>
          <p:cNvSpPr/>
          <p:nvPr/>
        </p:nvSpPr>
        <p:spPr>
          <a:xfrm>
            <a:off x="6766462" y="2147055"/>
            <a:ext cx="981000" cy="4216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1347</a:t>
            </a:r>
          </a:p>
        </p:txBody>
      </p:sp>
      <p:sp>
        <p:nvSpPr>
          <p:cNvPr id="53" name="Rechteck 52"/>
          <p:cNvSpPr/>
          <p:nvPr/>
        </p:nvSpPr>
        <p:spPr>
          <a:xfrm>
            <a:off x="1862823" y="3099149"/>
            <a:ext cx="1179636" cy="4216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 </a:t>
            </a:r>
            <a:r>
              <a:rPr lang="de-DE" sz="2800" dirty="0">
                <a:solidFill>
                  <a:schemeClr val="tx1"/>
                </a:solidFill>
              </a:rPr>
              <a:t>4</a:t>
            </a:r>
            <a:r>
              <a:rPr lang="de-DE" sz="2800" dirty="0" smtClean="0">
                <a:solidFill>
                  <a:schemeClr val="tx1"/>
                </a:solidFill>
              </a:rPr>
              <a:t>.000</a:t>
            </a:r>
          </a:p>
        </p:txBody>
      </p:sp>
      <p:sp>
        <p:nvSpPr>
          <p:cNvPr id="54" name="Rechteck 53"/>
          <p:cNvSpPr/>
          <p:nvPr/>
        </p:nvSpPr>
        <p:spPr>
          <a:xfrm>
            <a:off x="4617616" y="3011399"/>
            <a:ext cx="852159" cy="4216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 140 </a:t>
            </a:r>
          </a:p>
        </p:txBody>
      </p:sp>
      <p:sp>
        <p:nvSpPr>
          <p:cNvPr id="55" name="Rechteck 54"/>
          <p:cNvSpPr/>
          <p:nvPr/>
        </p:nvSpPr>
        <p:spPr>
          <a:xfrm>
            <a:off x="6809992" y="3046830"/>
            <a:ext cx="742919" cy="4216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420</a:t>
            </a:r>
          </a:p>
        </p:txBody>
      </p:sp>
      <p:cxnSp>
        <p:nvCxnSpPr>
          <p:cNvPr id="5" name="Gerader Verbinder 4"/>
          <p:cNvCxnSpPr/>
          <p:nvPr/>
        </p:nvCxnSpPr>
        <p:spPr>
          <a:xfrm flipV="1">
            <a:off x="1695796" y="3898669"/>
            <a:ext cx="2186248" cy="617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hteck 55"/>
          <p:cNvSpPr/>
          <p:nvPr/>
        </p:nvSpPr>
        <p:spPr>
          <a:xfrm>
            <a:off x="1862823" y="4100646"/>
            <a:ext cx="1179636" cy="4216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29.800</a:t>
            </a:r>
          </a:p>
        </p:txBody>
      </p:sp>
      <p:sp>
        <p:nvSpPr>
          <p:cNvPr id="57" name="Rectangle 1"/>
          <p:cNvSpPr>
            <a:spLocks noChangeArrowheads="1"/>
          </p:cNvSpPr>
          <p:nvPr/>
        </p:nvSpPr>
        <p:spPr bwMode="auto">
          <a:xfrm>
            <a:off x="159187" y="4107185"/>
            <a:ext cx="1237351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Gesamt</a:t>
            </a:r>
            <a:endParaRPr lang="de-DE" dirty="0"/>
          </a:p>
        </p:txBody>
      </p:sp>
      <p:sp>
        <p:nvSpPr>
          <p:cNvPr id="58" name="Rechteck 57"/>
          <p:cNvSpPr/>
          <p:nvPr/>
        </p:nvSpPr>
        <p:spPr>
          <a:xfrm>
            <a:off x="4617616" y="4107185"/>
            <a:ext cx="742919" cy="4216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449 </a:t>
            </a:r>
          </a:p>
        </p:txBody>
      </p:sp>
      <p:sp>
        <p:nvSpPr>
          <p:cNvPr id="59" name="Rechteck 58"/>
          <p:cNvSpPr/>
          <p:nvPr/>
        </p:nvSpPr>
        <p:spPr>
          <a:xfrm>
            <a:off x="6792633" y="4095842"/>
            <a:ext cx="920869" cy="4216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1347 </a:t>
            </a:r>
          </a:p>
        </p:txBody>
      </p:sp>
      <p:cxnSp>
        <p:nvCxnSpPr>
          <p:cNvPr id="60" name="Gerader Verbinder 59"/>
          <p:cNvCxnSpPr/>
          <p:nvPr/>
        </p:nvCxnSpPr>
        <p:spPr>
          <a:xfrm flipV="1">
            <a:off x="1695796" y="4900166"/>
            <a:ext cx="6435960" cy="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1"/>
          <p:cNvSpPr>
            <a:spLocks noChangeArrowheads="1"/>
          </p:cNvSpPr>
          <p:nvPr/>
        </p:nvSpPr>
        <p:spPr bwMode="auto">
          <a:xfrm>
            <a:off x="200750" y="5093846"/>
            <a:ext cx="1237351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err="1" smtClean="0"/>
              <a:t>Vergl.Geb</a:t>
            </a:r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62" name="Rechteck 61"/>
          <p:cNvSpPr/>
          <p:nvPr/>
        </p:nvSpPr>
        <p:spPr>
          <a:xfrm>
            <a:off x="1862823" y="5089797"/>
            <a:ext cx="1179636" cy="4216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 4.000</a:t>
            </a:r>
          </a:p>
        </p:txBody>
      </p:sp>
      <p:sp>
        <p:nvSpPr>
          <p:cNvPr id="63" name="Rechteck 62"/>
          <p:cNvSpPr/>
          <p:nvPr/>
        </p:nvSpPr>
        <p:spPr>
          <a:xfrm>
            <a:off x="3086929" y="5108830"/>
            <a:ext cx="1490066" cy="4216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 smtClean="0">
                <a:solidFill>
                  <a:schemeClr val="tx1"/>
                </a:solidFill>
              </a:rPr>
              <a:t> 0,25 v. 140</a:t>
            </a:r>
          </a:p>
        </p:txBody>
      </p:sp>
      <p:sp>
        <p:nvSpPr>
          <p:cNvPr id="64" name="Rechteck 63"/>
          <p:cNvSpPr/>
          <p:nvPr/>
        </p:nvSpPr>
        <p:spPr>
          <a:xfrm>
            <a:off x="4633826" y="5118341"/>
            <a:ext cx="726710" cy="4216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800" dirty="0" smtClean="0">
              <a:solidFill>
                <a:schemeClr val="tx1"/>
              </a:solidFill>
            </a:endParaRPr>
          </a:p>
          <a:p>
            <a:r>
              <a:rPr lang="de-DE" sz="2800" dirty="0">
                <a:solidFill>
                  <a:schemeClr val="tx1"/>
                </a:solidFill>
              </a:rPr>
              <a:t>3</a:t>
            </a:r>
            <a:r>
              <a:rPr lang="de-DE" sz="2800" dirty="0" smtClean="0">
                <a:solidFill>
                  <a:schemeClr val="tx1"/>
                </a:solidFill>
              </a:rPr>
              <a:t>5 </a:t>
            </a:r>
            <a:endParaRPr lang="de-DE" sz="2800" dirty="0">
              <a:solidFill>
                <a:schemeClr val="tx1"/>
              </a:solidFill>
            </a:endParaRPr>
          </a:p>
          <a:p>
            <a:endParaRPr lang="de-DE" sz="2800" dirty="0" smtClean="0">
              <a:solidFill>
                <a:schemeClr val="tx1"/>
              </a:solidFill>
            </a:endParaRPr>
          </a:p>
        </p:txBody>
      </p:sp>
      <p:sp>
        <p:nvSpPr>
          <p:cNvPr id="66" name="Rechteck 65"/>
          <p:cNvSpPr/>
          <p:nvPr/>
        </p:nvSpPr>
        <p:spPr>
          <a:xfrm>
            <a:off x="6809992" y="5084142"/>
            <a:ext cx="1187107" cy="4216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=484 </a:t>
            </a:r>
          </a:p>
        </p:txBody>
      </p:sp>
      <p:cxnSp>
        <p:nvCxnSpPr>
          <p:cNvPr id="67" name="Gerader Verbinder 66"/>
          <p:cNvCxnSpPr/>
          <p:nvPr/>
        </p:nvCxnSpPr>
        <p:spPr>
          <a:xfrm flipV="1">
            <a:off x="1695796" y="5713959"/>
            <a:ext cx="2186248" cy="617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150872" y="5972007"/>
            <a:ext cx="1544923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err="1" smtClean="0"/>
              <a:t>Gesamt+Vergl</a:t>
            </a:r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69" name="Rechteck 68"/>
          <p:cNvSpPr/>
          <p:nvPr/>
        </p:nvSpPr>
        <p:spPr>
          <a:xfrm>
            <a:off x="1862823" y="5922622"/>
            <a:ext cx="1179636" cy="4216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33.800</a:t>
            </a:r>
          </a:p>
        </p:txBody>
      </p:sp>
      <p:sp>
        <p:nvSpPr>
          <p:cNvPr id="70" name="Rechteck 69"/>
          <p:cNvSpPr/>
          <p:nvPr/>
        </p:nvSpPr>
        <p:spPr>
          <a:xfrm>
            <a:off x="4617616" y="5950909"/>
            <a:ext cx="742919" cy="4216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800" dirty="0" smtClean="0">
                <a:solidFill>
                  <a:schemeClr val="tx1"/>
                </a:solidFill>
              </a:rPr>
              <a:t>487 </a:t>
            </a:r>
          </a:p>
        </p:txBody>
      </p:sp>
      <p:sp>
        <p:nvSpPr>
          <p:cNvPr id="71" name="Rectangle 1"/>
          <p:cNvSpPr>
            <a:spLocks noChangeArrowheads="1"/>
          </p:cNvSpPr>
          <p:nvPr/>
        </p:nvSpPr>
        <p:spPr bwMode="auto">
          <a:xfrm>
            <a:off x="9653691" y="1671656"/>
            <a:ext cx="1774318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b</a:t>
            </a:r>
            <a:r>
              <a:rPr lang="de-DE" dirty="0" smtClean="0"/>
              <a:t>ereits gezahlt:</a:t>
            </a:r>
            <a:endParaRPr lang="de-DE" dirty="0"/>
          </a:p>
        </p:txBody>
      </p:sp>
      <p:sp>
        <p:nvSpPr>
          <p:cNvPr id="16" name="Stern mit 5 Zacken 15"/>
          <p:cNvSpPr/>
          <p:nvPr/>
        </p:nvSpPr>
        <p:spPr>
          <a:xfrm>
            <a:off x="7813258" y="2215086"/>
            <a:ext cx="280567" cy="285610"/>
          </a:xfrm>
          <a:prstGeom prst="star5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1" name="Gruppieren 20"/>
          <p:cNvGrpSpPr/>
          <p:nvPr/>
        </p:nvGrpSpPr>
        <p:grpSpPr>
          <a:xfrm>
            <a:off x="9754777" y="2402020"/>
            <a:ext cx="1529174" cy="1019235"/>
            <a:chOff x="9754777" y="2402020"/>
            <a:chExt cx="1529174" cy="1019235"/>
          </a:xfrm>
        </p:grpSpPr>
        <p:sp>
          <p:nvSpPr>
            <p:cNvPr id="45" name="Gefaltete Ecke 44"/>
            <p:cNvSpPr/>
            <p:nvPr/>
          </p:nvSpPr>
          <p:spPr>
            <a:xfrm>
              <a:off x="9754777" y="2402020"/>
              <a:ext cx="1529174" cy="1019235"/>
            </a:xfrm>
            <a:prstGeom prst="foldedCorner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  <a:p>
              <a:r>
                <a:rPr lang="de-DE" b="1" dirty="0" err="1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Kl</a:t>
              </a:r>
              <a:r>
                <a:rPr lang="de-DE" b="1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:</a:t>
              </a:r>
            </a:p>
            <a:p>
              <a:r>
                <a:rPr lang="de-DE" b="1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  1347</a:t>
              </a:r>
            </a:p>
          </p:txBody>
        </p:sp>
        <p:sp>
          <p:nvSpPr>
            <p:cNvPr id="73" name="Stern mit 5 Zacken 72"/>
            <p:cNvSpPr/>
            <p:nvPr/>
          </p:nvSpPr>
          <p:spPr>
            <a:xfrm>
              <a:off x="10794446" y="2925625"/>
              <a:ext cx="280567" cy="285610"/>
            </a:xfrm>
            <a:prstGeom prst="star5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8" name="Regelmäßiges Fünfeck 17"/>
          <p:cNvSpPr/>
          <p:nvPr/>
        </p:nvSpPr>
        <p:spPr>
          <a:xfrm>
            <a:off x="7827639" y="4210852"/>
            <a:ext cx="189605" cy="191652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0" name="Gruppieren 19"/>
          <p:cNvGrpSpPr/>
          <p:nvPr/>
        </p:nvGrpSpPr>
        <p:grpSpPr>
          <a:xfrm>
            <a:off x="9792610" y="3723433"/>
            <a:ext cx="1635399" cy="1782381"/>
            <a:chOff x="9792610" y="3723433"/>
            <a:chExt cx="1635399" cy="1782381"/>
          </a:xfrm>
        </p:grpSpPr>
        <p:sp>
          <p:nvSpPr>
            <p:cNvPr id="41" name="Gefaltete Ecke 40"/>
            <p:cNvSpPr/>
            <p:nvPr/>
          </p:nvSpPr>
          <p:spPr>
            <a:xfrm>
              <a:off x="9792610" y="3723433"/>
              <a:ext cx="1635399" cy="1782381"/>
            </a:xfrm>
            <a:prstGeom prst="foldedCorner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  <a:p>
              <a:r>
                <a:rPr lang="de-DE" b="1" dirty="0" err="1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Bekl</a:t>
              </a:r>
              <a:r>
                <a:rPr lang="de-DE" b="1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:</a:t>
              </a:r>
            </a:p>
            <a:p>
              <a:r>
                <a:rPr lang="de-DE" b="1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  1347 </a:t>
              </a:r>
              <a:endPara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  <a:p>
              <a:r>
                <a:rPr lang="de-DE" b="1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</a:t>
              </a:r>
              <a:r>
                <a:rPr lang="de-DE" b="1" u="sng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- 1347</a:t>
              </a:r>
            </a:p>
            <a:p>
              <a:r>
                <a:rPr lang="de-DE" b="1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  = </a:t>
              </a:r>
              <a:r>
                <a:rPr lang="de-DE" b="1" u="sng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0</a:t>
              </a:r>
            </a:p>
            <a:p>
              <a:r>
                <a:rPr lang="de-DE" b="1" u="sng" dirty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</a:t>
              </a:r>
              <a:r>
                <a:rPr lang="de-DE" b="1" u="sng" dirty="0" smtClean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aber 80 für Zeugen</a:t>
              </a:r>
              <a:endParaRPr lang="de-DE" b="1" u="sng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endParaRPr>
            </a:p>
          </p:txBody>
        </p:sp>
        <p:sp>
          <p:nvSpPr>
            <p:cNvPr id="74" name="Regelmäßiges Fünfeck 73"/>
            <p:cNvSpPr/>
            <p:nvPr/>
          </p:nvSpPr>
          <p:spPr>
            <a:xfrm>
              <a:off x="10934729" y="4137212"/>
              <a:ext cx="189605" cy="191652"/>
            </a:xfrm>
            <a:prstGeom prst="pent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5" name="Stern mit 5 Zacken 74"/>
            <p:cNvSpPr/>
            <p:nvPr/>
          </p:nvSpPr>
          <p:spPr>
            <a:xfrm>
              <a:off x="10889247" y="4379513"/>
              <a:ext cx="280567" cy="285610"/>
            </a:xfrm>
            <a:prstGeom prst="star5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78" name="Gruppieren 77"/>
          <p:cNvGrpSpPr/>
          <p:nvPr/>
        </p:nvGrpSpPr>
        <p:grpSpPr>
          <a:xfrm>
            <a:off x="7285958" y="5665473"/>
            <a:ext cx="2468817" cy="1156735"/>
            <a:chOff x="7128804" y="5680663"/>
            <a:chExt cx="1599559" cy="961870"/>
          </a:xfrm>
        </p:grpSpPr>
        <p:sp>
          <p:nvSpPr>
            <p:cNvPr id="76" name="Ovale Legende 75"/>
            <p:cNvSpPr/>
            <p:nvPr/>
          </p:nvSpPr>
          <p:spPr>
            <a:xfrm>
              <a:off x="7244594" y="5782740"/>
              <a:ext cx="1375703" cy="780817"/>
            </a:xfrm>
            <a:prstGeom prst="wedgeEllipseCallout">
              <a:avLst>
                <a:gd name="adj1" fmla="val -146506"/>
                <a:gd name="adj2" fmla="val -685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7" name="Ovale Legende 76"/>
            <p:cNvSpPr/>
            <p:nvPr/>
          </p:nvSpPr>
          <p:spPr>
            <a:xfrm>
              <a:off x="7128804" y="5680663"/>
              <a:ext cx="1599559" cy="961870"/>
            </a:xfrm>
            <a:prstGeom prst="wedgeEllipseCallout">
              <a:avLst>
                <a:gd name="adj1" fmla="val -53980"/>
                <a:gd name="adj2" fmla="val -68439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smtClean="0"/>
                <a:t>Der kleinere Wert zählt!</a:t>
              </a:r>
              <a:endParaRPr lang="de-DE" dirty="0"/>
            </a:p>
          </p:txBody>
        </p:sp>
      </p:grpSp>
      <p:sp>
        <p:nvSpPr>
          <p:cNvPr id="46" name="Rechteck 45"/>
          <p:cNvSpPr/>
          <p:nvPr/>
        </p:nvSpPr>
        <p:spPr>
          <a:xfrm>
            <a:off x="5708115" y="5085663"/>
            <a:ext cx="940681" cy="4216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800" dirty="0" smtClean="0">
              <a:solidFill>
                <a:schemeClr val="tx1"/>
              </a:solidFill>
            </a:endParaRPr>
          </a:p>
          <a:p>
            <a:r>
              <a:rPr lang="de-DE" sz="2800" dirty="0" smtClean="0">
                <a:solidFill>
                  <a:schemeClr val="tx1"/>
                </a:solidFill>
              </a:rPr>
              <a:t>+449 </a:t>
            </a:r>
            <a:endParaRPr lang="de-DE" sz="2800" dirty="0">
              <a:solidFill>
                <a:schemeClr val="tx1"/>
              </a:solidFill>
            </a:endParaRPr>
          </a:p>
          <a:p>
            <a:endParaRPr lang="de-DE" sz="2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620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2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5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1" grpId="0" animBg="1"/>
      <p:bldP spid="62" grpId="0" animBg="1"/>
      <p:bldP spid="63" grpId="0" animBg="1"/>
      <p:bldP spid="64" grpId="0" animBg="1"/>
      <p:bldP spid="66" grpId="0" animBg="1"/>
      <p:bldP spid="68" grpId="0" animBg="1"/>
      <p:bldP spid="69" grpId="0" animBg="1"/>
      <p:bldP spid="70" grpId="0" animBg="1"/>
      <p:bldP spid="71" grpId="0" animBg="1"/>
      <p:bldP spid="16" grpId="0" animBg="1"/>
      <p:bldP spid="18" grpId="0" animBg="1"/>
      <p:bldP spid="46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1177</Words>
  <Application>Microsoft Office PowerPoint</Application>
  <PresentationFormat>Breitbild</PresentationFormat>
  <Paragraphs>438</Paragraphs>
  <Slides>12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118</cp:revision>
  <dcterms:created xsi:type="dcterms:W3CDTF">2023-07-24T07:26:55Z</dcterms:created>
  <dcterms:modified xsi:type="dcterms:W3CDTF">2024-07-15T11:37:45Z</dcterms:modified>
</cp:coreProperties>
</file>