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88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42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5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69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3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17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7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4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11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29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61BC1-436A-402A-B36C-2A3DCDC10AC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691B-C973-4E57-8FA9-C0F4A25FAD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03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371600" y="365760"/>
            <a:ext cx="9171432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Vertragstypen</a:t>
            </a:r>
            <a:endParaRPr lang="de-DE" sz="40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499616" y="2057400"/>
            <a:ext cx="8915400" cy="35570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Übertragung von Gegenständen </a:t>
            </a:r>
          </a:p>
          <a:p>
            <a:pPr algn="ctr"/>
            <a:r>
              <a:rPr lang="de-DE" sz="2800" dirty="0" smtClean="0"/>
              <a:t>(Kauf, Tausch, Schenkung)</a:t>
            </a:r>
          </a:p>
          <a:p>
            <a:pPr algn="ctr"/>
            <a:r>
              <a:rPr lang="de-DE" sz="2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Gebrauchsüberlassung </a:t>
            </a:r>
          </a:p>
          <a:p>
            <a:pPr algn="ctr"/>
            <a:r>
              <a:rPr lang="de-DE" sz="2800" dirty="0" smtClean="0"/>
              <a:t>(Miete, Pacht, Leihe)</a:t>
            </a:r>
          </a:p>
          <a:p>
            <a:pPr algn="ctr"/>
            <a:r>
              <a:rPr lang="de-DE" sz="2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Verträge über eine Tätigkeit </a:t>
            </a:r>
          </a:p>
          <a:p>
            <a:pPr algn="ctr"/>
            <a:r>
              <a:rPr lang="de-DE" sz="2800" dirty="0" smtClean="0"/>
              <a:t>(Dienst- und Werkvertrag, Auftrag)</a:t>
            </a:r>
          </a:p>
          <a:p>
            <a:pPr algn="ctr"/>
            <a:r>
              <a:rPr lang="de-DE" sz="2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sonstige: </a:t>
            </a:r>
            <a:r>
              <a:rPr lang="de-DE" sz="2800" dirty="0" smtClean="0"/>
              <a:t>Bürgschaften, Darlehen usw.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64491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20824" y="527276"/>
            <a:ext cx="774496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Kaufvertrag  ( § 433 BGB)</a:t>
            </a:r>
            <a:endParaRPr lang="de-DE" sz="4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2382012" y="1810512"/>
            <a:ext cx="6821424" cy="18745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Austausch von Sachen </a:t>
            </a:r>
          </a:p>
          <a:p>
            <a:pPr algn="ctr"/>
            <a:r>
              <a:rPr lang="de-DE" sz="3600" dirty="0" smtClean="0"/>
              <a:t>(oder Rechten) gegen Geld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382012" y="3982212"/>
            <a:ext cx="6821424" cy="11978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gegenseitiger Vertrag durch zwei übereinstimmende Willenserklärungen </a:t>
            </a:r>
            <a:endParaRPr lang="de-DE" sz="3200" dirty="0"/>
          </a:p>
        </p:txBody>
      </p:sp>
      <p:sp>
        <p:nvSpPr>
          <p:cNvPr id="8" name="Abgerundetes Rechteck 7"/>
          <p:cNvSpPr/>
          <p:nvPr/>
        </p:nvSpPr>
        <p:spPr>
          <a:xfrm>
            <a:off x="2382012" y="5477256"/>
            <a:ext cx="6821424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Angebot und Annahme </a:t>
            </a:r>
            <a:endParaRPr lang="de-DE" sz="2800" dirty="0"/>
          </a:p>
        </p:txBody>
      </p:sp>
      <p:sp>
        <p:nvSpPr>
          <p:cNvPr id="6" name="Gefaltete Ecke 5"/>
          <p:cNvSpPr/>
          <p:nvPr/>
        </p:nvSpPr>
        <p:spPr>
          <a:xfrm rot="20931224">
            <a:off x="9056753" y="203889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kaufen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319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20824" y="527276"/>
            <a:ext cx="774496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Mietvertrag (§ 535 BGB)</a:t>
            </a:r>
            <a:endParaRPr lang="de-DE" sz="4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995678" y="1738856"/>
            <a:ext cx="7795260" cy="18745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u="sng" dirty="0" smtClean="0"/>
              <a:t>Vermieter</a:t>
            </a:r>
            <a:r>
              <a:rPr lang="de-DE" sz="3600" dirty="0" smtClean="0"/>
              <a:t>: Bereitstellung der Wohnung</a:t>
            </a:r>
          </a:p>
          <a:p>
            <a:pPr algn="ctr"/>
            <a:r>
              <a:rPr lang="de-DE" sz="3600" u="sng" dirty="0" smtClean="0"/>
              <a:t>Mieter</a:t>
            </a:r>
            <a:r>
              <a:rPr lang="de-DE" sz="3600" dirty="0" smtClean="0"/>
              <a:t>: Entrichtung des Mietzinses 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1995678" y="3982212"/>
            <a:ext cx="7770114" cy="11978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zwei übereinstimmende Willenserklärungen (Angebot und Annahme) 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382012" y="5477256"/>
            <a:ext cx="6821424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schriftlich</a:t>
            </a:r>
          </a:p>
          <a:p>
            <a:pPr algn="ctr"/>
            <a:r>
              <a:rPr lang="de-DE" sz="2800" dirty="0" smtClean="0"/>
              <a:t>Ausnahme: Mietvertrag unter 1 Jahr</a:t>
            </a:r>
          </a:p>
        </p:txBody>
      </p:sp>
      <p:sp>
        <p:nvSpPr>
          <p:cNvPr id="7" name="Gefaltete Ecke 6"/>
          <p:cNvSpPr/>
          <p:nvPr/>
        </p:nvSpPr>
        <p:spPr>
          <a:xfrm rot="742340">
            <a:off x="377859" y="2523160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mieten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38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20824" y="527276"/>
            <a:ext cx="774496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Werkvertrag (§ 631 BGB)</a:t>
            </a:r>
            <a:endParaRPr lang="de-DE" sz="4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995678" y="1738856"/>
            <a:ext cx="7795260" cy="18745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entgeltlicher gegenseitiger Vertrag zwischen Besteller und Unternehmer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995678" y="3982212"/>
            <a:ext cx="7770114" cy="11978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Herstellung oder Veränderung des versprochenen individuellen Werks durch einen Unternehmer</a:t>
            </a:r>
          </a:p>
        </p:txBody>
      </p:sp>
      <p:sp>
        <p:nvSpPr>
          <p:cNvPr id="6" name="Gefaltete Ecke 5"/>
          <p:cNvSpPr/>
          <p:nvPr/>
        </p:nvSpPr>
        <p:spPr>
          <a:xfrm rot="21133609">
            <a:off x="9456804" y="1928186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z.B. auf Maß bestellen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20824" y="527276"/>
            <a:ext cx="774496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Dienstvertrag  (§ 611 BGB)</a:t>
            </a:r>
            <a:endParaRPr lang="de-DE" sz="4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995678" y="1738856"/>
            <a:ext cx="7795260" cy="18745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ein auf Leisten von Diensten irgendwelcher Art gegen Vergütung gerichteter (gegenseitiger) Vertrag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995678" y="3982212"/>
            <a:ext cx="7770114" cy="11978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Arbeitstätigkeit auf Dauer = Arbeitsvertrag </a:t>
            </a:r>
          </a:p>
        </p:txBody>
      </p:sp>
      <p:sp>
        <p:nvSpPr>
          <p:cNvPr id="6" name="Gefaltete Ecke 5"/>
          <p:cNvSpPr/>
          <p:nvPr/>
        </p:nvSpPr>
        <p:spPr>
          <a:xfrm rot="515800">
            <a:off x="361041" y="2143047"/>
            <a:ext cx="2153699" cy="1880486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Dienstleistung wie Fenster putzen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724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20824" y="527276"/>
            <a:ext cx="774496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Bürgschaftsvertrag (§ 765 BGB)</a:t>
            </a:r>
            <a:endParaRPr lang="de-DE" sz="4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600200" y="1738856"/>
            <a:ext cx="8842248" cy="18745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der Bürge verpflichtet sich gegenüber dem Gläubiger eines Dritten, für die Erfüllung der Verbindlichkeit des </a:t>
            </a:r>
          </a:p>
          <a:p>
            <a:pPr algn="ctr"/>
            <a:r>
              <a:rPr lang="de-DE" sz="3200" dirty="0" smtClean="0"/>
              <a:t>Dritten einzustehen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995678" y="3982212"/>
            <a:ext cx="7770114" cy="11978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die Bürgschaft ist vom Bestand der Hauptforderung abhängig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382012" y="5477256"/>
            <a:ext cx="6821424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Vertragspartner = Gläubiger und Bürge</a:t>
            </a:r>
          </a:p>
          <a:p>
            <a:pPr algn="ctr"/>
            <a:r>
              <a:rPr lang="de-DE" sz="2800" dirty="0" smtClean="0"/>
              <a:t>unterliegt der Schriftform (§ 766 BGB) </a:t>
            </a:r>
          </a:p>
        </p:txBody>
      </p:sp>
      <p:sp>
        <p:nvSpPr>
          <p:cNvPr id="7" name="Gefaltete Ecke 6"/>
          <p:cNvSpPr/>
          <p:nvPr/>
        </p:nvSpPr>
        <p:spPr>
          <a:xfrm rot="21016311">
            <a:off x="8743475" y="2676116"/>
            <a:ext cx="2044634" cy="185859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z.B.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Bürge für Mietwohnung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19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Breitbild</PresentationFormat>
  <Paragraphs>42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</cp:revision>
  <dcterms:created xsi:type="dcterms:W3CDTF">2022-03-10T15:54:41Z</dcterms:created>
  <dcterms:modified xsi:type="dcterms:W3CDTF">2023-08-14T08:14:07Z</dcterms:modified>
</cp:coreProperties>
</file>