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3" r:id="rId2"/>
    <p:sldId id="284" r:id="rId3"/>
    <p:sldId id="285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149729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574366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565465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383141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519984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672830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55209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430049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614802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811112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267079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531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2897" y="316262"/>
            <a:ext cx="6635934" cy="1928937"/>
            <a:chOff x="0" y="0"/>
            <a:chExt cx="13271868" cy="38578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271867" cy="3857875"/>
            </a:xfrm>
            <a:custGeom>
              <a:avLst/>
              <a:gdLst/>
              <a:ahLst/>
              <a:cxnLst/>
              <a:rect l="l" t="t" r="r" b="b"/>
              <a:pathLst>
                <a:path w="13271867" h="3857875">
                  <a:moveTo>
                    <a:pt x="0" y="0"/>
                  </a:moveTo>
                  <a:lnTo>
                    <a:pt x="13271867" y="0"/>
                  </a:lnTo>
                  <a:lnTo>
                    <a:pt x="13271867" y="3857875"/>
                  </a:lnTo>
                  <a:lnTo>
                    <a:pt x="0" y="385787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0368" r="-14659" b="-13465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57150"/>
              <a:ext cx="13271868" cy="38007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Wirkungen des Grundbuches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5407461" y="1864983"/>
            <a:ext cx="3456517" cy="760434"/>
          </a:xfrm>
          <a:custGeom>
            <a:avLst/>
            <a:gdLst/>
            <a:ahLst/>
            <a:cxnLst/>
            <a:rect l="l" t="t" r="r" b="b"/>
            <a:pathLst>
              <a:path w="5184776" h="1140651">
                <a:moveTo>
                  <a:pt x="0" y="0"/>
                </a:moveTo>
                <a:lnTo>
                  <a:pt x="5184776" y="0"/>
                </a:lnTo>
                <a:lnTo>
                  <a:pt x="5184776" y="1140650"/>
                </a:lnTo>
                <a:lnTo>
                  <a:pt x="0" y="11406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5460831" y="2485365"/>
            <a:ext cx="6557047" cy="2891933"/>
            <a:chOff x="0" y="0"/>
            <a:chExt cx="13114094" cy="578386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114088" cy="5783865"/>
            </a:xfrm>
            <a:custGeom>
              <a:avLst/>
              <a:gdLst/>
              <a:ahLst/>
              <a:cxnLst/>
              <a:rect l="l" t="t" r="r" b="b"/>
              <a:pathLst>
                <a:path w="13114088" h="5783865">
                  <a:moveTo>
                    <a:pt x="0" y="0"/>
                  </a:moveTo>
                  <a:lnTo>
                    <a:pt x="13114088" y="0"/>
                  </a:lnTo>
                  <a:lnTo>
                    <a:pt x="13114088" y="5783865"/>
                  </a:lnTo>
                  <a:lnTo>
                    <a:pt x="0" y="5783865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t="-71249" b="-71249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8575"/>
              <a:ext cx="13114094" cy="57552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2160"/>
                </a:lnSpc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Richtigkeitsvermutung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Grundbuches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891 BGB</a:t>
              </a:r>
            </a:p>
            <a:p>
              <a:pPr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160"/>
                </a:lnSpc>
              </a:pPr>
              <a:r>
                <a:rPr lang="en-US" sz="2000" u="sng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positive </a:t>
              </a:r>
              <a:r>
                <a:rPr lang="en-US" sz="2000" u="sng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Vermutung</a:t>
              </a:r>
              <a:r>
                <a:rPr lang="en-US" sz="2000" u="sng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jemanden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Recht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so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vermutet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das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ihm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das Recht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Inhalt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auch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zusteht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160"/>
                </a:lnSpc>
              </a:pPr>
              <a:r>
                <a:rPr lang="en-US" sz="2000" u="sng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negative </a:t>
              </a:r>
              <a:r>
                <a:rPr lang="en-US" sz="2000" u="sng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Vermutung</a:t>
              </a:r>
              <a:r>
                <a:rPr lang="en-US" sz="2000" u="sng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Recht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gelöscht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so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vermutet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das Recht nicht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bestehe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bis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zur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Löschung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bestanden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hat.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816697" y="2485365"/>
            <a:ext cx="2820112" cy="2743200"/>
          </a:xfrm>
          <a:custGeom>
            <a:avLst/>
            <a:gdLst/>
            <a:ahLst/>
            <a:cxnLst/>
            <a:rect l="l" t="t" r="r" b="b"/>
            <a:pathLst>
              <a:path w="4230168" h="4114800">
                <a:moveTo>
                  <a:pt x="0" y="0"/>
                </a:moveTo>
                <a:lnTo>
                  <a:pt x="4230168" y="0"/>
                </a:lnTo>
                <a:lnTo>
                  <a:pt x="42301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5084324" y="3280268"/>
            <a:ext cx="232519" cy="297465"/>
          </a:xfrm>
          <a:custGeom>
            <a:avLst/>
            <a:gdLst/>
            <a:ahLst/>
            <a:cxnLst/>
            <a:rect l="l" t="t" r="r" b="b"/>
            <a:pathLst>
              <a:path w="348778" h="446198">
                <a:moveTo>
                  <a:pt x="0" y="0"/>
                </a:moveTo>
                <a:lnTo>
                  <a:pt x="348778" y="0"/>
                </a:lnTo>
                <a:lnTo>
                  <a:pt x="348778" y="446198"/>
                </a:lnTo>
                <a:lnTo>
                  <a:pt x="0" y="44619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5059807" y="2687178"/>
            <a:ext cx="257036" cy="341765"/>
          </a:xfrm>
          <a:custGeom>
            <a:avLst/>
            <a:gdLst/>
            <a:ahLst/>
            <a:cxnLst/>
            <a:rect l="l" t="t" r="r" b="b"/>
            <a:pathLst>
              <a:path w="385554" h="512648">
                <a:moveTo>
                  <a:pt x="0" y="0"/>
                </a:moveTo>
                <a:lnTo>
                  <a:pt x="385554" y="0"/>
                </a:lnTo>
                <a:lnTo>
                  <a:pt x="385554" y="512647"/>
                </a:lnTo>
                <a:lnTo>
                  <a:pt x="0" y="51264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5072066" y="4309824"/>
            <a:ext cx="244777" cy="326189"/>
          </a:xfrm>
          <a:custGeom>
            <a:avLst/>
            <a:gdLst/>
            <a:ahLst/>
            <a:cxnLst/>
            <a:rect l="l" t="t" r="r" b="b"/>
            <a:pathLst>
              <a:path w="367166" h="489283">
                <a:moveTo>
                  <a:pt x="0" y="0"/>
                </a:moveTo>
                <a:lnTo>
                  <a:pt x="367166" y="0"/>
                </a:lnTo>
                <a:lnTo>
                  <a:pt x="367166" y="489283"/>
                </a:lnTo>
                <a:lnTo>
                  <a:pt x="0" y="48928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930864" y="2148698"/>
            <a:ext cx="6557047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16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Offenkundigkeitsgrundsatz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4167270" cy="6858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86835" y="1153573"/>
            <a:ext cx="3200400" cy="4461163"/>
            <a:chOff x="0" y="0"/>
            <a:chExt cx="6400800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00800" cy="8922331"/>
            </a:xfrm>
            <a:custGeom>
              <a:avLst/>
              <a:gdLst/>
              <a:ahLst/>
              <a:cxnLst/>
              <a:rect l="l" t="t" r="r" b="b"/>
              <a:pathLst>
                <a:path w="6400800" h="8922331">
                  <a:moveTo>
                    <a:pt x="0" y="0"/>
                  </a:moveTo>
                  <a:lnTo>
                    <a:pt x="6400800" y="0"/>
                  </a:lnTo>
                  <a:lnTo>
                    <a:pt x="6400800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8847" r="-128847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400800" cy="88556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 dirty="0" err="1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Gutgläubiger</a:t>
              </a:r>
              <a:r>
                <a:rPr lang="en-US" sz="4400" dirty="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</a:t>
              </a:r>
              <a:r>
                <a:rPr lang="en-US" sz="4400" dirty="0" err="1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Erwerb</a:t>
              </a:r>
              <a:endParaRPr lang="en-US" sz="4400" dirty="0">
                <a:solidFill>
                  <a:srgbClr val="F0DFC8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447306" y="591344"/>
            <a:ext cx="6906489" cy="5585619"/>
            <a:chOff x="0" y="0"/>
            <a:chExt cx="13812977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812982" cy="11171239"/>
            </a:xfrm>
            <a:custGeom>
              <a:avLst/>
              <a:gdLst/>
              <a:ahLst/>
              <a:cxnLst/>
              <a:rect l="l" t="t" r="r" b="b"/>
              <a:pathLst>
                <a:path w="13812982" h="11171239">
                  <a:moveTo>
                    <a:pt x="0" y="0"/>
                  </a:moveTo>
                  <a:lnTo>
                    <a:pt x="13812982" y="0"/>
                  </a:lnTo>
                  <a:lnTo>
                    <a:pt x="13812982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3765" r="-5376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3812977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§§ 892, 893 BGB</a:t>
              </a:r>
            </a:p>
            <a:p>
              <a:pPr marL="253377" lvl="1"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schafft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öffentlichen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Glauben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schützt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Rechtsverkehr</a:t>
              </a: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53377" lvl="1"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3024"/>
                </a:lnSpc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a)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Eingetragene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gelten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als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berechtigt</a:t>
              </a: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3024"/>
                </a:lnSpc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b)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Gelöschte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gelten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als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nicht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berechtigt</a:t>
              </a: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31843" y="3954959"/>
            <a:ext cx="1190653" cy="392915"/>
          </a:xfrm>
          <a:custGeom>
            <a:avLst/>
            <a:gdLst/>
            <a:ahLst/>
            <a:cxnLst/>
            <a:rect l="l" t="t" r="r" b="b"/>
            <a:pathLst>
              <a:path w="1785979" h="589373">
                <a:moveTo>
                  <a:pt x="0" y="0"/>
                </a:moveTo>
                <a:lnTo>
                  <a:pt x="1785979" y="0"/>
                </a:lnTo>
                <a:lnTo>
                  <a:pt x="1785979" y="589373"/>
                </a:lnTo>
                <a:lnTo>
                  <a:pt x="0" y="5893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5431843" y="4756093"/>
            <a:ext cx="1501007" cy="410523"/>
          </a:xfrm>
          <a:custGeom>
            <a:avLst/>
            <a:gdLst/>
            <a:ahLst/>
            <a:cxnLst/>
            <a:rect l="l" t="t" r="r" b="b"/>
            <a:pathLst>
              <a:path w="2251510" h="615784">
                <a:moveTo>
                  <a:pt x="0" y="0"/>
                </a:moveTo>
                <a:lnTo>
                  <a:pt x="2251511" y="0"/>
                </a:lnTo>
                <a:lnTo>
                  <a:pt x="2251511" y="615784"/>
                </a:lnTo>
                <a:lnTo>
                  <a:pt x="0" y="6157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473" b="-8184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5431843" y="1441150"/>
            <a:ext cx="1190653" cy="392915"/>
          </a:xfrm>
          <a:custGeom>
            <a:avLst/>
            <a:gdLst/>
            <a:ahLst/>
            <a:cxnLst/>
            <a:rect l="l" t="t" r="r" b="b"/>
            <a:pathLst>
              <a:path w="1785979" h="589373">
                <a:moveTo>
                  <a:pt x="0" y="0"/>
                </a:moveTo>
                <a:lnTo>
                  <a:pt x="1785979" y="0"/>
                </a:lnTo>
                <a:lnTo>
                  <a:pt x="1785979" y="589373"/>
                </a:lnTo>
                <a:lnTo>
                  <a:pt x="0" y="5893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5536772" y="1409410"/>
            <a:ext cx="6198324" cy="4420385"/>
            <a:chOff x="0" y="0"/>
            <a:chExt cx="12396648" cy="884076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396642" cy="8840769"/>
            </a:xfrm>
            <a:custGeom>
              <a:avLst/>
              <a:gdLst/>
              <a:ahLst/>
              <a:cxnLst/>
              <a:rect l="l" t="t" r="r" b="b"/>
              <a:pathLst>
                <a:path w="12396642" h="8840769">
                  <a:moveTo>
                    <a:pt x="0" y="0"/>
                  </a:moveTo>
                  <a:lnTo>
                    <a:pt x="12396642" y="0"/>
                  </a:lnTo>
                  <a:lnTo>
                    <a:pt x="12396642" y="8840769"/>
                  </a:lnTo>
                  <a:lnTo>
                    <a:pt x="0" y="884076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0780" t="-2522" r="-60780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12396648" cy="881219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2160"/>
                </a:lnSpc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Örtlich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 </a:t>
              </a:r>
            </a:p>
            <a:p>
              <a:pPr defTabSz="609630">
                <a:lnSpc>
                  <a:spcPts val="2160"/>
                </a:lnSpc>
              </a:pP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1 Abs.1 S.2 GBO </a:t>
              </a: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Grundbuchämter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grundsätzlich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in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ihrem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Amtsgerichtsbezirk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liegende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Grundstücke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>
                <a:lnSpc>
                  <a:spcPts val="2160"/>
                </a:lnSpc>
              </a:pP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abweichende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Zuständigkeit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ergibt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sich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durch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Zuständigkeitskonzentration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wovon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Berlin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Gebrauch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macht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 Abs. 3GBO</a:t>
              </a:r>
            </a:p>
            <a:p>
              <a:pPr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160"/>
                </a:lnSpc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Sachlich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  § 1 Abs. 1 S.1 GBO</a:t>
              </a:r>
            </a:p>
            <a:p>
              <a:pPr defTabSz="609630">
                <a:lnSpc>
                  <a:spcPts val="2160"/>
                </a:lnSpc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Amtsgericht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→ 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speziell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das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160"/>
                </a:lnSpc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Funktionell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 </a:t>
              </a:r>
            </a:p>
            <a:p>
              <a:pPr defTabSz="609630">
                <a:lnSpc>
                  <a:spcPts val="2160"/>
                </a:lnSpc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Vorwiegend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Rechtspfleger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</a:p>
            <a:p>
              <a:pPr defTabSz="609630">
                <a:lnSpc>
                  <a:spcPts val="2160"/>
                </a:lnSpc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12 C GBO, Richter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ausländischem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Recht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63326" y="228097"/>
            <a:ext cx="9474792" cy="1280096"/>
            <a:chOff x="0" y="0"/>
            <a:chExt cx="18949585" cy="256019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8949584" cy="2560193"/>
            </a:xfrm>
            <a:custGeom>
              <a:avLst/>
              <a:gdLst/>
              <a:ahLst/>
              <a:cxnLst/>
              <a:rect l="l" t="t" r="r" b="b"/>
              <a:pathLst>
                <a:path w="18949584" h="2560193">
                  <a:moveTo>
                    <a:pt x="0" y="0"/>
                  </a:moveTo>
                  <a:lnTo>
                    <a:pt x="18949584" y="0"/>
                  </a:lnTo>
                  <a:lnTo>
                    <a:pt x="18949584" y="2560193"/>
                  </a:lnTo>
                  <a:lnTo>
                    <a:pt x="0" y="2560193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42280" r="19694" b="-253589"/>
              </a:stretch>
            </a:blipFill>
          </p:spPr>
          <p:txBody>
            <a:bodyPr/>
            <a:lstStyle/>
            <a:p>
              <a:pPr defTabSz="609630"/>
              <a:endParaRPr lang="de-DE" sz="12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57150"/>
              <a:ext cx="18949585" cy="250304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Sachliche, örtliche und funktionelle Zuständigkeit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848891" y="2070421"/>
            <a:ext cx="3615134" cy="3615134"/>
          </a:xfrm>
          <a:custGeom>
            <a:avLst/>
            <a:gdLst/>
            <a:ahLst/>
            <a:cxnLst/>
            <a:rect l="l" t="t" r="r" b="b"/>
            <a:pathLst>
              <a:path w="5422701" h="5422701">
                <a:moveTo>
                  <a:pt x="0" y="0"/>
                </a:moveTo>
                <a:lnTo>
                  <a:pt x="5422701" y="0"/>
                </a:lnTo>
                <a:lnTo>
                  <a:pt x="5422701" y="5422701"/>
                </a:lnTo>
                <a:lnTo>
                  <a:pt x="0" y="54227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</Words>
  <Application>Microsoft Office PowerPoint</Application>
  <PresentationFormat>Breitbild</PresentationFormat>
  <Paragraphs>27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Inter</vt:lpstr>
      <vt:lpstr>Nickainley</vt:lpstr>
      <vt:lpstr>Office Theme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2026-04-07T13:25:29Z</dcterms:created>
  <dcterms:modified xsi:type="dcterms:W3CDTF">2026-04-07T13:26:53Z</dcterms:modified>
</cp:coreProperties>
</file>