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3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05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42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22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9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7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4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87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50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6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70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2CDF-2DC7-49AC-9ECF-63027A015A06}" type="datetimeFigureOut">
              <a:rPr lang="de-DE" smtClean="0"/>
              <a:t>15.03.2024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D314-46DA-4061-A034-6DCBA0DE9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47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17648"/>
              </p:ext>
            </p:extLst>
          </p:nvPr>
        </p:nvGraphicFramePr>
        <p:xfrm>
          <a:off x="1467765" y="1380484"/>
          <a:ext cx="10150879" cy="468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569584" y="3105924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1210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777497" y="309597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10.927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863341" y="3166207"/>
            <a:ext cx="1110400" cy="2730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885,00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821783" y="3124879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885,00 €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493791" y="3065121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863341" y="38557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870,00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10308189" y="3143221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0,00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10308189" y="3789610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870,00 €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496899" y="3855794"/>
            <a:ext cx="882153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9005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2568612" y="3812716"/>
            <a:ext cx="1713691" cy="577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Sachverständigen Auslagen nach JVEG in voller Höhe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2504397" y="5480039"/>
            <a:ext cx="1845499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Gesamtkosten des Verfahrens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6872756" y="5368076"/>
            <a:ext cx="1190393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u="sng" dirty="0" smtClean="0">
                <a:solidFill>
                  <a:schemeClr val="tx1"/>
                </a:solidFill>
              </a:rPr>
              <a:t> 1755,00</a:t>
            </a:r>
            <a:endParaRPr lang="de-DE" b="1" u="sng" dirty="0">
              <a:solidFill>
                <a:schemeClr val="tx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8849554" y="382409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8587990" y="4601917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Kläger=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1755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3" name="Gefaltete Ecke 32"/>
          <p:cNvSpPr/>
          <p:nvPr/>
        </p:nvSpPr>
        <p:spPr>
          <a:xfrm>
            <a:off x="10139878" y="5189352"/>
            <a:ext cx="1491341" cy="1362384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Antrag-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stellerschuld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Beklagter=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417573">
            <a:off x="589127" y="4460493"/>
            <a:ext cx="1628528" cy="1560389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Wegen der Zustellungen bitte § 21 II GKG beachten!!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8849554" y="3753337"/>
            <a:ext cx="1099032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 smtClean="0">
                <a:solidFill>
                  <a:schemeClr val="tx1"/>
                </a:solidFill>
              </a:rPr>
              <a:t>870,00 €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" grpId="0" animBg="1"/>
      <p:bldP spid="12" grpId="0" animBg="1"/>
      <p:bldP spid="13" grpId="0" animBg="1"/>
      <p:bldP spid="15" grpId="0" animBg="1"/>
      <p:bldP spid="17" grpId="0" animBg="1"/>
      <p:bldP spid="22" grpId="0" animBg="1"/>
      <p:bldP spid="24" grpId="0" animBg="1"/>
      <p:bldP spid="26" grpId="0" animBg="1"/>
      <p:bldP spid="32" grpId="0" animBg="1"/>
      <p:bldP spid="36" grpId="0" animBg="1"/>
      <p:bldP spid="37" grpId="0" animBg="1"/>
      <p:bldP spid="38" grpId="0" animBg="1"/>
      <p:bldP spid="28" grpId="0" animBg="1"/>
      <p:bldP spid="33" grpId="0" animBg="1"/>
      <p:bldP spid="2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334361" y="3120074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auf den Kläger:</a:t>
            </a:r>
            <a:endParaRPr lang="de-DE" u="sng" dirty="0">
              <a:solidFill>
                <a:schemeClr val="tx1"/>
              </a:solidFill>
            </a:endParaRPr>
          </a:p>
        </p:txBody>
      </p:sp>
      <p:grpSp>
        <p:nvGrpSpPr>
          <p:cNvPr id="33" name="Gruppieren 32"/>
          <p:cNvGrpSpPr/>
          <p:nvPr/>
        </p:nvGrpSpPr>
        <p:grpSpPr>
          <a:xfrm>
            <a:off x="6334361" y="3864429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      0,00 EUR</a:t>
              </a:r>
              <a:endParaRPr lang="de-DE" dirty="0"/>
            </a:p>
          </p:txBody>
        </p:sp>
      </p:grpSp>
      <p:cxnSp>
        <p:nvCxnSpPr>
          <p:cNvPr id="9" name="Gerade Verbindung mit Pfeil 8"/>
          <p:cNvCxnSpPr>
            <a:endCxn id="39" idx="3"/>
          </p:cNvCxnSpPr>
          <p:nvPr/>
        </p:nvCxnSpPr>
        <p:spPr>
          <a:xfrm flipH="1">
            <a:off x="5553856" y="3798289"/>
            <a:ext cx="2686032" cy="2508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</a:t>
            </a:r>
            <a:r>
              <a:rPr lang="de-DE" u="sng" dirty="0" smtClean="0">
                <a:solidFill>
                  <a:schemeClr val="tx1"/>
                </a:solidFill>
              </a:rPr>
              <a:t>gezahlt von Klägerin: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Davon tragen: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885 ,00 EUR</a:t>
            </a:r>
            <a:endParaRPr lang="de-DE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Kläger 	=  1755,00 EUR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503420" y="4370777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/>
                <a:t>=120,00 EUR</a:t>
              </a:r>
              <a:endParaRPr lang="de-DE" dirty="0"/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03420" y="3789092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 smtClean="0">
                <a:solidFill>
                  <a:schemeClr val="tx1"/>
                </a:solidFill>
              </a:rPr>
              <a:t>Zu verrechnen vom Beklagten:</a:t>
            </a:r>
            <a:endParaRPr lang="de-DE" u="sng" dirty="0">
              <a:solidFill>
                <a:schemeClr val="tx1"/>
              </a:solidFill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3779538" y="3864429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750,00 EUR</a:t>
            </a:r>
            <a:endParaRPr lang="de-DE" dirty="0"/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der Beklagte 	= 0,00 EUR</a:t>
            </a:r>
            <a:endParaRPr lang="de-DE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9497879" y="315000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= 750 EUR</a:t>
            </a:r>
            <a:endParaRPr lang="de-DE" dirty="0"/>
          </a:p>
        </p:txBody>
      </p:sp>
      <p:sp>
        <p:nvSpPr>
          <p:cNvPr id="45" name="Gefaltete Ecke 44"/>
          <p:cNvSpPr/>
          <p:nvPr/>
        </p:nvSpPr>
        <p:spPr>
          <a:xfrm>
            <a:off x="8239889" y="3475366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restliche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des </a:t>
            </a:r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Bekl.</a:t>
            </a:r>
          </a:p>
          <a:p>
            <a:pPr algn="ctr"/>
            <a:r>
              <a:rPr lang="de-DE" b="1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870€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4" name="Gefaltete Ecke 23"/>
          <p:cNvSpPr/>
          <p:nvPr/>
        </p:nvSpPr>
        <p:spPr>
          <a:xfrm>
            <a:off x="3262475" y="4945679"/>
            <a:ext cx="1904600" cy="1799648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Es gibt eine </a:t>
            </a:r>
            <a:r>
              <a:rPr lang="de-DE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für die restlichen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120 €, durch den Bekl.</a:t>
            </a:r>
            <a:endParaRPr lang="de-DE" b="1" u="sng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Gefaltete Ecke 25"/>
          <p:cNvSpPr/>
          <p:nvPr/>
        </p:nvSpPr>
        <p:spPr>
          <a:xfrm rot="21313808">
            <a:off x="1093507" y="4643128"/>
            <a:ext cx="1904600" cy="1799648"/>
          </a:xfrm>
          <a:prstGeom prst="foldedCorner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Wer haftet für diese 120€ 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 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>
            <a:off x="8239888" y="4945679"/>
            <a:ext cx="1491341" cy="1358141"/>
          </a:xfrm>
          <a:prstGeom prst="foldedCorner">
            <a:avLst/>
          </a:prstGeom>
          <a:solidFill>
            <a:srgbClr val="E55D8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870€</a:t>
            </a:r>
          </a:p>
          <a:p>
            <a:pPr marL="285750" indent="-285750" algn="ctr">
              <a:buFontTx/>
              <a:buChar char="-"/>
            </a:pPr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750€</a:t>
            </a: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120€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4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" grpId="0" animBg="1"/>
      <p:bldP spid="6" grpId="0" animBg="1"/>
      <p:bldP spid="13" grpId="0" animBg="1"/>
      <p:bldP spid="15" grpId="0" animBg="1"/>
      <p:bldP spid="38" grpId="0" animBg="1"/>
      <p:bldP spid="39" grpId="0" animBg="1"/>
      <p:bldP spid="22" grpId="0" animBg="1"/>
      <p:bldP spid="31" grpId="0" animBg="1"/>
      <p:bldP spid="45" grpId="0" animBg="1"/>
      <p:bldP spid="24" grpId="0" animBg="1"/>
      <p:bldP spid="26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a) Alle </a:t>
            </a:r>
            <a:r>
              <a:rPr lang="de-DE" dirty="0"/>
              <a:t>Kosten sind nun gem. § 9 Abs. </a:t>
            </a:r>
            <a:r>
              <a:rPr lang="de-DE" dirty="0" smtClean="0"/>
              <a:t>3 </a:t>
            </a:r>
            <a:r>
              <a:rPr lang="de-DE" dirty="0"/>
              <a:t>Nr. 1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583911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smtClean="0"/>
              <a:t>b) Kostenschuldner </a:t>
            </a:r>
            <a:r>
              <a:rPr lang="de-DE" dirty="0"/>
              <a:t>ist gem. § 29 Nr. 1 GKG </a:t>
            </a:r>
            <a:r>
              <a:rPr lang="de-DE" dirty="0" smtClean="0"/>
              <a:t>die Klägerin Entscheidungsschuldnerin.</a:t>
            </a:r>
            <a:endParaRPr lang="de-DE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4381912"/>
            <a:ext cx="10150979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</a:t>
            </a:r>
            <a:r>
              <a:rPr lang="de-DE" dirty="0" smtClean="0"/>
              <a:t>) Der </a:t>
            </a:r>
            <a:r>
              <a:rPr lang="de-DE" dirty="0"/>
              <a:t>von </a:t>
            </a:r>
            <a:r>
              <a:rPr lang="de-DE" dirty="0" smtClean="0"/>
              <a:t>der Beklagten, </a:t>
            </a:r>
            <a:r>
              <a:rPr lang="de-DE" dirty="0"/>
              <a:t>als </a:t>
            </a:r>
            <a:r>
              <a:rPr lang="de-DE" dirty="0" smtClean="0"/>
              <a:t>Antragsschuldnerin </a:t>
            </a:r>
            <a:r>
              <a:rPr lang="de-DE" dirty="0"/>
              <a:t>gem. § 22 I S.1 GKG, geleisteter </a:t>
            </a:r>
            <a:r>
              <a:rPr lang="de-DE" dirty="0" smtClean="0"/>
              <a:t>Vorschuss für den 	Gutachter </a:t>
            </a:r>
            <a:r>
              <a:rPr lang="de-DE" dirty="0"/>
              <a:t>ist auf die </a:t>
            </a:r>
            <a:r>
              <a:rPr lang="de-DE" dirty="0" smtClean="0"/>
              <a:t>zu Kosten </a:t>
            </a:r>
            <a:r>
              <a:rPr lang="de-DE" dirty="0"/>
              <a:t>der </a:t>
            </a:r>
            <a:r>
              <a:rPr lang="de-DE" dirty="0" smtClean="0"/>
              <a:t>Klägerin, </a:t>
            </a:r>
            <a:r>
              <a:rPr lang="de-DE" dirty="0"/>
              <a:t>im Rahmen der </a:t>
            </a:r>
            <a:r>
              <a:rPr lang="de-DE" dirty="0" err="1"/>
              <a:t>Mithaft</a:t>
            </a:r>
            <a:r>
              <a:rPr lang="de-DE" dirty="0"/>
              <a:t>, zu </a:t>
            </a:r>
            <a:r>
              <a:rPr lang="de-DE" dirty="0" smtClean="0"/>
              <a:t>verrechnen</a:t>
            </a:r>
            <a:r>
              <a:rPr lang="de-DE" dirty="0"/>
              <a:t>. </a:t>
            </a:r>
          </a:p>
          <a:p>
            <a:r>
              <a:rPr lang="de-DE" dirty="0"/>
              <a:t>	Der offene Restbetrag wird im Wege </a:t>
            </a:r>
            <a:r>
              <a:rPr lang="de-DE" u="sng" dirty="0">
                <a:solidFill>
                  <a:srgbClr val="FF0000"/>
                </a:solidFill>
              </a:rPr>
              <a:t>der Sollstellung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/>
              <a:t>gem. §§ 4 Abs. 2, 15 Abs. 1 </a:t>
            </a:r>
          </a:p>
          <a:p>
            <a:r>
              <a:rPr lang="de-DE" dirty="0"/>
              <a:t>	und 25 </a:t>
            </a:r>
            <a:r>
              <a:rPr lang="de-DE" dirty="0" err="1"/>
              <a:t>KostVfg</a:t>
            </a:r>
            <a:r>
              <a:rPr lang="de-DE" dirty="0"/>
              <a:t> mit Kost23 von </a:t>
            </a:r>
            <a:r>
              <a:rPr lang="de-DE" dirty="0" smtClean="0"/>
              <a:t>der Klägerin und Widerbeklagten erfordert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5853683" y="5573328"/>
            <a:ext cx="932879" cy="97840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99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1473516"/>
            <a:ext cx="892061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In der Akte befinden sich 12 Zustellungsurkunden. Vier Zustellungsurkunden sind entstanden da es </a:t>
            </a:r>
            <a:r>
              <a:rPr lang="de-DE" dirty="0" err="1"/>
              <a:t>Terminsverlegungen</a:t>
            </a:r>
            <a:r>
              <a:rPr lang="de-DE" dirty="0"/>
              <a:t> und Umladungen, </a:t>
            </a:r>
            <a:r>
              <a:rPr lang="de-DE" u="sng" dirty="0"/>
              <a:t>von Amtswegen</a:t>
            </a:r>
            <a:r>
              <a:rPr lang="de-DE" dirty="0"/>
              <a:t>, gab.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6395" y="905479"/>
            <a:ext cx="9533743" cy="390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>
                <a:solidFill>
                  <a:schemeClr val="tx1"/>
                </a:solidFill>
              </a:rPr>
              <a:t>KR Schlusskostenrechnung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2258181"/>
            <a:ext cx="892061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b="1"/>
              <a:t>Was müssen Sie bezüglich der Zustellungen veranlassen?</a:t>
            </a:r>
            <a:endParaRPr lang="de-DE"/>
          </a:p>
          <a:p>
            <a:r>
              <a:rPr lang="de-DE" b="1"/>
              <a:t>Muss etwas Besonderes beachtet werden?</a:t>
            </a:r>
            <a:endParaRPr lang="de-DE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5" y="3042846"/>
            <a:ext cx="8920618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u="sng" dirty="0" smtClean="0"/>
              <a:t>Gem. § 21 I, II GKG </a:t>
            </a:r>
            <a:r>
              <a:rPr lang="de-DE" dirty="0" smtClean="0"/>
              <a:t>sind Kosten die durch </a:t>
            </a:r>
            <a:r>
              <a:rPr lang="de-DE" u="sng" dirty="0" smtClean="0"/>
              <a:t>eine von Amts wegen veranlasste Verlegung eines Termins </a:t>
            </a:r>
            <a:r>
              <a:rPr lang="de-DE" dirty="0" smtClean="0"/>
              <a:t>entstanden sind, nicht zu erheben.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371976" y="4792696"/>
            <a:ext cx="6015037" cy="1508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 smtClean="0">
                <a:solidFill>
                  <a:schemeClr val="tx1"/>
                </a:solidFill>
              </a:rPr>
              <a:t>Verm.: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Die Zustellungen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xx,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xx,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 und </a:t>
            </a:r>
            <a:r>
              <a:rPr lang="de-DE" sz="2000" dirty="0" err="1" smtClean="0">
                <a:solidFill>
                  <a:schemeClr val="tx1"/>
                </a:solidFill>
              </a:rPr>
              <a:t>Bl</a:t>
            </a:r>
            <a:r>
              <a:rPr lang="de-DE" sz="2000" dirty="0" smtClean="0">
                <a:solidFill>
                  <a:schemeClr val="tx1"/>
                </a:solidFill>
              </a:rPr>
              <a:t>. xx bleiben </a:t>
            </a:r>
          </a:p>
          <a:p>
            <a:r>
              <a:rPr lang="de-DE" sz="2000" dirty="0" smtClean="0">
                <a:solidFill>
                  <a:schemeClr val="tx1"/>
                </a:solidFill>
              </a:rPr>
              <a:t>gem. § 21 II GKG außer Ansatz.</a:t>
            </a:r>
          </a:p>
          <a:p>
            <a:endParaRPr lang="de-DE" sz="2000" dirty="0" smtClean="0">
              <a:solidFill>
                <a:schemeClr val="tx1"/>
              </a:solidFill>
            </a:endParaRPr>
          </a:p>
          <a:p>
            <a:r>
              <a:rPr lang="de-DE" sz="2000" dirty="0" smtClean="0">
                <a:solidFill>
                  <a:schemeClr val="tx1"/>
                </a:solidFill>
              </a:rPr>
              <a:t>Datum, Name, Dienstbezeichnung</a:t>
            </a: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Ovale Legende 2"/>
          <p:cNvSpPr/>
          <p:nvPr/>
        </p:nvSpPr>
        <p:spPr>
          <a:xfrm>
            <a:off x="1243013" y="3751296"/>
            <a:ext cx="2914650" cy="1688522"/>
          </a:xfrm>
          <a:prstGeom prst="wedgeEllipseCallout">
            <a:avLst>
              <a:gd name="adj1" fmla="val 65834"/>
              <a:gd name="adj2" fmla="val 1550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Sie müssen einen Vermerk bezüglich der Zustellungen machen!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90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Ü014z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343" y="747077"/>
            <a:ext cx="6109942" cy="8639128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0" y="6561222"/>
            <a:ext cx="914400" cy="296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de-DE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 flipV="1">
            <a:off x="5433509" y="2351029"/>
            <a:ext cx="3799391" cy="1174869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Gefaltete Ecke 15"/>
          <p:cNvSpPr/>
          <p:nvPr/>
        </p:nvSpPr>
        <p:spPr>
          <a:xfrm rot="21277117">
            <a:off x="1379125" y="2218276"/>
            <a:ext cx="1290229" cy="1249874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Innen-akten-deckel</a:t>
            </a:r>
          </a:p>
        </p:txBody>
      </p:sp>
      <p:sp>
        <p:nvSpPr>
          <p:cNvPr id="11" name="Rechteck 10"/>
          <p:cNvSpPr/>
          <p:nvPr/>
        </p:nvSpPr>
        <p:spPr>
          <a:xfrm>
            <a:off x="4084020" y="2160528"/>
            <a:ext cx="1340824" cy="381000"/>
          </a:xfrm>
          <a:prstGeom prst="rect">
            <a:avLst/>
          </a:prstGeom>
          <a:solidFill>
            <a:srgbClr val="F0C774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23(Verm.)</a:t>
            </a:r>
            <a:endParaRPr lang="de-DE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77117">
            <a:off x="9038973" y="2649054"/>
            <a:ext cx="1500593" cy="155989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u="sng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Kosten-vermerk</a:t>
            </a:r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muss auch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notiert werden!!</a:t>
            </a:r>
            <a:endParaRPr lang="de-DE" sz="16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277117">
            <a:off x="680232" y="282364"/>
            <a:ext cx="1405509" cy="1297704"/>
          </a:xfrm>
          <a:prstGeom prst="foldedCorner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Achtung!!</a:t>
            </a:r>
          </a:p>
        </p:txBody>
      </p:sp>
    </p:spTree>
    <p:extLst>
      <p:ext uri="{BB962C8B-B14F-4D97-AF65-F5344CB8AC3E}">
        <p14:creationId xmlns:p14="http://schemas.microsoft.com/office/powerpoint/2010/main" val="36231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Breitbild</PresentationFormat>
  <Paragraphs>116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34</cp:revision>
  <dcterms:created xsi:type="dcterms:W3CDTF">2023-07-24T07:26:55Z</dcterms:created>
  <dcterms:modified xsi:type="dcterms:W3CDTF">2024-03-15T09:27:17Z</dcterms:modified>
</cp:coreProperties>
</file>