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2" r:id="rId3"/>
    <p:sldId id="261" r:id="rId4"/>
    <p:sldId id="263" r:id="rId5"/>
    <p:sldId id="264" r:id="rId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5D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14" autoAdjust="0"/>
    <p:restoredTop sz="94660"/>
  </p:normalViewPr>
  <p:slideViewPr>
    <p:cSldViewPr snapToGrid="0" showGuides="1">
      <p:cViewPr varScale="1">
        <p:scale>
          <a:sx n="67" d="100"/>
          <a:sy n="67" d="100"/>
        </p:scale>
        <p:origin x="642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100549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9428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14225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56915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866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260709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314442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96871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99505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34625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64705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702CDF-2DC7-49AC-9ECF-63027A015A06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42478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1469035" y="700423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KR Schlusskostenrechnung</a:t>
            </a:r>
            <a:endParaRPr lang="de-DE" sz="2000" b="1" dirty="0">
              <a:solidFill>
                <a:schemeClr val="tx1"/>
              </a:solidFill>
            </a:endParaRPr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1017648"/>
              </p:ext>
            </p:extLst>
          </p:nvPr>
        </p:nvGraphicFramePr>
        <p:xfrm>
          <a:off x="1467765" y="1380484"/>
          <a:ext cx="10150879" cy="46875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06881">
                  <a:extLst>
                    <a:ext uri="{9D8B030D-6E8A-4147-A177-3AD203B41FA5}">
                      <a16:colId xmlns:a16="http://schemas.microsoft.com/office/drawing/2014/main" val="3186664314"/>
                    </a:ext>
                  </a:extLst>
                </a:gridCol>
                <a:gridCol w="1993692">
                  <a:extLst>
                    <a:ext uri="{9D8B030D-6E8A-4147-A177-3AD203B41FA5}">
                      <a16:colId xmlns:a16="http://schemas.microsoft.com/office/drawing/2014/main" val="3164974163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540794854"/>
                    </a:ext>
                  </a:extLst>
                </a:gridCol>
                <a:gridCol w="2053652">
                  <a:extLst>
                    <a:ext uri="{9D8B030D-6E8A-4147-A177-3AD203B41FA5}">
                      <a16:colId xmlns:a16="http://schemas.microsoft.com/office/drawing/2014/main" val="386674676"/>
                    </a:ext>
                  </a:extLst>
                </a:gridCol>
                <a:gridCol w="1753849">
                  <a:extLst>
                    <a:ext uri="{9D8B030D-6E8A-4147-A177-3AD203B41FA5}">
                      <a16:colId xmlns:a16="http://schemas.microsoft.com/office/drawing/2014/main" val="4117031524"/>
                    </a:ext>
                  </a:extLst>
                </a:gridCol>
                <a:gridCol w="1514005">
                  <a:extLst>
                    <a:ext uri="{9D8B030D-6E8A-4147-A177-3AD203B41FA5}">
                      <a16:colId xmlns:a16="http://schemas.microsoft.com/office/drawing/2014/main" val="3313305969"/>
                    </a:ext>
                  </a:extLst>
                </a:gridCol>
              </a:tblGrid>
              <a:tr h="12027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KV-Nr. 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Gebührentatbestand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(Gegenstand des Kostenansatzes)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Streitwert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Betrag/Gebühr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 smtClean="0">
                          <a:solidFill>
                            <a:schemeClr val="tx1"/>
                          </a:solidFill>
                          <a:effectLst/>
                        </a:rPr>
                        <a:t>Mithaft</a:t>
                      </a: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</a:rPr>
                        <a:t>Kläger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20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Mithaft</a:t>
                      </a:r>
                      <a:endParaRPr lang="de-DE" sz="200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Beklagter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858955"/>
                  </a:ext>
                </a:extLst>
              </a:tr>
              <a:tr h="6014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dirty="0" smtClean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62680"/>
                  </a:ext>
                </a:extLst>
              </a:tr>
              <a:tr h="6570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6465287"/>
                  </a:ext>
                </a:extLst>
              </a:tr>
              <a:tr h="5932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6990574"/>
                  </a:ext>
                </a:extLst>
              </a:tr>
              <a:tr h="8201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913311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7" name="Abgerundetes Rechteck 6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 Ü014z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1569584" y="3105924"/>
            <a:ext cx="809468" cy="3218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1210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4777497" y="3095978"/>
            <a:ext cx="1154243" cy="374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10.927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6863341" y="3166207"/>
            <a:ext cx="1110400" cy="27306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885,00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13" name="Rechteck 12"/>
          <p:cNvSpPr/>
          <p:nvPr/>
        </p:nvSpPr>
        <p:spPr>
          <a:xfrm>
            <a:off x="8821783" y="3124879"/>
            <a:ext cx="1126803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885,00 €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Rechteck 14"/>
          <p:cNvSpPr/>
          <p:nvPr/>
        </p:nvSpPr>
        <p:spPr>
          <a:xfrm>
            <a:off x="2493791" y="3065121"/>
            <a:ext cx="1781284" cy="4034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Verfahren im Allgemeinen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17" name="Rechteck 16"/>
          <p:cNvSpPr/>
          <p:nvPr/>
        </p:nvSpPr>
        <p:spPr>
          <a:xfrm>
            <a:off x="6863341" y="3855794"/>
            <a:ext cx="914400" cy="449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870,00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22" name="Rechteck 21"/>
          <p:cNvSpPr/>
          <p:nvPr/>
        </p:nvSpPr>
        <p:spPr>
          <a:xfrm>
            <a:off x="10308189" y="3143221"/>
            <a:ext cx="1126803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0,00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Rechteck 23"/>
          <p:cNvSpPr/>
          <p:nvPr/>
        </p:nvSpPr>
        <p:spPr>
          <a:xfrm>
            <a:off x="10308189" y="3789610"/>
            <a:ext cx="1126803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870,00 €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6" name="Rechteck 25"/>
          <p:cNvSpPr/>
          <p:nvPr/>
        </p:nvSpPr>
        <p:spPr>
          <a:xfrm>
            <a:off x="1496899" y="3855794"/>
            <a:ext cx="882153" cy="3170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9005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32" name="Rechteck 31"/>
          <p:cNvSpPr/>
          <p:nvPr/>
        </p:nvSpPr>
        <p:spPr>
          <a:xfrm>
            <a:off x="2568612" y="3812716"/>
            <a:ext cx="1713691" cy="577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>
                <a:solidFill>
                  <a:schemeClr val="tx1"/>
                </a:solidFill>
              </a:rPr>
              <a:t>Sachverständigen Auslagen nach JVEG in voller Höhe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36" name="Rechteck 35"/>
          <p:cNvSpPr/>
          <p:nvPr/>
        </p:nvSpPr>
        <p:spPr>
          <a:xfrm>
            <a:off x="2504397" y="5480039"/>
            <a:ext cx="1845499" cy="5166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>
                <a:solidFill>
                  <a:schemeClr val="tx1"/>
                </a:solidFill>
              </a:rPr>
              <a:t>Gesamtkosten des Verfahrens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37" name="Rechteck 36"/>
          <p:cNvSpPr/>
          <p:nvPr/>
        </p:nvSpPr>
        <p:spPr>
          <a:xfrm>
            <a:off x="6872756" y="5368076"/>
            <a:ext cx="1190393" cy="5166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u="sng" dirty="0" smtClean="0">
                <a:solidFill>
                  <a:schemeClr val="tx1"/>
                </a:solidFill>
              </a:rPr>
              <a:t> 1755,00</a:t>
            </a:r>
            <a:endParaRPr lang="de-DE" b="1" u="sng" dirty="0">
              <a:solidFill>
                <a:schemeClr val="tx1"/>
              </a:solidFill>
            </a:endParaRPr>
          </a:p>
        </p:txBody>
      </p:sp>
      <p:sp>
        <p:nvSpPr>
          <p:cNvPr id="38" name="Rechteck 37"/>
          <p:cNvSpPr/>
          <p:nvPr/>
        </p:nvSpPr>
        <p:spPr>
          <a:xfrm>
            <a:off x="8849554" y="3824096"/>
            <a:ext cx="1126803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Gefaltete Ecke 27"/>
          <p:cNvSpPr/>
          <p:nvPr/>
        </p:nvSpPr>
        <p:spPr>
          <a:xfrm>
            <a:off x="8587990" y="4601917"/>
            <a:ext cx="1491341" cy="1362384"/>
          </a:xfrm>
          <a:prstGeom prst="foldedCorner">
            <a:avLst/>
          </a:prstGeom>
          <a:solidFill>
            <a:srgbClr val="E55D84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Antrag-</a:t>
            </a:r>
            <a:r>
              <a:rPr lang="de-DE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stellerschuld</a:t>
            </a:r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Kläger=</a:t>
            </a:r>
          </a:p>
          <a:p>
            <a:pPr algn="ctr"/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1755</a:t>
            </a:r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€</a:t>
            </a:r>
            <a:endParaRPr lang="de-DE" b="1" u="sng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33" name="Gefaltete Ecke 32"/>
          <p:cNvSpPr/>
          <p:nvPr/>
        </p:nvSpPr>
        <p:spPr>
          <a:xfrm>
            <a:off x="10139878" y="5189352"/>
            <a:ext cx="1491341" cy="1362384"/>
          </a:xfrm>
          <a:prstGeom prst="foldedCorner">
            <a:avLst/>
          </a:prstGeom>
          <a:solidFill>
            <a:srgbClr val="E55D84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Antrag-</a:t>
            </a:r>
            <a:r>
              <a:rPr lang="de-DE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stellerschuld</a:t>
            </a:r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Beklagter=</a:t>
            </a:r>
          </a:p>
          <a:p>
            <a:pPr algn="ctr"/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870€</a:t>
            </a:r>
            <a:endParaRPr lang="de-DE" b="1" u="sng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5" name="Gefaltete Ecke 24"/>
          <p:cNvSpPr/>
          <p:nvPr/>
        </p:nvSpPr>
        <p:spPr>
          <a:xfrm rot="417573">
            <a:off x="589127" y="4460493"/>
            <a:ext cx="1628528" cy="1560389"/>
          </a:xfrm>
          <a:prstGeom prst="foldedCorner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Wegen der Zustellungen bitte § 21 II GKG beachten!!</a:t>
            </a:r>
            <a:endParaRPr lang="de-DE" b="1" u="sng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7" name="Rechteck 26"/>
          <p:cNvSpPr/>
          <p:nvPr/>
        </p:nvSpPr>
        <p:spPr>
          <a:xfrm>
            <a:off x="8849554" y="3753337"/>
            <a:ext cx="1099032" cy="449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870,00 €</a:t>
            </a:r>
            <a:endParaRPr lang="de-DE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3295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 animBg="1"/>
      <p:bldP spid="4" grpId="0" animBg="1"/>
      <p:bldP spid="12" grpId="0" animBg="1"/>
      <p:bldP spid="13" grpId="0" animBg="1"/>
      <p:bldP spid="15" grpId="0" animBg="1"/>
      <p:bldP spid="17" grpId="0" animBg="1"/>
      <p:bldP spid="22" grpId="0" animBg="1"/>
      <p:bldP spid="24" grpId="0" animBg="1"/>
      <p:bldP spid="26" grpId="0" animBg="1"/>
      <p:bldP spid="32" grpId="0" animBg="1"/>
      <p:bldP spid="36" grpId="0" animBg="1"/>
      <p:bldP spid="37" grpId="0" animBg="1"/>
      <p:bldP spid="38" grpId="0" animBg="1"/>
      <p:bldP spid="28" grpId="0" animBg="1"/>
      <p:bldP spid="33" grpId="0" animBg="1"/>
      <p:bldP spid="25" grpId="0" animBg="1"/>
      <p:bldP spid="2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hteck 31"/>
          <p:cNvSpPr/>
          <p:nvPr/>
        </p:nvSpPr>
        <p:spPr>
          <a:xfrm>
            <a:off x="6334361" y="3120074"/>
            <a:ext cx="4188811" cy="2939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u="sng" dirty="0" smtClean="0">
                <a:solidFill>
                  <a:schemeClr val="tx1"/>
                </a:solidFill>
              </a:rPr>
              <a:t>Zu verrechnen auf den Kläger:</a:t>
            </a:r>
            <a:endParaRPr lang="de-DE" u="sng" dirty="0">
              <a:solidFill>
                <a:schemeClr val="tx1"/>
              </a:solidFill>
            </a:endParaRPr>
          </a:p>
        </p:txBody>
      </p:sp>
      <p:grpSp>
        <p:nvGrpSpPr>
          <p:cNvPr id="33" name="Gruppieren 32"/>
          <p:cNvGrpSpPr/>
          <p:nvPr/>
        </p:nvGrpSpPr>
        <p:grpSpPr>
          <a:xfrm>
            <a:off x="6334361" y="3864429"/>
            <a:ext cx="5222899" cy="421672"/>
            <a:chOff x="1190005" y="6361812"/>
            <a:chExt cx="5222899" cy="421672"/>
          </a:xfrm>
        </p:grpSpPr>
        <p:sp>
          <p:nvSpPr>
            <p:cNvPr id="34" name="Rechteck 33"/>
            <p:cNvSpPr/>
            <p:nvPr/>
          </p:nvSpPr>
          <p:spPr>
            <a:xfrm>
              <a:off x="1190005" y="6361812"/>
              <a:ext cx="4672012" cy="4216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smtClean="0">
                  <a:solidFill>
                    <a:schemeClr val="tx1"/>
                  </a:solidFill>
                </a:rPr>
                <a:t>Rest</a:t>
              </a:r>
            </a:p>
          </p:txBody>
        </p:sp>
        <p:sp>
          <p:nvSpPr>
            <p:cNvPr id="35" name="Rectangle 1"/>
            <p:cNvSpPr>
              <a:spLocks noChangeArrowheads="1"/>
            </p:cNvSpPr>
            <p:nvPr/>
          </p:nvSpPr>
          <p:spPr bwMode="auto">
            <a:xfrm>
              <a:off x="4586874" y="6387982"/>
              <a:ext cx="1826030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    0,00 EUR</a:t>
              </a:r>
              <a:endParaRPr lang="de-DE" dirty="0"/>
            </a:p>
          </p:txBody>
        </p:sp>
      </p:grpSp>
      <p:cxnSp>
        <p:nvCxnSpPr>
          <p:cNvPr id="9" name="Gerade Verbindung mit Pfeil 8"/>
          <p:cNvCxnSpPr>
            <a:endCxn id="39" idx="3"/>
          </p:cNvCxnSpPr>
          <p:nvPr/>
        </p:nvCxnSpPr>
        <p:spPr>
          <a:xfrm flipH="1">
            <a:off x="5553856" y="3798289"/>
            <a:ext cx="2686032" cy="250806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hteck 1"/>
          <p:cNvSpPr/>
          <p:nvPr/>
        </p:nvSpPr>
        <p:spPr>
          <a:xfrm>
            <a:off x="581227" y="2508800"/>
            <a:ext cx="4188811" cy="2939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u="sng" dirty="0">
                <a:solidFill>
                  <a:schemeClr val="tx1"/>
                </a:solidFill>
              </a:rPr>
              <a:t>Bereits </a:t>
            </a:r>
            <a:r>
              <a:rPr lang="de-DE" u="sng" dirty="0" smtClean="0">
                <a:solidFill>
                  <a:schemeClr val="tx1"/>
                </a:solidFill>
              </a:rPr>
              <a:t>gezahlt von Klägerin:</a:t>
            </a:r>
            <a:endParaRPr lang="de-DE" u="sng" dirty="0">
              <a:solidFill>
                <a:schemeClr val="tx1"/>
              </a:solidFill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469031" y="718522"/>
            <a:ext cx="10148340" cy="58846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Schlusskostenrechnung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606401" y="1329795"/>
            <a:ext cx="1805441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Davon tragen:</a:t>
            </a:r>
            <a:endParaRPr lang="de-DE" dirty="0"/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3805072" y="2561308"/>
            <a:ext cx="1848330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= 885 ,00 EUR</a:t>
            </a:r>
            <a:endParaRPr lang="de-DE" dirty="0"/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606401" y="1690439"/>
            <a:ext cx="5351487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der Kläger 	=  1755,00 EUR</a:t>
            </a:r>
            <a:endParaRPr lang="de-DE" dirty="0"/>
          </a:p>
        </p:txBody>
      </p:sp>
      <p:grpSp>
        <p:nvGrpSpPr>
          <p:cNvPr id="27" name="Gruppieren 26"/>
          <p:cNvGrpSpPr/>
          <p:nvPr/>
        </p:nvGrpSpPr>
        <p:grpSpPr>
          <a:xfrm>
            <a:off x="503420" y="4370777"/>
            <a:ext cx="5050437" cy="421672"/>
            <a:chOff x="1190005" y="6361812"/>
            <a:chExt cx="5050437" cy="421672"/>
          </a:xfrm>
        </p:grpSpPr>
        <p:sp>
          <p:nvSpPr>
            <p:cNvPr id="25" name="Rechteck 24"/>
            <p:cNvSpPr/>
            <p:nvPr/>
          </p:nvSpPr>
          <p:spPr>
            <a:xfrm>
              <a:off x="1190005" y="6361812"/>
              <a:ext cx="4672012" cy="4216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smtClean="0">
                  <a:solidFill>
                    <a:schemeClr val="tx1"/>
                  </a:solidFill>
                </a:rPr>
                <a:t>Rest</a:t>
              </a:r>
            </a:p>
          </p:txBody>
        </p:sp>
        <p:sp>
          <p:nvSpPr>
            <p:cNvPr id="23" name="Rectangle 1"/>
            <p:cNvSpPr>
              <a:spLocks noChangeArrowheads="1"/>
            </p:cNvSpPr>
            <p:nvPr/>
          </p:nvSpPr>
          <p:spPr bwMode="auto">
            <a:xfrm>
              <a:off x="4466124" y="6387982"/>
              <a:ext cx="1774318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=120,00 EUR</a:t>
              </a:r>
              <a:endParaRPr lang="de-DE" dirty="0"/>
            </a:p>
          </p:txBody>
        </p:sp>
      </p:grpSp>
      <p:sp>
        <p:nvSpPr>
          <p:cNvPr id="28" name="Abgerundetes Rechteck 27"/>
          <p:cNvSpPr/>
          <p:nvPr/>
        </p:nvSpPr>
        <p:spPr>
          <a:xfrm>
            <a:off x="1469036" y="108812"/>
            <a:ext cx="10148335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Übungsaufgaben 014z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8" name="Rechteck 37"/>
          <p:cNvSpPr/>
          <p:nvPr/>
        </p:nvSpPr>
        <p:spPr>
          <a:xfrm>
            <a:off x="503420" y="3789092"/>
            <a:ext cx="4188811" cy="2939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u="sng" dirty="0" smtClean="0">
                <a:solidFill>
                  <a:schemeClr val="tx1"/>
                </a:solidFill>
              </a:rPr>
              <a:t>Zu verrechnen vom Beklagten:</a:t>
            </a:r>
            <a:endParaRPr lang="de-DE" u="sng" dirty="0">
              <a:solidFill>
                <a:schemeClr val="tx1"/>
              </a:solidFill>
            </a:endParaRPr>
          </a:p>
        </p:txBody>
      </p:sp>
      <p:sp>
        <p:nvSpPr>
          <p:cNvPr id="39" name="Rectangle 1"/>
          <p:cNvSpPr>
            <a:spLocks noChangeArrowheads="1"/>
          </p:cNvSpPr>
          <p:nvPr/>
        </p:nvSpPr>
        <p:spPr bwMode="auto">
          <a:xfrm>
            <a:off x="3779538" y="3864429"/>
            <a:ext cx="1774318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= 750,00 EUR</a:t>
            </a:r>
            <a:endParaRPr lang="de-DE" dirty="0"/>
          </a:p>
        </p:txBody>
      </p:sp>
      <p:sp>
        <p:nvSpPr>
          <p:cNvPr id="44" name="Gefaltete Ecke 43"/>
          <p:cNvSpPr/>
          <p:nvPr/>
        </p:nvSpPr>
        <p:spPr>
          <a:xfrm rot="398425">
            <a:off x="10577022" y="217339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2" name="Rectangle 1"/>
          <p:cNvSpPr>
            <a:spLocks noChangeArrowheads="1"/>
          </p:cNvSpPr>
          <p:nvPr/>
        </p:nvSpPr>
        <p:spPr bwMode="auto">
          <a:xfrm>
            <a:off x="6260045" y="1698435"/>
            <a:ext cx="5351487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der Beklagte 	= 0,00 EUR</a:t>
            </a:r>
            <a:endParaRPr lang="de-DE" dirty="0"/>
          </a:p>
        </p:txBody>
      </p:sp>
      <p:sp>
        <p:nvSpPr>
          <p:cNvPr id="31" name="Rectangle 1"/>
          <p:cNvSpPr>
            <a:spLocks noChangeArrowheads="1"/>
          </p:cNvSpPr>
          <p:nvPr/>
        </p:nvSpPr>
        <p:spPr bwMode="auto">
          <a:xfrm>
            <a:off x="9497879" y="3150001"/>
            <a:ext cx="1694786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= 750 EUR</a:t>
            </a:r>
            <a:endParaRPr lang="de-DE" dirty="0"/>
          </a:p>
        </p:txBody>
      </p:sp>
      <p:sp>
        <p:nvSpPr>
          <p:cNvPr id="45" name="Gefaltete Ecke 44"/>
          <p:cNvSpPr/>
          <p:nvPr/>
        </p:nvSpPr>
        <p:spPr>
          <a:xfrm>
            <a:off x="8239889" y="3475366"/>
            <a:ext cx="1491341" cy="1358141"/>
          </a:xfrm>
          <a:prstGeom prst="foldedCorner">
            <a:avLst/>
          </a:prstGeom>
          <a:solidFill>
            <a:srgbClr val="E55D84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restliche </a:t>
            </a:r>
            <a:r>
              <a:rPr lang="de-DE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Mithaft</a:t>
            </a:r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des </a:t>
            </a:r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Bekl.</a:t>
            </a:r>
          </a:p>
          <a:p>
            <a:pPr algn="ctr"/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870€</a:t>
            </a:r>
            <a:endParaRPr lang="de-DE" b="1" u="sng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4" name="Gefaltete Ecke 23"/>
          <p:cNvSpPr/>
          <p:nvPr/>
        </p:nvSpPr>
        <p:spPr>
          <a:xfrm>
            <a:off x="3262475" y="4945679"/>
            <a:ext cx="1904600" cy="1799648"/>
          </a:xfrm>
          <a:prstGeom prst="foldedCorner">
            <a:avLst/>
          </a:prstGeom>
          <a:solidFill>
            <a:srgbClr val="E55D84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Es gibt eine </a:t>
            </a:r>
            <a:r>
              <a:rPr lang="de-DE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Mithaft</a:t>
            </a:r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für die restlichen </a:t>
            </a: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120 €, durch den Bekl.</a:t>
            </a:r>
            <a:endParaRPr lang="de-DE" b="1" u="sng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6" name="Gefaltete Ecke 25"/>
          <p:cNvSpPr/>
          <p:nvPr/>
        </p:nvSpPr>
        <p:spPr>
          <a:xfrm rot="21313808">
            <a:off x="1093507" y="4643128"/>
            <a:ext cx="1904600" cy="1799648"/>
          </a:xfrm>
          <a:prstGeom prst="foldedCorner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Wer haftet für diese 120€ </a:t>
            </a: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mit ?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9" name="Gefaltete Ecke 28"/>
          <p:cNvSpPr/>
          <p:nvPr/>
        </p:nvSpPr>
        <p:spPr>
          <a:xfrm>
            <a:off x="8239888" y="4945679"/>
            <a:ext cx="1491341" cy="1358141"/>
          </a:xfrm>
          <a:prstGeom prst="foldedCorner">
            <a:avLst/>
          </a:prstGeom>
          <a:solidFill>
            <a:srgbClr val="E55D84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870€</a:t>
            </a:r>
          </a:p>
          <a:p>
            <a:pPr marL="285750" indent="-285750" algn="ctr">
              <a:buFontTx/>
              <a:buChar char="-"/>
            </a:pPr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750€</a:t>
            </a: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= 120€</a:t>
            </a:r>
            <a:endParaRPr lang="de-DE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5640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2" grpId="0" animBg="1"/>
      <p:bldP spid="6" grpId="0" animBg="1"/>
      <p:bldP spid="13" grpId="0" animBg="1"/>
      <p:bldP spid="15" grpId="0" animBg="1"/>
      <p:bldP spid="38" grpId="0" animBg="1"/>
      <p:bldP spid="39" grpId="0" animBg="1"/>
      <p:bldP spid="22" grpId="0" animBg="1"/>
      <p:bldP spid="31" grpId="0" animBg="1"/>
      <p:bldP spid="45" grpId="0" animBg="1"/>
      <p:bldP spid="24" grpId="0" animBg="1"/>
      <p:bldP spid="26" grpId="0" animBg="1"/>
      <p:bldP spid="2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466396" y="2383582"/>
            <a:ext cx="10150979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a) Alle </a:t>
            </a:r>
            <a:r>
              <a:rPr lang="de-DE" dirty="0"/>
              <a:t>Kosten sind nun gem. § 9 Abs. </a:t>
            </a:r>
            <a:r>
              <a:rPr lang="de-DE" dirty="0" smtClean="0"/>
              <a:t>3 </a:t>
            </a:r>
            <a:r>
              <a:rPr lang="de-DE" dirty="0"/>
              <a:t>Nr. 1 GKG fällig. Gem. § 28 Abs. 1 </a:t>
            </a:r>
            <a:r>
              <a:rPr lang="de-DE" dirty="0" err="1"/>
              <a:t>KostVfg</a:t>
            </a:r>
            <a:r>
              <a:rPr lang="de-DE" dirty="0"/>
              <a:t>. Ist</a:t>
            </a:r>
          </a:p>
          <a:p>
            <a:r>
              <a:rPr lang="de-DE" dirty="0"/>
              <a:t>	nunmehr eine neue Kostenrechnung die Schlusskostenrechnung, zu erstellen.</a:t>
            </a:r>
          </a:p>
        </p:txBody>
      </p:sp>
      <p:sp>
        <p:nvSpPr>
          <p:cNvPr id="8" name="Rechteck 7"/>
          <p:cNvSpPr/>
          <p:nvPr/>
        </p:nvSpPr>
        <p:spPr>
          <a:xfrm>
            <a:off x="1469036" y="1118555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KR Schlusskostenrechnung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1466395" y="3583911"/>
            <a:ext cx="10150979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b) Kostenschuldner </a:t>
            </a:r>
            <a:r>
              <a:rPr lang="de-DE" dirty="0"/>
              <a:t>ist gem. § 29 Nr. 1 GKG </a:t>
            </a:r>
            <a:r>
              <a:rPr lang="de-DE" dirty="0" smtClean="0"/>
              <a:t>die Klägerin Entscheidungsschuldnerin.</a:t>
            </a:r>
            <a:endParaRPr lang="de-DE" dirty="0"/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1466395" y="4381912"/>
            <a:ext cx="10150979" cy="147732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/>
              <a:t>c</a:t>
            </a:r>
            <a:r>
              <a:rPr lang="de-DE" dirty="0" smtClean="0"/>
              <a:t>) Der </a:t>
            </a:r>
            <a:r>
              <a:rPr lang="de-DE" dirty="0"/>
              <a:t>von </a:t>
            </a:r>
            <a:r>
              <a:rPr lang="de-DE" dirty="0" smtClean="0"/>
              <a:t>der Beklagten, </a:t>
            </a:r>
            <a:r>
              <a:rPr lang="de-DE" dirty="0"/>
              <a:t>als </a:t>
            </a:r>
            <a:r>
              <a:rPr lang="de-DE" dirty="0" smtClean="0"/>
              <a:t>Antragsschuldnerin </a:t>
            </a:r>
            <a:r>
              <a:rPr lang="de-DE" dirty="0"/>
              <a:t>gem. § 22 I S.1 GKG, geleisteter </a:t>
            </a:r>
            <a:r>
              <a:rPr lang="de-DE" dirty="0" smtClean="0"/>
              <a:t>Vorschuss für den 	Gutachter </a:t>
            </a:r>
            <a:r>
              <a:rPr lang="de-DE" dirty="0"/>
              <a:t>ist auf die </a:t>
            </a:r>
            <a:r>
              <a:rPr lang="de-DE" dirty="0" smtClean="0"/>
              <a:t>zu Kosten </a:t>
            </a:r>
            <a:r>
              <a:rPr lang="de-DE" dirty="0"/>
              <a:t>der </a:t>
            </a:r>
            <a:r>
              <a:rPr lang="de-DE" dirty="0" smtClean="0"/>
              <a:t>Klägerin, </a:t>
            </a:r>
            <a:r>
              <a:rPr lang="de-DE" dirty="0"/>
              <a:t>im Rahmen der </a:t>
            </a:r>
            <a:r>
              <a:rPr lang="de-DE" dirty="0" err="1"/>
              <a:t>Mithaft</a:t>
            </a:r>
            <a:r>
              <a:rPr lang="de-DE" dirty="0"/>
              <a:t>, zu </a:t>
            </a:r>
            <a:r>
              <a:rPr lang="de-DE" dirty="0" smtClean="0"/>
              <a:t>verrechnen</a:t>
            </a:r>
            <a:r>
              <a:rPr lang="de-DE" dirty="0"/>
              <a:t>. </a:t>
            </a:r>
          </a:p>
          <a:p>
            <a:r>
              <a:rPr lang="de-DE" dirty="0"/>
              <a:t>	Der offene Restbetrag wird im Wege </a:t>
            </a:r>
            <a:r>
              <a:rPr lang="de-DE" u="sng" dirty="0">
                <a:solidFill>
                  <a:srgbClr val="FF0000"/>
                </a:solidFill>
              </a:rPr>
              <a:t>der Sollstellung</a:t>
            </a:r>
            <a:r>
              <a:rPr lang="de-DE" dirty="0">
                <a:solidFill>
                  <a:srgbClr val="FF0000"/>
                </a:solidFill>
              </a:rPr>
              <a:t> </a:t>
            </a:r>
            <a:r>
              <a:rPr lang="de-DE" dirty="0"/>
              <a:t>gem. §§ 4 Abs. 2, 15 Abs. 1 </a:t>
            </a:r>
          </a:p>
          <a:p>
            <a:r>
              <a:rPr lang="de-DE" dirty="0"/>
              <a:t>	und 25 </a:t>
            </a:r>
            <a:r>
              <a:rPr lang="de-DE" dirty="0" err="1"/>
              <a:t>KostVfg</a:t>
            </a:r>
            <a:r>
              <a:rPr lang="de-DE" dirty="0"/>
              <a:t> mit Kost23 von </a:t>
            </a:r>
            <a:r>
              <a:rPr lang="de-DE" dirty="0" smtClean="0"/>
              <a:t>der Klägerin und Widerbeklagten erfordert</a:t>
            </a:r>
            <a:r>
              <a:rPr lang="de-DE" dirty="0"/>
              <a:t>.</a:t>
            </a:r>
          </a:p>
          <a:p>
            <a:endParaRPr lang="de-DE" dirty="0"/>
          </a:p>
        </p:txBody>
      </p:sp>
      <p:sp>
        <p:nvSpPr>
          <p:cNvPr id="13" name="Abgerundetes Rechteck 12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 Ü014z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2" name="Pfeil nach unten 11"/>
          <p:cNvSpPr/>
          <p:nvPr/>
        </p:nvSpPr>
        <p:spPr>
          <a:xfrm>
            <a:off x="5853683" y="5573328"/>
            <a:ext cx="932879" cy="978408"/>
          </a:xfrm>
          <a:prstGeom prst="down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9996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5" grpId="0" animBg="1"/>
      <p:bldP spid="16" grpId="0" animBg="1"/>
      <p:bldP spid="9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466396" y="1473516"/>
            <a:ext cx="8920617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/>
              <a:t>In der Akte befinden sich 12 Zustellungsurkunden. Vier Zustellungsurkunden sind entstanden da es </a:t>
            </a:r>
            <a:r>
              <a:rPr lang="de-DE" dirty="0" err="1"/>
              <a:t>Terminsverlegungen</a:t>
            </a:r>
            <a:r>
              <a:rPr lang="de-DE" dirty="0"/>
              <a:t> und Umladungen, </a:t>
            </a:r>
            <a:r>
              <a:rPr lang="de-DE" u="sng" dirty="0"/>
              <a:t>von Amtswegen</a:t>
            </a:r>
            <a:r>
              <a:rPr lang="de-DE" dirty="0"/>
              <a:t>, gab.</a:t>
            </a:r>
          </a:p>
        </p:txBody>
      </p:sp>
      <p:sp>
        <p:nvSpPr>
          <p:cNvPr id="8" name="Rechteck 7"/>
          <p:cNvSpPr/>
          <p:nvPr/>
        </p:nvSpPr>
        <p:spPr>
          <a:xfrm>
            <a:off x="1466395" y="905479"/>
            <a:ext cx="9533743" cy="39015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KR Schlusskostenrechnung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1466395" y="2258181"/>
            <a:ext cx="8920618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b="1"/>
              <a:t>Was müssen Sie bezüglich der Zustellungen veranlassen?</a:t>
            </a:r>
            <a:endParaRPr lang="de-DE"/>
          </a:p>
          <a:p>
            <a:r>
              <a:rPr lang="de-DE" b="1"/>
              <a:t>Muss etwas Besonderes beachtet werden?</a:t>
            </a:r>
            <a:endParaRPr lang="de-DE"/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1466395" y="3042846"/>
            <a:ext cx="8920618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u="sng" dirty="0" smtClean="0"/>
              <a:t>Gem. § 21 I, II GKG </a:t>
            </a:r>
            <a:r>
              <a:rPr lang="de-DE" dirty="0" smtClean="0"/>
              <a:t>sind Kosten die durch </a:t>
            </a:r>
            <a:r>
              <a:rPr lang="de-DE" u="sng" dirty="0" smtClean="0"/>
              <a:t>eine von Amts wegen veranlasste Verlegung eines Termins </a:t>
            </a:r>
            <a:r>
              <a:rPr lang="de-DE" dirty="0" smtClean="0"/>
              <a:t>entstanden sind, nicht zu erheben.</a:t>
            </a:r>
            <a:endParaRPr lang="de-DE" dirty="0"/>
          </a:p>
        </p:txBody>
      </p:sp>
      <p:sp>
        <p:nvSpPr>
          <p:cNvPr id="13" name="Abgerundetes Rechteck 12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 Ü014z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4371976" y="4792696"/>
            <a:ext cx="6015037" cy="150824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dirty="0" smtClean="0">
                <a:solidFill>
                  <a:schemeClr val="tx1"/>
                </a:solidFill>
              </a:rPr>
              <a:t>Verm.:</a:t>
            </a:r>
          </a:p>
          <a:p>
            <a:r>
              <a:rPr lang="de-DE" sz="2000" dirty="0" smtClean="0">
                <a:solidFill>
                  <a:schemeClr val="tx1"/>
                </a:solidFill>
              </a:rPr>
              <a:t>Die Zustellungen </a:t>
            </a:r>
            <a:r>
              <a:rPr lang="de-DE" sz="2000" dirty="0" err="1" smtClean="0">
                <a:solidFill>
                  <a:schemeClr val="tx1"/>
                </a:solidFill>
              </a:rPr>
              <a:t>Bl</a:t>
            </a:r>
            <a:r>
              <a:rPr lang="de-DE" sz="2000" dirty="0" smtClean="0">
                <a:solidFill>
                  <a:schemeClr val="tx1"/>
                </a:solidFill>
              </a:rPr>
              <a:t>. xx, </a:t>
            </a:r>
            <a:r>
              <a:rPr lang="de-DE" sz="2000" dirty="0" err="1" smtClean="0">
                <a:solidFill>
                  <a:schemeClr val="tx1"/>
                </a:solidFill>
              </a:rPr>
              <a:t>Bl</a:t>
            </a:r>
            <a:r>
              <a:rPr lang="de-DE" sz="2000" dirty="0" smtClean="0">
                <a:solidFill>
                  <a:schemeClr val="tx1"/>
                </a:solidFill>
              </a:rPr>
              <a:t>. xx, </a:t>
            </a:r>
            <a:r>
              <a:rPr lang="de-DE" sz="2000" dirty="0" err="1" smtClean="0">
                <a:solidFill>
                  <a:schemeClr val="tx1"/>
                </a:solidFill>
              </a:rPr>
              <a:t>Bl</a:t>
            </a:r>
            <a:r>
              <a:rPr lang="de-DE" sz="2000" dirty="0" smtClean="0">
                <a:solidFill>
                  <a:schemeClr val="tx1"/>
                </a:solidFill>
              </a:rPr>
              <a:t>. xx und </a:t>
            </a:r>
            <a:r>
              <a:rPr lang="de-DE" sz="2000" dirty="0" err="1" smtClean="0">
                <a:solidFill>
                  <a:schemeClr val="tx1"/>
                </a:solidFill>
              </a:rPr>
              <a:t>Bl</a:t>
            </a:r>
            <a:r>
              <a:rPr lang="de-DE" sz="2000" dirty="0" smtClean="0">
                <a:solidFill>
                  <a:schemeClr val="tx1"/>
                </a:solidFill>
              </a:rPr>
              <a:t>. xx bleiben </a:t>
            </a:r>
          </a:p>
          <a:p>
            <a:r>
              <a:rPr lang="de-DE" sz="2000" dirty="0" smtClean="0">
                <a:solidFill>
                  <a:schemeClr val="tx1"/>
                </a:solidFill>
              </a:rPr>
              <a:t>gem. § 21 II GKG außer Ansatz.</a:t>
            </a:r>
          </a:p>
          <a:p>
            <a:endParaRPr lang="de-DE" sz="2000" dirty="0" smtClean="0">
              <a:solidFill>
                <a:schemeClr val="tx1"/>
              </a:solidFill>
            </a:endParaRPr>
          </a:p>
          <a:p>
            <a:r>
              <a:rPr lang="de-DE" sz="2000" dirty="0" smtClean="0">
                <a:solidFill>
                  <a:schemeClr val="tx1"/>
                </a:solidFill>
              </a:rPr>
              <a:t>Datum, Name, Dienstbezeichnung</a:t>
            </a:r>
            <a:endParaRPr lang="de-DE" sz="2000" dirty="0">
              <a:solidFill>
                <a:schemeClr val="tx1"/>
              </a:solidFill>
            </a:endParaRPr>
          </a:p>
        </p:txBody>
      </p:sp>
      <p:sp>
        <p:nvSpPr>
          <p:cNvPr id="3" name="Ovale Legende 2"/>
          <p:cNvSpPr/>
          <p:nvPr/>
        </p:nvSpPr>
        <p:spPr>
          <a:xfrm>
            <a:off x="1243013" y="3751296"/>
            <a:ext cx="2914650" cy="1688522"/>
          </a:xfrm>
          <a:prstGeom prst="wedgeEllipseCallout">
            <a:avLst>
              <a:gd name="adj1" fmla="val 65834"/>
              <a:gd name="adj2" fmla="val 15501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Sie müssen einen Vermerk bezüglich der Zustellungen machen!</a:t>
            </a:r>
            <a:endParaRPr lang="de-D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900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5" grpId="0" animBg="1"/>
      <p:bldP spid="16" grpId="0" animBg="1"/>
      <p:bldP spid="9" grpId="0" animBg="1"/>
      <p:bldP spid="2" grpId="0" animBg="1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bgerundetes Rechteck 13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 Ü014z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1343" y="747077"/>
            <a:ext cx="6109942" cy="8639128"/>
          </a:xfrm>
          <a:prstGeom prst="rect">
            <a:avLst/>
          </a:prstGeom>
        </p:spPr>
      </p:pic>
      <p:sp>
        <p:nvSpPr>
          <p:cNvPr id="3" name="Rechteck 2"/>
          <p:cNvSpPr/>
          <p:nvPr/>
        </p:nvSpPr>
        <p:spPr>
          <a:xfrm>
            <a:off x="0" y="6561222"/>
            <a:ext cx="914400" cy="29677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>
                <a:solidFill>
                  <a:schemeClr val="bg1">
                    <a:lumMod val="50000"/>
                  </a:schemeClr>
                </a:solidFill>
              </a:rPr>
              <a:t>5</a:t>
            </a:r>
            <a:endParaRPr lang="de-DE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Rechteck 5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cxnSp>
        <p:nvCxnSpPr>
          <p:cNvPr id="8" name="Gerade Verbindung mit Pfeil 7"/>
          <p:cNvCxnSpPr/>
          <p:nvPr/>
        </p:nvCxnSpPr>
        <p:spPr>
          <a:xfrm flipH="1" flipV="1">
            <a:off x="5433509" y="2351029"/>
            <a:ext cx="3799391" cy="1174869"/>
          </a:xfrm>
          <a:prstGeom prst="straightConnector1">
            <a:avLst/>
          </a:prstGeom>
          <a:ln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Gefaltete Ecke 15"/>
          <p:cNvSpPr/>
          <p:nvPr/>
        </p:nvSpPr>
        <p:spPr>
          <a:xfrm rot="21277117">
            <a:off x="1379125" y="2218276"/>
            <a:ext cx="1290229" cy="1249874"/>
          </a:xfrm>
          <a:prstGeom prst="foldedCorner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Innen-akten-deckel</a:t>
            </a:r>
          </a:p>
        </p:txBody>
      </p:sp>
      <p:sp>
        <p:nvSpPr>
          <p:cNvPr id="11" name="Rechteck 10"/>
          <p:cNvSpPr/>
          <p:nvPr/>
        </p:nvSpPr>
        <p:spPr>
          <a:xfrm>
            <a:off x="4084020" y="2160528"/>
            <a:ext cx="1340824" cy="381000"/>
          </a:xfrm>
          <a:prstGeom prst="rect">
            <a:avLst/>
          </a:prstGeom>
          <a:solidFill>
            <a:srgbClr val="F0C774">
              <a:alpha val="1686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Bradley Hand ITC" panose="03070402050302030203" pitchFamily="66" charset="0"/>
              </a:rPr>
              <a:t>23(Verm.)</a:t>
            </a:r>
            <a:endParaRPr lang="de-DE" sz="2000" b="1" dirty="0">
              <a:solidFill>
                <a:schemeClr val="tx1"/>
              </a:solidFill>
              <a:latin typeface="Bradley Hand ITC" panose="03070402050302030203" pitchFamily="66" charset="0"/>
            </a:endParaRPr>
          </a:p>
        </p:txBody>
      </p:sp>
      <p:sp>
        <p:nvSpPr>
          <p:cNvPr id="12" name="Gefaltete Ecke 11"/>
          <p:cNvSpPr/>
          <p:nvPr/>
        </p:nvSpPr>
        <p:spPr>
          <a:xfrm rot="21277117">
            <a:off x="9038973" y="2649054"/>
            <a:ext cx="1500593" cy="1559890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1600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Kosten-vermerk</a:t>
            </a:r>
            <a:r>
              <a:rPr lang="de-DE" sz="16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muss auch</a:t>
            </a:r>
          </a:p>
          <a:p>
            <a:pPr algn="ctr"/>
            <a:r>
              <a:rPr lang="de-DE" sz="16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notiert werden!!</a:t>
            </a:r>
            <a:endParaRPr lang="de-DE" sz="16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3" name="Gefaltete Ecke 12"/>
          <p:cNvSpPr/>
          <p:nvPr/>
        </p:nvSpPr>
        <p:spPr>
          <a:xfrm rot="21277117">
            <a:off x="680232" y="282364"/>
            <a:ext cx="1405509" cy="1297704"/>
          </a:xfrm>
          <a:prstGeom prst="foldedCorner">
            <a:avLst/>
          </a:prstGeom>
          <a:solidFill>
            <a:srgbClr val="FF0000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Achtung!!</a:t>
            </a:r>
          </a:p>
        </p:txBody>
      </p:sp>
    </p:spTree>
    <p:extLst>
      <p:ext uri="{BB962C8B-B14F-4D97-AF65-F5344CB8AC3E}">
        <p14:creationId xmlns:p14="http://schemas.microsoft.com/office/powerpoint/2010/main" val="3623185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1" grpId="0" animBg="1"/>
      <p:bldP spid="12" grpId="0" animBg="1"/>
      <p:bldP spid="13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438</Words>
  <Application>Microsoft Office PowerPoint</Application>
  <PresentationFormat>Breitbild</PresentationFormat>
  <Paragraphs>116</Paragraphs>
  <Slides>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12" baseType="lpstr">
      <vt:lpstr>Arial</vt:lpstr>
      <vt:lpstr>Bradley Hand ITC</vt:lpstr>
      <vt:lpstr>Calibri</vt:lpstr>
      <vt:lpstr>Calibri Light</vt:lpstr>
      <vt:lpstr>MV Boli</vt:lpstr>
      <vt:lpstr>Times New Roman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ITDZ-Berlin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34</cp:revision>
  <dcterms:created xsi:type="dcterms:W3CDTF">2023-07-24T07:26:55Z</dcterms:created>
  <dcterms:modified xsi:type="dcterms:W3CDTF">2024-03-15T09:27:17Z</dcterms:modified>
</cp:coreProperties>
</file>