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Lst>
  <p:sldSz cx="18288000" cy="10287000"/>
  <p:notesSz cx="6858000" cy="9144000"/>
  <p:embeddedFontLst>
    <p:embeddedFont>
      <p:font typeface="Canva Sans" panose="020B0503030501040103" pitchFamily="34" charset="0"/>
      <p:regular r:id="rId8"/>
    </p:embeddedFont>
    <p:embeddedFont>
      <p:font typeface="Canva Sans Bold" panose="020B0803030501040103" pitchFamily="34" charset="0"/>
      <p:regular r:id="rId9"/>
      <p:bold r:id="rId10"/>
    </p:embeddedFont>
    <p:embeddedFont>
      <p:font typeface="Pompiere" panose="02000000000000000000" pitchFamily="2" charset="77"/>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DA645A-F009-B54A-8AF9-38EE550B6899}" v="22" dt="2025-01-03T13:08:12.1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04" autoAdjust="0"/>
    <p:restoredTop sz="94569" autoAdjust="0"/>
  </p:normalViewPr>
  <p:slideViewPr>
    <p:cSldViewPr>
      <p:cViewPr varScale="1">
        <p:scale>
          <a:sx n="98" d="100"/>
          <a:sy n="98" d="100"/>
        </p:scale>
        <p:origin x="224" y="2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ja Dittrich" userId="7fd2e0e7fd3099c6" providerId="LiveId" clId="{52DA645A-F009-B54A-8AF9-38EE550B6899}"/>
    <pc:docChg chg="undo custSel modSld">
      <pc:chgData name="Katja Dittrich" userId="7fd2e0e7fd3099c6" providerId="LiveId" clId="{52DA645A-F009-B54A-8AF9-38EE550B6899}" dt="2025-01-03T13:08:12.154" v="28"/>
      <pc:docMkLst>
        <pc:docMk/>
      </pc:docMkLst>
      <pc:sldChg chg="modSp mod">
        <pc:chgData name="Katja Dittrich" userId="7fd2e0e7fd3099c6" providerId="LiveId" clId="{52DA645A-F009-B54A-8AF9-38EE550B6899}" dt="2025-01-03T13:05:53.600" v="3" actId="14100"/>
        <pc:sldMkLst>
          <pc:docMk/>
          <pc:sldMk cId="0" sldId="256"/>
        </pc:sldMkLst>
        <pc:spChg chg="mod">
          <ac:chgData name="Katja Dittrich" userId="7fd2e0e7fd3099c6" providerId="LiveId" clId="{52DA645A-F009-B54A-8AF9-38EE550B6899}" dt="2025-01-03T13:05:41.852" v="0" actId="14100"/>
          <ac:spMkLst>
            <pc:docMk/>
            <pc:sldMk cId="0" sldId="256"/>
            <ac:spMk id="10" creationId="{00000000-0000-0000-0000-000000000000}"/>
          </ac:spMkLst>
        </pc:spChg>
        <pc:spChg chg="mod">
          <ac:chgData name="Katja Dittrich" userId="7fd2e0e7fd3099c6" providerId="LiveId" clId="{52DA645A-F009-B54A-8AF9-38EE550B6899}" dt="2025-01-03T13:05:53.600" v="3" actId="14100"/>
          <ac:spMkLst>
            <pc:docMk/>
            <pc:sldMk cId="0" sldId="256"/>
            <ac:spMk id="13" creationId="{00000000-0000-0000-0000-000000000000}"/>
          </ac:spMkLst>
        </pc:spChg>
        <pc:spChg chg="mod">
          <ac:chgData name="Katja Dittrich" userId="7fd2e0e7fd3099c6" providerId="LiveId" clId="{52DA645A-F009-B54A-8AF9-38EE550B6899}" dt="2025-01-03T13:05:48.457" v="2" actId="14100"/>
          <ac:spMkLst>
            <pc:docMk/>
            <pc:sldMk cId="0" sldId="256"/>
            <ac:spMk id="16" creationId="{00000000-0000-0000-0000-000000000000}"/>
          </ac:spMkLst>
        </pc:spChg>
      </pc:sldChg>
      <pc:sldChg chg="modSp mod modAnim">
        <pc:chgData name="Katja Dittrich" userId="7fd2e0e7fd3099c6" providerId="LiveId" clId="{52DA645A-F009-B54A-8AF9-38EE550B6899}" dt="2025-01-03T13:07:43.750" v="20"/>
        <pc:sldMkLst>
          <pc:docMk/>
          <pc:sldMk cId="0" sldId="257"/>
        </pc:sldMkLst>
        <pc:spChg chg="mod">
          <ac:chgData name="Katja Dittrich" userId="7fd2e0e7fd3099c6" providerId="LiveId" clId="{52DA645A-F009-B54A-8AF9-38EE550B6899}" dt="2025-01-03T13:07:06.111" v="14" actId="14100"/>
          <ac:spMkLst>
            <pc:docMk/>
            <pc:sldMk cId="0" sldId="257"/>
            <ac:spMk id="9" creationId="{00000000-0000-0000-0000-000000000000}"/>
          </ac:spMkLst>
        </pc:spChg>
      </pc:sldChg>
      <pc:sldChg chg="modAnim">
        <pc:chgData name="Katja Dittrich" userId="7fd2e0e7fd3099c6" providerId="LiveId" clId="{52DA645A-F009-B54A-8AF9-38EE550B6899}" dt="2025-01-03T13:07:49.324" v="21"/>
        <pc:sldMkLst>
          <pc:docMk/>
          <pc:sldMk cId="0" sldId="258"/>
        </pc:sldMkLst>
      </pc:sldChg>
      <pc:sldChg chg="modAnim">
        <pc:chgData name="Katja Dittrich" userId="7fd2e0e7fd3099c6" providerId="LiveId" clId="{52DA645A-F009-B54A-8AF9-38EE550B6899}" dt="2025-01-03T13:07:52.112" v="22"/>
        <pc:sldMkLst>
          <pc:docMk/>
          <pc:sldMk cId="0" sldId="259"/>
        </pc:sldMkLst>
      </pc:sldChg>
      <pc:sldChg chg="modAnim">
        <pc:chgData name="Katja Dittrich" userId="7fd2e0e7fd3099c6" providerId="LiveId" clId="{52DA645A-F009-B54A-8AF9-38EE550B6899}" dt="2025-01-03T13:08:09.027" v="27"/>
        <pc:sldMkLst>
          <pc:docMk/>
          <pc:sldMk cId="0" sldId="260"/>
        </pc:sldMkLst>
      </pc:sldChg>
      <pc:sldChg chg="modAnim">
        <pc:chgData name="Katja Dittrich" userId="7fd2e0e7fd3099c6" providerId="LiveId" clId="{52DA645A-F009-B54A-8AF9-38EE550B6899}" dt="2025-01-03T13:08:12.154" v="28"/>
        <pc:sldMkLst>
          <pc:docMk/>
          <pc:sldMk cId="0" sldId="26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2.png"/><Relationship Id="rId7"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4.svg"/><Relationship Id="rId10" Type="http://schemas.openxmlformats.org/officeDocument/2006/relationships/slide" Target="slide6.xml"/><Relationship Id="rId4" Type="http://schemas.openxmlformats.org/officeDocument/2006/relationships/image" Target="../media/image3.png"/><Relationship Id="rId9" Type="http://schemas.openxmlformats.org/officeDocument/2006/relationships/slide" Target="slide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de-DE"/>
          </a:p>
        </p:txBody>
      </p:sp>
      <p:grpSp>
        <p:nvGrpSpPr>
          <p:cNvPr id="3" name="Group 3"/>
          <p:cNvGrpSpPr/>
          <p:nvPr/>
        </p:nvGrpSpPr>
        <p:grpSpPr>
          <a:xfrm>
            <a:off x="14663881" y="-558188"/>
            <a:ext cx="3491568" cy="4114800"/>
            <a:chOff x="0" y="0"/>
            <a:chExt cx="4655424" cy="5486400"/>
          </a:xfrm>
        </p:grpSpPr>
        <p:sp>
          <p:nvSpPr>
            <p:cNvPr id="4" name="Freeform 4"/>
            <p:cNvSpPr/>
            <p:nvPr/>
          </p:nvSpPr>
          <p:spPr>
            <a:xfrm>
              <a:off x="0" y="0"/>
              <a:ext cx="4655424" cy="5486400"/>
            </a:xfrm>
            <a:custGeom>
              <a:avLst/>
              <a:gdLst/>
              <a:ahLst/>
              <a:cxnLst/>
              <a:rect l="l" t="t" r="r" b="b"/>
              <a:pathLst>
                <a:path w="4655424" h="5486400">
                  <a:moveTo>
                    <a:pt x="0" y="0"/>
                  </a:moveTo>
                  <a:lnTo>
                    <a:pt x="4655424" y="0"/>
                  </a:lnTo>
                  <a:lnTo>
                    <a:pt x="4655424" y="5486400"/>
                  </a:lnTo>
                  <a:lnTo>
                    <a:pt x="0" y="5486400"/>
                  </a:lnTo>
                  <a:lnTo>
                    <a:pt x="0" y="0"/>
                  </a:lnTo>
                  <a:close/>
                </a:path>
              </a:pathLst>
            </a:custGeom>
            <a:blipFill>
              <a:blip r:embed="rId3"/>
              <a:stretch>
                <a:fillRect/>
              </a:stretch>
            </a:blipFill>
          </p:spPr>
          <p:txBody>
            <a:bodyPr/>
            <a:lstStyle/>
            <a:p>
              <a:endParaRPr lang="de-DE"/>
            </a:p>
          </p:txBody>
        </p:sp>
      </p:grpSp>
      <p:sp>
        <p:nvSpPr>
          <p:cNvPr id="5" name="Freeform 5"/>
          <p:cNvSpPr/>
          <p:nvPr/>
        </p:nvSpPr>
        <p:spPr>
          <a:xfrm>
            <a:off x="650479" y="1122252"/>
            <a:ext cx="756442" cy="753921"/>
          </a:xfrm>
          <a:custGeom>
            <a:avLst/>
            <a:gdLst/>
            <a:ahLst/>
            <a:cxnLst/>
            <a:rect l="l" t="t" r="r" b="b"/>
            <a:pathLst>
              <a:path w="756442" h="753921">
                <a:moveTo>
                  <a:pt x="0" y="0"/>
                </a:moveTo>
                <a:lnTo>
                  <a:pt x="756442" y="0"/>
                </a:lnTo>
                <a:lnTo>
                  <a:pt x="756442" y="753920"/>
                </a:lnTo>
                <a:lnTo>
                  <a:pt x="0" y="7539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6" name="Freeform 6"/>
          <p:cNvSpPr/>
          <p:nvPr/>
        </p:nvSpPr>
        <p:spPr>
          <a:xfrm>
            <a:off x="650479" y="2137441"/>
            <a:ext cx="756442" cy="753921"/>
          </a:xfrm>
          <a:custGeom>
            <a:avLst/>
            <a:gdLst/>
            <a:ahLst/>
            <a:cxnLst/>
            <a:rect l="l" t="t" r="r" b="b"/>
            <a:pathLst>
              <a:path w="756442" h="753921">
                <a:moveTo>
                  <a:pt x="0" y="0"/>
                </a:moveTo>
                <a:lnTo>
                  <a:pt x="756442" y="0"/>
                </a:lnTo>
                <a:lnTo>
                  <a:pt x="756442" y="753920"/>
                </a:lnTo>
                <a:lnTo>
                  <a:pt x="0" y="7539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7" name="Freeform 7"/>
          <p:cNvSpPr/>
          <p:nvPr/>
        </p:nvSpPr>
        <p:spPr>
          <a:xfrm>
            <a:off x="650479" y="3625509"/>
            <a:ext cx="756442" cy="753921"/>
          </a:xfrm>
          <a:custGeom>
            <a:avLst/>
            <a:gdLst/>
            <a:ahLst/>
            <a:cxnLst/>
            <a:rect l="l" t="t" r="r" b="b"/>
            <a:pathLst>
              <a:path w="756442" h="753921">
                <a:moveTo>
                  <a:pt x="0" y="0"/>
                </a:moveTo>
                <a:lnTo>
                  <a:pt x="756442" y="0"/>
                </a:lnTo>
                <a:lnTo>
                  <a:pt x="756442" y="753921"/>
                </a:lnTo>
                <a:lnTo>
                  <a:pt x="0" y="7539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8" name="Freeform 8"/>
          <p:cNvSpPr/>
          <p:nvPr/>
        </p:nvSpPr>
        <p:spPr>
          <a:xfrm>
            <a:off x="606698" y="5330484"/>
            <a:ext cx="756442" cy="753921"/>
          </a:xfrm>
          <a:custGeom>
            <a:avLst/>
            <a:gdLst/>
            <a:ahLst/>
            <a:cxnLst/>
            <a:rect l="l" t="t" r="r" b="b"/>
            <a:pathLst>
              <a:path w="756442" h="753921">
                <a:moveTo>
                  <a:pt x="0" y="0"/>
                </a:moveTo>
                <a:lnTo>
                  <a:pt x="756442" y="0"/>
                </a:lnTo>
                <a:lnTo>
                  <a:pt x="756442" y="753921"/>
                </a:lnTo>
                <a:lnTo>
                  <a:pt x="0" y="7539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9" name="Freeform 9"/>
          <p:cNvSpPr/>
          <p:nvPr/>
        </p:nvSpPr>
        <p:spPr>
          <a:xfrm>
            <a:off x="650479" y="7035459"/>
            <a:ext cx="756442" cy="753921"/>
          </a:xfrm>
          <a:custGeom>
            <a:avLst/>
            <a:gdLst/>
            <a:ahLst/>
            <a:cxnLst/>
            <a:rect l="l" t="t" r="r" b="b"/>
            <a:pathLst>
              <a:path w="756442" h="753921">
                <a:moveTo>
                  <a:pt x="0" y="0"/>
                </a:moveTo>
                <a:lnTo>
                  <a:pt x="756442" y="0"/>
                </a:lnTo>
                <a:lnTo>
                  <a:pt x="756442" y="753921"/>
                </a:lnTo>
                <a:lnTo>
                  <a:pt x="0" y="7539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0" name="TextBox 10"/>
          <p:cNvSpPr txBox="1"/>
          <p:nvPr/>
        </p:nvSpPr>
        <p:spPr>
          <a:xfrm>
            <a:off x="15392401" y="1174639"/>
            <a:ext cx="1586508" cy="1566544"/>
          </a:xfrm>
          <a:prstGeom prst="rect">
            <a:avLst/>
          </a:prstGeom>
        </p:spPr>
        <p:txBody>
          <a:bodyPr wrap="square" lIns="0" tIns="0" rIns="0" bIns="0" rtlCol="0" anchor="t">
            <a:spAutoFit/>
          </a:bodyPr>
          <a:lstStyle/>
          <a:p>
            <a:pPr algn="ctr">
              <a:lnSpc>
                <a:spcPts val="12880"/>
              </a:lnSpc>
            </a:pPr>
            <a:r>
              <a:rPr lang="en-US" sz="9200" b="1" dirty="0">
                <a:solidFill>
                  <a:srgbClr val="000000"/>
                </a:solidFill>
                <a:latin typeface="Canva Sans Bold"/>
                <a:ea typeface="Canva Sans Bold"/>
                <a:cs typeface="Canva Sans Bold"/>
                <a:sym typeface="Canva Sans Bold"/>
              </a:rPr>
              <a:t>B5</a:t>
            </a:r>
          </a:p>
        </p:txBody>
      </p:sp>
      <p:sp>
        <p:nvSpPr>
          <p:cNvPr id="11" name="TextBox 11"/>
          <p:cNvSpPr txBox="1"/>
          <p:nvPr/>
        </p:nvSpPr>
        <p:spPr>
          <a:xfrm>
            <a:off x="908968" y="1171376"/>
            <a:ext cx="239837" cy="504825"/>
          </a:xfrm>
          <a:prstGeom prst="rect">
            <a:avLst/>
          </a:prstGeom>
        </p:spPr>
        <p:txBody>
          <a:bodyPr lIns="0" tIns="0" rIns="0" bIns="0" rtlCol="0" anchor="t">
            <a:spAutoFit/>
          </a:bodyPr>
          <a:lstStyle/>
          <a:p>
            <a:pPr algn="ctr">
              <a:lnSpc>
                <a:spcPts val="4199"/>
              </a:lnSpc>
            </a:pPr>
            <a:r>
              <a:rPr lang="en-US" sz="2999" u="sng">
                <a:solidFill>
                  <a:srgbClr val="000000"/>
                </a:solidFill>
                <a:latin typeface="Pompiere"/>
                <a:ea typeface="Pompiere"/>
                <a:cs typeface="Pompiere"/>
                <a:sym typeface="Pompiere"/>
                <a:hlinkClick r:id="rId6" action="ppaction://hlinksldjump"/>
              </a:rPr>
              <a:t>a)</a:t>
            </a:r>
          </a:p>
        </p:txBody>
      </p:sp>
      <p:sp>
        <p:nvSpPr>
          <p:cNvPr id="12" name="TextBox 12"/>
          <p:cNvSpPr txBox="1"/>
          <p:nvPr/>
        </p:nvSpPr>
        <p:spPr>
          <a:xfrm>
            <a:off x="899145" y="2236359"/>
            <a:ext cx="249287" cy="504825"/>
          </a:xfrm>
          <a:prstGeom prst="rect">
            <a:avLst/>
          </a:prstGeom>
        </p:spPr>
        <p:txBody>
          <a:bodyPr lIns="0" tIns="0" rIns="0" bIns="0" rtlCol="0" anchor="t">
            <a:spAutoFit/>
          </a:bodyPr>
          <a:lstStyle/>
          <a:p>
            <a:pPr algn="ctr">
              <a:lnSpc>
                <a:spcPts val="4199"/>
              </a:lnSpc>
            </a:pPr>
            <a:r>
              <a:rPr lang="en-US" sz="2999" u="sng">
                <a:solidFill>
                  <a:srgbClr val="000000"/>
                </a:solidFill>
                <a:latin typeface="Pompiere"/>
                <a:ea typeface="Pompiere"/>
                <a:cs typeface="Pompiere"/>
                <a:sym typeface="Pompiere"/>
                <a:hlinkClick r:id="rId7" action="ppaction://hlinksldjump"/>
              </a:rPr>
              <a:t>b)</a:t>
            </a:r>
          </a:p>
        </p:txBody>
      </p:sp>
      <p:sp>
        <p:nvSpPr>
          <p:cNvPr id="13" name="TextBox 13"/>
          <p:cNvSpPr txBox="1"/>
          <p:nvPr/>
        </p:nvSpPr>
        <p:spPr>
          <a:xfrm>
            <a:off x="908968" y="3711234"/>
            <a:ext cx="310232" cy="505779"/>
          </a:xfrm>
          <a:prstGeom prst="rect">
            <a:avLst/>
          </a:prstGeom>
        </p:spPr>
        <p:txBody>
          <a:bodyPr wrap="square" lIns="0" tIns="0" rIns="0" bIns="0" rtlCol="0" anchor="t">
            <a:spAutoFit/>
          </a:bodyPr>
          <a:lstStyle/>
          <a:p>
            <a:pPr algn="ctr">
              <a:lnSpc>
                <a:spcPts val="4199"/>
              </a:lnSpc>
            </a:pPr>
            <a:r>
              <a:rPr lang="en-US" sz="2999" u="sng" dirty="0">
                <a:solidFill>
                  <a:srgbClr val="000000"/>
                </a:solidFill>
                <a:latin typeface="Pompiere"/>
                <a:ea typeface="Pompiere"/>
                <a:cs typeface="Pompiere"/>
                <a:sym typeface="Pompiere"/>
                <a:hlinkClick r:id="rId8" action="ppaction://hlinksldjump"/>
              </a:rPr>
              <a:t>c)</a:t>
            </a:r>
          </a:p>
        </p:txBody>
      </p:sp>
      <p:sp>
        <p:nvSpPr>
          <p:cNvPr id="14" name="TextBox 14"/>
          <p:cNvSpPr txBox="1"/>
          <p:nvPr/>
        </p:nvSpPr>
        <p:spPr>
          <a:xfrm>
            <a:off x="890401" y="5426457"/>
            <a:ext cx="249287" cy="504825"/>
          </a:xfrm>
          <a:prstGeom prst="rect">
            <a:avLst/>
          </a:prstGeom>
        </p:spPr>
        <p:txBody>
          <a:bodyPr lIns="0" tIns="0" rIns="0" bIns="0" rtlCol="0" anchor="t">
            <a:spAutoFit/>
          </a:bodyPr>
          <a:lstStyle/>
          <a:p>
            <a:pPr algn="ctr">
              <a:lnSpc>
                <a:spcPts val="4199"/>
              </a:lnSpc>
            </a:pPr>
            <a:r>
              <a:rPr lang="en-US" sz="2999" u="sng">
                <a:solidFill>
                  <a:srgbClr val="000000"/>
                </a:solidFill>
                <a:latin typeface="Pompiere"/>
                <a:ea typeface="Pompiere"/>
                <a:cs typeface="Pompiere"/>
                <a:sym typeface="Pompiere"/>
                <a:hlinkClick r:id="rId9" action="ppaction://hlinksldjump"/>
              </a:rPr>
              <a:t>d)</a:t>
            </a:r>
          </a:p>
        </p:txBody>
      </p:sp>
      <p:sp>
        <p:nvSpPr>
          <p:cNvPr id="15" name="TextBox 15"/>
          <p:cNvSpPr txBox="1"/>
          <p:nvPr/>
        </p:nvSpPr>
        <p:spPr>
          <a:xfrm>
            <a:off x="890401" y="7127392"/>
            <a:ext cx="239985" cy="523875"/>
          </a:xfrm>
          <a:prstGeom prst="rect">
            <a:avLst/>
          </a:prstGeom>
        </p:spPr>
        <p:txBody>
          <a:bodyPr lIns="0" tIns="0" rIns="0" bIns="0" rtlCol="0" anchor="t">
            <a:spAutoFit/>
          </a:bodyPr>
          <a:lstStyle/>
          <a:p>
            <a:pPr algn="ctr">
              <a:lnSpc>
                <a:spcPts val="4200"/>
              </a:lnSpc>
            </a:pPr>
            <a:r>
              <a:rPr lang="en-US" sz="3000" u="sng">
                <a:solidFill>
                  <a:srgbClr val="000000"/>
                </a:solidFill>
                <a:latin typeface="Pompiere"/>
                <a:ea typeface="Pompiere"/>
                <a:cs typeface="Pompiere"/>
                <a:sym typeface="Pompiere"/>
                <a:hlinkClick r:id="rId10" action="ppaction://hlinksldjump"/>
              </a:rPr>
              <a:t>e)</a:t>
            </a:r>
          </a:p>
        </p:txBody>
      </p:sp>
      <p:sp>
        <p:nvSpPr>
          <p:cNvPr id="16" name="TextBox 16"/>
          <p:cNvSpPr txBox="1"/>
          <p:nvPr/>
        </p:nvSpPr>
        <p:spPr>
          <a:xfrm>
            <a:off x="1791120" y="1171376"/>
            <a:ext cx="7200479" cy="504825"/>
          </a:xfrm>
          <a:prstGeom prst="rect">
            <a:avLst/>
          </a:prstGeom>
        </p:spPr>
        <p:txBody>
          <a:bodyPr wrap="square" lIns="0" tIns="0" rIns="0" bIns="0" rtlCol="0" anchor="t">
            <a:spAutoFit/>
          </a:bodyPr>
          <a:lstStyle/>
          <a:p>
            <a:pPr algn="l">
              <a:lnSpc>
                <a:spcPts val="4199"/>
              </a:lnSpc>
              <a:spcBef>
                <a:spcPct val="0"/>
              </a:spcBef>
            </a:pPr>
            <a:r>
              <a:rPr lang="en-US" sz="2999" dirty="0" err="1">
                <a:solidFill>
                  <a:srgbClr val="000000"/>
                </a:solidFill>
                <a:latin typeface="Pompiere"/>
                <a:ea typeface="Pompiere"/>
                <a:cs typeface="Pompiere"/>
                <a:sym typeface="Pompiere"/>
              </a:rPr>
              <a:t>Erklären</a:t>
            </a:r>
            <a:r>
              <a:rPr lang="en-US" sz="2999" dirty="0">
                <a:solidFill>
                  <a:srgbClr val="000000"/>
                </a:solidFill>
                <a:latin typeface="Pompiere"/>
                <a:ea typeface="Pompiere"/>
                <a:cs typeface="Pompiere"/>
                <a:sym typeface="Pompiere"/>
              </a:rPr>
              <a:t> Sie den </a:t>
            </a:r>
            <a:r>
              <a:rPr lang="en-US" sz="2999" dirty="0" err="1">
                <a:solidFill>
                  <a:srgbClr val="000000"/>
                </a:solidFill>
                <a:latin typeface="Pompiere"/>
                <a:ea typeface="Pompiere"/>
                <a:cs typeface="Pompiere"/>
                <a:sym typeface="Pompiere"/>
              </a:rPr>
              <a:t>Begriff</a:t>
            </a:r>
            <a:r>
              <a:rPr lang="en-US" sz="2999" dirty="0">
                <a:solidFill>
                  <a:srgbClr val="000000"/>
                </a:solidFill>
                <a:latin typeface="Pompiere"/>
                <a:ea typeface="Pompiere"/>
                <a:cs typeface="Pompiere"/>
                <a:sym typeface="Pompiere"/>
              </a:rPr>
              <a:t> „</a:t>
            </a:r>
            <a:r>
              <a:rPr lang="en-US" sz="2999" dirty="0" err="1">
                <a:solidFill>
                  <a:srgbClr val="000000"/>
                </a:solidFill>
                <a:latin typeface="Pompiere"/>
                <a:ea typeface="Pompiere"/>
                <a:cs typeface="Pompiere"/>
                <a:sym typeface="Pompiere"/>
              </a:rPr>
              <a:t>eheliche</a:t>
            </a:r>
            <a:r>
              <a:rPr lang="en-US" sz="2999" dirty="0">
                <a:solidFill>
                  <a:srgbClr val="000000"/>
                </a:solidFill>
                <a:latin typeface="Pompiere"/>
                <a:ea typeface="Pompiere"/>
                <a:cs typeface="Pompiere"/>
                <a:sym typeface="Pompiere"/>
              </a:rPr>
              <a:t> </a:t>
            </a:r>
            <a:r>
              <a:rPr lang="en-US" sz="2999" dirty="0" err="1">
                <a:solidFill>
                  <a:srgbClr val="000000"/>
                </a:solidFill>
                <a:latin typeface="Pompiere"/>
                <a:ea typeface="Pompiere"/>
                <a:cs typeface="Pompiere"/>
                <a:sym typeface="Pompiere"/>
              </a:rPr>
              <a:t>Lebensgemeinschaft</a:t>
            </a:r>
            <a:r>
              <a:rPr lang="en-US" sz="2999" dirty="0">
                <a:solidFill>
                  <a:srgbClr val="000000"/>
                </a:solidFill>
                <a:latin typeface="Pompiere"/>
                <a:ea typeface="Pompiere"/>
                <a:cs typeface="Pompiere"/>
                <a:sym typeface="Pompiere"/>
              </a:rPr>
              <a:t>“</a:t>
            </a:r>
          </a:p>
        </p:txBody>
      </p:sp>
      <p:sp>
        <p:nvSpPr>
          <p:cNvPr id="17" name="TextBox 17"/>
          <p:cNvSpPr txBox="1"/>
          <p:nvPr/>
        </p:nvSpPr>
        <p:spPr>
          <a:xfrm>
            <a:off x="1784613" y="2085776"/>
            <a:ext cx="12662960" cy="866775"/>
          </a:xfrm>
          <a:prstGeom prst="rect">
            <a:avLst/>
          </a:prstGeom>
        </p:spPr>
        <p:txBody>
          <a:bodyPr lIns="0" tIns="0" rIns="0" bIns="0" rtlCol="0" anchor="t">
            <a:spAutoFit/>
          </a:bodyPr>
          <a:lstStyle/>
          <a:p>
            <a:pPr algn="l">
              <a:lnSpc>
                <a:spcPts val="3449"/>
              </a:lnSpc>
            </a:pPr>
            <a:r>
              <a:rPr lang="en-US" sz="2999">
                <a:solidFill>
                  <a:srgbClr val="000000"/>
                </a:solidFill>
                <a:latin typeface="Pompiere"/>
                <a:ea typeface="Pompiere"/>
                <a:cs typeface="Pompiere"/>
                <a:sym typeface="Pompiere"/>
              </a:rPr>
              <a:t>Helena und Valentin sind miteinander verheiratet. Valentin macht immer öfter Überstunden, so dass er werktags seine Familie kaum noch sieht. Kann Helena dagegen etwas unternehmen?</a:t>
            </a:r>
          </a:p>
        </p:txBody>
      </p:sp>
      <p:sp>
        <p:nvSpPr>
          <p:cNvPr id="18" name="TextBox 18"/>
          <p:cNvSpPr txBox="1"/>
          <p:nvPr/>
        </p:nvSpPr>
        <p:spPr>
          <a:xfrm>
            <a:off x="1784613" y="3359532"/>
            <a:ext cx="15084246" cy="1295400"/>
          </a:xfrm>
          <a:prstGeom prst="rect">
            <a:avLst/>
          </a:prstGeom>
        </p:spPr>
        <p:txBody>
          <a:bodyPr lIns="0" tIns="0" rIns="0" bIns="0" rtlCol="0" anchor="t">
            <a:spAutoFit/>
          </a:bodyPr>
          <a:lstStyle/>
          <a:p>
            <a:pPr algn="l">
              <a:lnSpc>
                <a:spcPts val="3449"/>
              </a:lnSpc>
            </a:pPr>
            <a:r>
              <a:rPr lang="en-US" sz="2999">
                <a:solidFill>
                  <a:srgbClr val="000000"/>
                </a:solidFill>
                <a:latin typeface="Pompiere"/>
                <a:ea typeface="Pompiere"/>
                <a:cs typeface="Pompiere"/>
                <a:sym typeface="Pompiere"/>
              </a:rPr>
              <a:t>Magdalena und Theo sind miteinander verheiratet. Sie haben den Namen der Frau zum Ehenamen gewählt, weil Magdalena im Ort bekannt und beliebt ist. Nach einigen Jahren kommt es zur Scheidung, weil Theo in die kriminelle Szene abgerutscht ist. Darf Theo den Namen der Magdalena weiterführen, wenn sie absolut dagegen ist?</a:t>
            </a:r>
          </a:p>
        </p:txBody>
      </p:sp>
      <p:sp>
        <p:nvSpPr>
          <p:cNvPr id="19" name="TextBox 19"/>
          <p:cNvSpPr txBox="1"/>
          <p:nvPr/>
        </p:nvSpPr>
        <p:spPr>
          <a:xfrm>
            <a:off x="1791121" y="5064507"/>
            <a:ext cx="15086977" cy="1295400"/>
          </a:xfrm>
          <a:prstGeom prst="rect">
            <a:avLst/>
          </a:prstGeom>
        </p:spPr>
        <p:txBody>
          <a:bodyPr lIns="0" tIns="0" rIns="0" bIns="0" rtlCol="0" anchor="t">
            <a:spAutoFit/>
          </a:bodyPr>
          <a:lstStyle/>
          <a:p>
            <a:pPr algn="l">
              <a:lnSpc>
                <a:spcPts val="3449"/>
              </a:lnSpc>
            </a:pPr>
            <a:r>
              <a:rPr lang="en-US" sz="2999">
                <a:solidFill>
                  <a:srgbClr val="000000"/>
                </a:solidFill>
                <a:latin typeface="Pompiere"/>
                <a:ea typeface="Pompiere"/>
                <a:cs typeface="Pompiere"/>
                <a:sym typeface="Pompiere"/>
              </a:rPr>
              <a:t>Luna und Jack sind miteinander verheiratet. Während einer Fortbildungsreihe kauft Jack einen DVD-Player für gemeinsame romantische Filmabende zum Sonderpreis von 100,00 € auf Rechnung. Zu Hause angekommen, vergisst Jack die Bezahlung. Der Verkäufer wendet sich an Luna. Mit Erfolg?</a:t>
            </a:r>
          </a:p>
        </p:txBody>
      </p:sp>
      <p:sp>
        <p:nvSpPr>
          <p:cNvPr id="20" name="TextBox 20"/>
          <p:cNvSpPr txBox="1"/>
          <p:nvPr/>
        </p:nvSpPr>
        <p:spPr>
          <a:xfrm>
            <a:off x="1791121" y="6769482"/>
            <a:ext cx="15590391" cy="1295400"/>
          </a:xfrm>
          <a:prstGeom prst="rect">
            <a:avLst/>
          </a:prstGeom>
        </p:spPr>
        <p:txBody>
          <a:bodyPr lIns="0" tIns="0" rIns="0" bIns="0" rtlCol="0" anchor="t">
            <a:spAutoFit/>
          </a:bodyPr>
          <a:lstStyle/>
          <a:p>
            <a:pPr algn="l">
              <a:lnSpc>
                <a:spcPts val="3449"/>
              </a:lnSpc>
            </a:pPr>
            <a:r>
              <a:rPr lang="en-US" sz="2999">
                <a:solidFill>
                  <a:srgbClr val="000000"/>
                </a:solidFill>
                <a:latin typeface="Pompiere"/>
                <a:ea typeface="Pompiere"/>
                <a:cs typeface="Pompiere"/>
                <a:sym typeface="Pompiere"/>
              </a:rPr>
              <a:t>Levi und Chloe sind miteinander verheiratet. Nach mehreren Streitigkeiten trennen sich die beiden. Levi verdient monatlich 2.500,00 € netto (bereinigt), Chloe hat keine Einkünfte, weil sie sich um die Erziehung der gemeinsamen siebenjährigen Tochter kümmert. Kann Chloe von Levi Unterhalt für sie verlangen?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de-DE"/>
          </a:p>
        </p:txBody>
      </p:sp>
      <p:grpSp>
        <p:nvGrpSpPr>
          <p:cNvPr id="3" name="Group 3"/>
          <p:cNvGrpSpPr/>
          <p:nvPr/>
        </p:nvGrpSpPr>
        <p:grpSpPr>
          <a:xfrm>
            <a:off x="3285165" y="1028700"/>
            <a:ext cx="14255359" cy="1347689"/>
            <a:chOff x="0" y="0"/>
            <a:chExt cx="2208528" cy="208792"/>
          </a:xfrm>
        </p:grpSpPr>
        <p:sp>
          <p:nvSpPr>
            <p:cNvPr id="4" name="Freeform 4"/>
            <p:cNvSpPr/>
            <p:nvPr/>
          </p:nvSpPr>
          <p:spPr>
            <a:xfrm>
              <a:off x="0" y="0"/>
              <a:ext cx="2208528" cy="208792"/>
            </a:xfrm>
            <a:custGeom>
              <a:avLst/>
              <a:gdLst/>
              <a:ahLst/>
              <a:cxnLst/>
              <a:rect l="l" t="t" r="r" b="b"/>
              <a:pathLst>
                <a:path w="2208528" h="208792">
                  <a:moveTo>
                    <a:pt x="12491" y="0"/>
                  </a:moveTo>
                  <a:lnTo>
                    <a:pt x="2196037" y="0"/>
                  </a:lnTo>
                  <a:cubicBezTo>
                    <a:pt x="2202936" y="0"/>
                    <a:pt x="2208528" y="5592"/>
                    <a:pt x="2208528" y="12491"/>
                  </a:cubicBezTo>
                  <a:lnTo>
                    <a:pt x="2208528" y="196301"/>
                  </a:lnTo>
                  <a:cubicBezTo>
                    <a:pt x="2208528" y="203200"/>
                    <a:pt x="2202936" y="208792"/>
                    <a:pt x="2196037" y="208792"/>
                  </a:cubicBezTo>
                  <a:lnTo>
                    <a:pt x="12491" y="208792"/>
                  </a:lnTo>
                  <a:cubicBezTo>
                    <a:pt x="5592" y="208792"/>
                    <a:pt x="0" y="203200"/>
                    <a:pt x="0" y="196301"/>
                  </a:cubicBezTo>
                  <a:lnTo>
                    <a:pt x="0" y="12491"/>
                  </a:lnTo>
                  <a:cubicBezTo>
                    <a:pt x="0" y="5592"/>
                    <a:pt x="5592" y="0"/>
                    <a:pt x="12491" y="0"/>
                  </a:cubicBezTo>
                  <a:close/>
                </a:path>
              </a:pathLst>
            </a:custGeom>
            <a:blipFill>
              <a:blip r:embed="rId3"/>
              <a:stretch>
                <a:fillRect t="-303028" b="-303028"/>
              </a:stretch>
            </a:blipFill>
          </p:spPr>
          <p:txBody>
            <a:bodyPr/>
            <a:lstStyle/>
            <a:p>
              <a:endParaRPr lang="de-DE"/>
            </a:p>
          </p:txBody>
        </p:sp>
      </p:grpSp>
      <p:sp>
        <p:nvSpPr>
          <p:cNvPr id="5" name="Freeform 5"/>
          <p:cNvSpPr/>
          <p:nvPr/>
        </p:nvSpPr>
        <p:spPr>
          <a:xfrm>
            <a:off x="499431" y="540275"/>
            <a:ext cx="2506640" cy="1836114"/>
          </a:xfrm>
          <a:custGeom>
            <a:avLst/>
            <a:gdLst/>
            <a:ahLst/>
            <a:cxnLst/>
            <a:rect l="l" t="t" r="r" b="b"/>
            <a:pathLst>
              <a:path w="2506640" h="1836114">
                <a:moveTo>
                  <a:pt x="0" y="0"/>
                </a:moveTo>
                <a:lnTo>
                  <a:pt x="2506640" y="0"/>
                </a:lnTo>
                <a:lnTo>
                  <a:pt x="2506640" y="1836114"/>
                </a:lnTo>
                <a:lnTo>
                  <a:pt x="0" y="18361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6" name="Group 6"/>
          <p:cNvGrpSpPr/>
          <p:nvPr/>
        </p:nvGrpSpPr>
        <p:grpSpPr>
          <a:xfrm>
            <a:off x="15216619" y="6539429"/>
            <a:ext cx="2602999" cy="4114800"/>
            <a:chOff x="0" y="0"/>
            <a:chExt cx="3470665" cy="5486400"/>
          </a:xfrm>
        </p:grpSpPr>
        <p:sp>
          <p:nvSpPr>
            <p:cNvPr id="7" name="Freeform 7"/>
            <p:cNvSpPr/>
            <p:nvPr/>
          </p:nvSpPr>
          <p:spPr>
            <a:xfrm>
              <a:off x="0" y="0"/>
              <a:ext cx="3470665" cy="5486399"/>
            </a:xfrm>
            <a:custGeom>
              <a:avLst/>
              <a:gdLst/>
              <a:ahLst/>
              <a:cxnLst/>
              <a:rect l="l" t="t" r="r" b="b"/>
              <a:pathLst>
                <a:path w="3470665" h="5486399">
                  <a:moveTo>
                    <a:pt x="0" y="0"/>
                  </a:moveTo>
                  <a:lnTo>
                    <a:pt x="3470665" y="0"/>
                  </a:lnTo>
                  <a:lnTo>
                    <a:pt x="3470665" y="5486399"/>
                  </a:lnTo>
                  <a:lnTo>
                    <a:pt x="0" y="5486399"/>
                  </a:lnTo>
                  <a:lnTo>
                    <a:pt x="0" y="0"/>
                  </a:lnTo>
                  <a:close/>
                </a:path>
              </a:pathLst>
            </a:custGeom>
            <a:blipFill>
              <a:blip r:embed="rId6"/>
              <a:stretch>
                <a:fillRect/>
              </a:stretch>
            </a:blipFill>
          </p:spPr>
          <p:txBody>
            <a:bodyPr/>
            <a:lstStyle/>
            <a:p>
              <a:endParaRPr lang="de-DE"/>
            </a:p>
          </p:txBody>
        </p:sp>
      </p:grpSp>
      <p:sp>
        <p:nvSpPr>
          <p:cNvPr id="8" name="TextBox 8"/>
          <p:cNvSpPr txBox="1"/>
          <p:nvPr/>
        </p:nvSpPr>
        <p:spPr>
          <a:xfrm>
            <a:off x="15778061" y="7604126"/>
            <a:ext cx="1481239" cy="679450"/>
          </a:xfrm>
          <a:prstGeom prst="rect">
            <a:avLst/>
          </a:prstGeom>
        </p:spPr>
        <p:txBody>
          <a:bodyPr lIns="0" tIns="0" rIns="0" bIns="0" rtlCol="0" anchor="t">
            <a:spAutoFit/>
          </a:bodyPr>
          <a:lstStyle/>
          <a:p>
            <a:pPr algn="ctr">
              <a:lnSpc>
                <a:spcPts val="5599"/>
              </a:lnSpc>
            </a:pPr>
            <a:r>
              <a:rPr lang="en-US" sz="3999" u="sng">
                <a:solidFill>
                  <a:srgbClr val="004AAD"/>
                </a:solidFill>
                <a:latin typeface="Canva Sans"/>
                <a:ea typeface="Canva Sans"/>
                <a:cs typeface="Canva Sans"/>
                <a:sym typeface="Canva Sans"/>
                <a:hlinkClick r:id="rId7" action="ppaction://hlinksldjump"/>
              </a:rPr>
              <a:t>B5a)</a:t>
            </a:r>
          </a:p>
        </p:txBody>
      </p:sp>
      <p:sp>
        <p:nvSpPr>
          <p:cNvPr id="9" name="TextBox 9"/>
          <p:cNvSpPr txBox="1"/>
          <p:nvPr/>
        </p:nvSpPr>
        <p:spPr>
          <a:xfrm>
            <a:off x="3624185" y="1227882"/>
            <a:ext cx="12377815" cy="842988"/>
          </a:xfrm>
          <a:prstGeom prst="rect">
            <a:avLst/>
          </a:prstGeom>
        </p:spPr>
        <p:txBody>
          <a:bodyPr wrap="square" lIns="0" tIns="0" rIns="0" bIns="0" rtlCol="0" anchor="t">
            <a:spAutoFit/>
          </a:bodyPr>
          <a:lstStyle/>
          <a:p>
            <a:pPr algn="l">
              <a:lnSpc>
                <a:spcPts val="6999"/>
              </a:lnSpc>
              <a:spcBef>
                <a:spcPct val="0"/>
              </a:spcBef>
            </a:pPr>
            <a:r>
              <a:rPr lang="en-US" sz="4999" dirty="0" err="1">
                <a:solidFill>
                  <a:srgbClr val="000000"/>
                </a:solidFill>
                <a:latin typeface="Pompiere"/>
                <a:ea typeface="Pompiere"/>
                <a:cs typeface="Pompiere"/>
                <a:sym typeface="Pompiere"/>
              </a:rPr>
              <a:t>Erklären</a:t>
            </a:r>
            <a:r>
              <a:rPr lang="en-US" sz="4999" dirty="0">
                <a:solidFill>
                  <a:srgbClr val="000000"/>
                </a:solidFill>
                <a:latin typeface="Pompiere"/>
                <a:ea typeface="Pompiere"/>
                <a:cs typeface="Pompiere"/>
                <a:sym typeface="Pompiere"/>
              </a:rPr>
              <a:t> Sie den </a:t>
            </a:r>
            <a:r>
              <a:rPr lang="en-US" sz="4999" dirty="0" err="1">
                <a:solidFill>
                  <a:srgbClr val="000000"/>
                </a:solidFill>
                <a:latin typeface="Pompiere"/>
                <a:ea typeface="Pompiere"/>
                <a:cs typeface="Pompiere"/>
                <a:sym typeface="Pompiere"/>
              </a:rPr>
              <a:t>Begriff</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eheliche</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Lebensgemeinschaft</a:t>
            </a:r>
            <a:r>
              <a:rPr lang="en-US" sz="4999" dirty="0">
                <a:solidFill>
                  <a:srgbClr val="000000"/>
                </a:solidFill>
                <a:latin typeface="Pompiere"/>
                <a:ea typeface="Pompiere"/>
                <a:cs typeface="Pompiere"/>
                <a:sym typeface="Pompiere"/>
              </a:rPr>
              <a:t>“</a:t>
            </a:r>
          </a:p>
        </p:txBody>
      </p:sp>
      <p:sp>
        <p:nvSpPr>
          <p:cNvPr id="10" name="TextBox 10"/>
          <p:cNvSpPr txBox="1"/>
          <p:nvPr/>
        </p:nvSpPr>
        <p:spPr>
          <a:xfrm>
            <a:off x="3624185" y="2813514"/>
            <a:ext cx="10732328" cy="854075"/>
          </a:xfrm>
          <a:prstGeom prst="rect">
            <a:avLst/>
          </a:prstGeom>
        </p:spPr>
        <p:txBody>
          <a:bodyPr lIns="0" tIns="0" rIns="0" bIns="0" rtlCol="0" anchor="t">
            <a:spAutoFit/>
          </a:bodyPr>
          <a:lstStyle/>
          <a:p>
            <a:pPr algn="l">
              <a:lnSpc>
                <a:spcPts val="6999"/>
              </a:lnSpc>
              <a:spcBef>
                <a:spcPct val="0"/>
              </a:spcBef>
            </a:pPr>
            <a:r>
              <a:rPr lang="en-US" sz="4999" dirty="0" err="1">
                <a:solidFill>
                  <a:srgbClr val="000000"/>
                </a:solidFill>
                <a:latin typeface="Pompiere"/>
                <a:ea typeface="Pompiere"/>
                <a:cs typeface="Pompiere"/>
                <a:sym typeface="Pompiere"/>
              </a:rPr>
              <a:t>gemeinsamer</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Wohnsitz</a:t>
            </a:r>
            <a:endParaRPr lang="en-US" sz="4999" dirty="0">
              <a:solidFill>
                <a:srgbClr val="000000"/>
              </a:solidFill>
              <a:latin typeface="Pompiere"/>
              <a:ea typeface="Pompiere"/>
              <a:cs typeface="Pompiere"/>
              <a:sym typeface="Pompiere"/>
            </a:endParaRPr>
          </a:p>
        </p:txBody>
      </p:sp>
      <p:sp>
        <p:nvSpPr>
          <p:cNvPr id="11" name="TextBox 11"/>
          <p:cNvSpPr txBox="1"/>
          <p:nvPr/>
        </p:nvSpPr>
        <p:spPr>
          <a:xfrm>
            <a:off x="3624185" y="4842728"/>
            <a:ext cx="11129036" cy="854075"/>
          </a:xfrm>
          <a:prstGeom prst="rect">
            <a:avLst/>
          </a:prstGeom>
        </p:spPr>
        <p:txBody>
          <a:bodyPr lIns="0" tIns="0" rIns="0" bIns="0" rtlCol="0" anchor="t">
            <a:spAutoFit/>
          </a:bodyPr>
          <a:lstStyle/>
          <a:p>
            <a:pPr algn="l">
              <a:lnSpc>
                <a:spcPts val="6999"/>
              </a:lnSpc>
              <a:spcBef>
                <a:spcPct val="0"/>
              </a:spcBef>
            </a:pPr>
            <a:r>
              <a:rPr lang="en-US" sz="4999" dirty="0">
                <a:solidFill>
                  <a:srgbClr val="000000"/>
                </a:solidFill>
                <a:latin typeface="Pompiere"/>
                <a:ea typeface="Pompiere"/>
                <a:cs typeface="Pompiere"/>
                <a:sym typeface="Pompiere"/>
              </a:rPr>
              <a:t>Sorge um die </a:t>
            </a:r>
            <a:r>
              <a:rPr lang="en-US" sz="4999" dirty="0" err="1">
                <a:solidFill>
                  <a:srgbClr val="000000"/>
                </a:solidFill>
                <a:latin typeface="Pompiere"/>
                <a:ea typeface="Pompiere"/>
                <a:cs typeface="Pompiere"/>
                <a:sym typeface="Pompiere"/>
              </a:rPr>
              <a:t>gemeinsamen</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Angelegenheiten</a:t>
            </a:r>
            <a:endParaRPr lang="en-US" sz="4999" dirty="0">
              <a:solidFill>
                <a:srgbClr val="000000"/>
              </a:solidFill>
              <a:latin typeface="Pompiere"/>
              <a:ea typeface="Pompiere"/>
              <a:cs typeface="Pompiere"/>
              <a:sym typeface="Pompiere"/>
            </a:endParaRPr>
          </a:p>
        </p:txBody>
      </p:sp>
      <p:sp>
        <p:nvSpPr>
          <p:cNvPr id="12" name="TextBox 12"/>
          <p:cNvSpPr txBox="1"/>
          <p:nvPr/>
        </p:nvSpPr>
        <p:spPr>
          <a:xfrm>
            <a:off x="3624185" y="3826728"/>
            <a:ext cx="4179808" cy="854075"/>
          </a:xfrm>
          <a:prstGeom prst="rect">
            <a:avLst/>
          </a:prstGeom>
        </p:spPr>
        <p:txBody>
          <a:bodyPr lIns="0" tIns="0" rIns="0" bIns="0" rtlCol="0" anchor="t">
            <a:spAutoFit/>
          </a:bodyPr>
          <a:lstStyle/>
          <a:p>
            <a:pPr algn="l">
              <a:lnSpc>
                <a:spcPts val="6999"/>
              </a:lnSpc>
              <a:spcBef>
                <a:spcPct val="0"/>
              </a:spcBef>
            </a:pPr>
            <a:r>
              <a:rPr lang="en-US" sz="4999" dirty="0" err="1">
                <a:solidFill>
                  <a:srgbClr val="000000"/>
                </a:solidFill>
                <a:latin typeface="Pompiere"/>
                <a:ea typeface="Pompiere"/>
                <a:cs typeface="Pompiere"/>
                <a:sym typeface="Pompiere"/>
              </a:rPr>
              <a:t>Treue</a:t>
            </a:r>
            <a:endParaRPr lang="en-US" sz="4999" dirty="0">
              <a:solidFill>
                <a:srgbClr val="000000"/>
              </a:solidFill>
              <a:latin typeface="Pompiere"/>
              <a:ea typeface="Pompiere"/>
              <a:cs typeface="Pompiere"/>
              <a:sym typeface="Pompiere"/>
            </a:endParaRPr>
          </a:p>
        </p:txBody>
      </p:sp>
      <p:sp>
        <p:nvSpPr>
          <p:cNvPr id="13" name="TextBox 13"/>
          <p:cNvSpPr txBox="1"/>
          <p:nvPr/>
        </p:nvSpPr>
        <p:spPr>
          <a:xfrm>
            <a:off x="3624185" y="7890729"/>
            <a:ext cx="11291267" cy="854075"/>
          </a:xfrm>
          <a:prstGeom prst="rect">
            <a:avLst/>
          </a:prstGeom>
        </p:spPr>
        <p:txBody>
          <a:bodyPr lIns="0" tIns="0" rIns="0" bIns="0" rtlCol="0" anchor="t">
            <a:spAutoFit/>
          </a:bodyPr>
          <a:lstStyle/>
          <a:p>
            <a:pPr algn="l">
              <a:lnSpc>
                <a:spcPts val="6999"/>
              </a:lnSpc>
              <a:spcBef>
                <a:spcPct val="0"/>
              </a:spcBef>
            </a:pPr>
            <a:r>
              <a:rPr lang="en-US" sz="4999" dirty="0" err="1">
                <a:solidFill>
                  <a:srgbClr val="000000"/>
                </a:solidFill>
                <a:latin typeface="Pompiere"/>
                <a:ea typeface="Pompiere"/>
                <a:cs typeface="Pompiere"/>
                <a:sym typeface="Pompiere"/>
              </a:rPr>
              <a:t>Beachtung</a:t>
            </a:r>
            <a:r>
              <a:rPr lang="en-US" sz="4999" dirty="0">
                <a:solidFill>
                  <a:srgbClr val="000000"/>
                </a:solidFill>
                <a:latin typeface="Pompiere"/>
                <a:ea typeface="Pompiere"/>
                <a:cs typeface="Pompiere"/>
                <a:sym typeface="Pompiere"/>
              </a:rPr>
              <a:t> der </a:t>
            </a:r>
            <a:r>
              <a:rPr lang="en-US" sz="4999" dirty="0" err="1">
                <a:solidFill>
                  <a:srgbClr val="000000"/>
                </a:solidFill>
                <a:latin typeface="Pompiere"/>
                <a:ea typeface="Pompiere"/>
                <a:cs typeface="Pompiere"/>
                <a:sym typeface="Pompiere"/>
              </a:rPr>
              <a:t>Gleichberechtigung</a:t>
            </a:r>
            <a:endParaRPr lang="en-US" sz="4999" dirty="0">
              <a:solidFill>
                <a:srgbClr val="000000"/>
              </a:solidFill>
              <a:latin typeface="Pompiere"/>
              <a:ea typeface="Pompiere"/>
              <a:cs typeface="Pompiere"/>
              <a:sym typeface="Pompiere"/>
            </a:endParaRPr>
          </a:p>
        </p:txBody>
      </p:sp>
      <p:sp>
        <p:nvSpPr>
          <p:cNvPr id="14" name="TextBox 14"/>
          <p:cNvSpPr txBox="1"/>
          <p:nvPr/>
        </p:nvSpPr>
        <p:spPr>
          <a:xfrm>
            <a:off x="3624185" y="5858729"/>
            <a:ext cx="7285073" cy="854075"/>
          </a:xfrm>
          <a:prstGeom prst="rect">
            <a:avLst/>
          </a:prstGeom>
        </p:spPr>
        <p:txBody>
          <a:bodyPr lIns="0" tIns="0" rIns="0" bIns="0" rtlCol="0" anchor="t">
            <a:spAutoFit/>
          </a:bodyPr>
          <a:lstStyle/>
          <a:p>
            <a:pPr algn="l">
              <a:lnSpc>
                <a:spcPts val="6999"/>
              </a:lnSpc>
              <a:spcBef>
                <a:spcPct val="0"/>
              </a:spcBef>
            </a:pPr>
            <a:r>
              <a:rPr lang="en-US" sz="4999" dirty="0" err="1">
                <a:solidFill>
                  <a:srgbClr val="000000"/>
                </a:solidFill>
                <a:latin typeface="Pompiere"/>
                <a:ea typeface="Pompiere"/>
                <a:cs typeface="Pompiere"/>
                <a:sym typeface="Pompiere"/>
              </a:rPr>
              <a:t>Beistand</a:t>
            </a:r>
            <a:endParaRPr lang="en-US" sz="4999" dirty="0">
              <a:solidFill>
                <a:srgbClr val="000000"/>
              </a:solidFill>
              <a:latin typeface="Pompiere"/>
              <a:ea typeface="Pompiere"/>
              <a:cs typeface="Pompiere"/>
              <a:sym typeface="Pompiere"/>
            </a:endParaRPr>
          </a:p>
        </p:txBody>
      </p:sp>
      <p:sp>
        <p:nvSpPr>
          <p:cNvPr id="15" name="TextBox 15"/>
          <p:cNvSpPr txBox="1"/>
          <p:nvPr/>
        </p:nvSpPr>
        <p:spPr>
          <a:xfrm>
            <a:off x="3624185" y="6874729"/>
            <a:ext cx="11129036" cy="854075"/>
          </a:xfrm>
          <a:prstGeom prst="rect">
            <a:avLst/>
          </a:prstGeom>
        </p:spPr>
        <p:txBody>
          <a:bodyPr lIns="0" tIns="0" rIns="0" bIns="0" rtlCol="0" anchor="t">
            <a:spAutoFit/>
          </a:bodyPr>
          <a:lstStyle/>
          <a:p>
            <a:pPr algn="l">
              <a:lnSpc>
                <a:spcPts val="6999"/>
              </a:lnSpc>
              <a:spcBef>
                <a:spcPct val="0"/>
              </a:spcBef>
            </a:pPr>
            <a:r>
              <a:rPr lang="en-US" sz="4999" dirty="0" err="1">
                <a:solidFill>
                  <a:srgbClr val="000000"/>
                </a:solidFill>
                <a:latin typeface="Pompiere"/>
                <a:ea typeface="Pompiere"/>
                <a:cs typeface="Pompiere"/>
                <a:sym typeface="Pompiere"/>
              </a:rPr>
              <a:t>Rücksicht</a:t>
            </a:r>
            <a:endParaRPr lang="en-US" sz="4999" dirty="0">
              <a:solidFill>
                <a:srgbClr val="000000"/>
              </a:solidFill>
              <a:latin typeface="Pompiere"/>
              <a:ea typeface="Pompiere"/>
              <a:cs typeface="Pompiere"/>
              <a:sym typeface="Pompier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de-DE"/>
          </a:p>
        </p:txBody>
      </p:sp>
      <p:grpSp>
        <p:nvGrpSpPr>
          <p:cNvPr id="3" name="Group 3"/>
          <p:cNvGrpSpPr/>
          <p:nvPr/>
        </p:nvGrpSpPr>
        <p:grpSpPr>
          <a:xfrm>
            <a:off x="3285165" y="540275"/>
            <a:ext cx="14255359" cy="1836114"/>
            <a:chOff x="0" y="0"/>
            <a:chExt cx="2208528" cy="284462"/>
          </a:xfrm>
        </p:grpSpPr>
        <p:sp>
          <p:nvSpPr>
            <p:cNvPr id="4" name="Freeform 4"/>
            <p:cNvSpPr/>
            <p:nvPr/>
          </p:nvSpPr>
          <p:spPr>
            <a:xfrm>
              <a:off x="0" y="0"/>
              <a:ext cx="2208528" cy="284462"/>
            </a:xfrm>
            <a:custGeom>
              <a:avLst/>
              <a:gdLst/>
              <a:ahLst/>
              <a:cxnLst/>
              <a:rect l="l" t="t" r="r" b="b"/>
              <a:pathLst>
                <a:path w="2208528" h="284462">
                  <a:moveTo>
                    <a:pt x="12491" y="0"/>
                  </a:moveTo>
                  <a:lnTo>
                    <a:pt x="2196037" y="0"/>
                  </a:lnTo>
                  <a:cubicBezTo>
                    <a:pt x="2202936" y="0"/>
                    <a:pt x="2208528" y="5592"/>
                    <a:pt x="2208528" y="12491"/>
                  </a:cubicBezTo>
                  <a:lnTo>
                    <a:pt x="2208528" y="271971"/>
                  </a:lnTo>
                  <a:cubicBezTo>
                    <a:pt x="2208528" y="278870"/>
                    <a:pt x="2202936" y="284462"/>
                    <a:pt x="2196037" y="284462"/>
                  </a:cubicBezTo>
                  <a:lnTo>
                    <a:pt x="12491" y="284462"/>
                  </a:lnTo>
                  <a:cubicBezTo>
                    <a:pt x="5592" y="284462"/>
                    <a:pt x="0" y="278870"/>
                    <a:pt x="0" y="271971"/>
                  </a:cubicBezTo>
                  <a:lnTo>
                    <a:pt x="0" y="12491"/>
                  </a:lnTo>
                  <a:cubicBezTo>
                    <a:pt x="0" y="5592"/>
                    <a:pt x="5592" y="0"/>
                    <a:pt x="12491" y="0"/>
                  </a:cubicBezTo>
                  <a:close/>
                </a:path>
              </a:pathLst>
            </a:custGeom>
            <a:blipFill>
              <a:blip r:embed="rId3"/>
              <a:stretch>
                <a:fillRect t="-209119" b="-209119"/>
              </a:stretch>
            </a:blipFill>
          </p:spPr>
          <p:txBody>
            <a:bodyPr/>
            <a:lstStyle/>
            <a:p>
              <a:endParaRPr lang="de-DE"/>
            </a:p>
          </p:txBody>
        </p:sp>
      </p:grpSp>
      <p:sp>
        <p:nvSpPr>
          <p:cNvPr id="5" name="Freeform 5"/>
          <p:cNvSpPr/>
          <p:nvPr/>
        </p:nvSpPr>
        <p:spPr>
          <a:xfrm>
            <a:off x="499431" y="540275"/>
            <a:ext cx="2506640" cy="1836114"/>
          </a:xfrm>
          <a:custGeom>
            <a:avLst/>
            <a:gdLst/>
            <a:ahLst/>
            <a:cxnLst/>
            <a:rect l="l" t="t" r="r" b="b"/>
            <a:pathLst>
              <a:path w="2506640" h="1836114">
                <a:moveTo>
                  <a:pt x="0" y="0"/>
                </a:moveTo>
                <a:lnTo>
                  <a:pt x="2506640" y="0"/>
                </a:lnTo>
                <a:lnTo>
                  <a:pt x="2506640" y="1836114"/>
                </a:lnTo>
                <a:lnTo>
                  <a:pt x="0" y="18361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6" name="Group 6"/>
          <p:cNvGrpSpPr/>
          <p:nvPr/>
        </p:nvGrpSpPr>
        <p:grpSpPr>
          <a:xfrm>
            <a:off x="15216619" y="6539429"/>
            <a:ext cx="2602999" cy="4114800"/>
            <a:chOff x="0" y="0"/>
            <a:chExt cx="3470665" cy="5486400"/>
          </a:xfrm>
        </p:grpSpPr>
        <p:sp>
          <p:nvSpPr>
            <p:cNvPr id="7" name="Freeform 7"/>
            <p:cNvSpPr/>
            <p:nvPr/>
          </p:nvSpPr>
          <p:spPr>
            <a:xfrm>
              <a:off x="0" y="0"/>
              <a:ext cx="3470665" cy="5486399"/>
            </a:xfrm>
            <a:custGeom>
              <a:avLst/>
              <a:gdLst/>
              <a:ahLst/>
              <a:cxnLst/>
              <a:rect l="l" t="t" r="r" b="b"/>
              <a:pathLst>
                <a:path w="3470665" h="5486399">
                  <a:moveTo>
                    <a:pt x="0" y="0"/>
                  </a:moveTo>
                  <a:lnTo>
                    <a:pt x="3470665" y="0"/>
                  </a:lnTo>
                  <a:lnTo>
                    <a:pt x="3470665" y="5486399"/>
                  </a:lnTo>
                  <a:lnTo>
                    <a:pt x="0" y="5486399"/>
                  </a:lnTo>
                  <a:lnTo>
                    <a:pt x="0" y="0"/>
                  </a:lnTo>
                  <a:close/>
                </a:path>
              </a:pathLst>
            </a:custGeom>
            <a:blipFill>
              <a:blip r:embed="rId6"/>
              <a:stretch>
                <a:fillRect/>
              </a:stretch>
            </a:blipFill>
          </p:spPr>
          <p:txBody>
            <a:bodyPr/>
            <a:lstStyle/>
            <a:p>
              <a:endParaRPr lang="de-DE"/>
            </a:p>
          </p:txBody>
        </p:sp>
      </p:grpSp>
      <p:sp>
        <p:nvSpPr>
          <p:cNvPr id="8" name="TextBox 8"/>
          <p:cNvSpPr txBox="1"/>
          <p:nvPr/>
        </p:nvSpPr>
        <p:spPr>
          <a:xfrm>
            <a:off x="15778061" y="7604126"/>
            <a:ext cx="1481239" cy="679450"/>
          </a:xfrm>
          <a:prstGeom prst="rect">
            <a:avLst/>
          </a:prstGeom>
        </p:spPr>
        <p:txBody>
          <a:bodyPr lIns="0" tIns="0" rIns="0" bIns="0" rtlCol="0" anchor="t">
            <a:spAutoFit/>
          </a:bodyPr>
          <a:lstStyle/>
          <a:p>
            <a:pPr algn="ctr">
              <a:lnSpc>
                <a:spcPts val="5599"/>
              </a:lnSpc>
            </a:pPr>
            <a:r>
              <a:rPr lang="en-US" sz="3999" u="sng">
                <a:solidFill>
                  <a:srgbClr val="004AAD"/>
                </a:solidFill>
                <a:latin typeface="Canva Sans"/>
                <a:ea typeface="Canva Sans"/>
                <a:cs typeface="Canva Sans"/>
                <a:sym typeface="Canva Sans"/>
                <a:hlinkClick r:id="rId7" action="ppaction://hlinksldjump"/>
              </a:rPr>
              <a:t>B5b)</a:t>
            </a:r>
          </a:p>
        </p:txBody>
      </p:sp>
      <p:sp>
        <p:nvSpPr>
          <p:cNvPr id="9" name="TextBox 9"/>
          <p:cNvSpPr txBox="1"/>
          <p:nvPr/>
        </p:nvSpPr>
        <p:spPr>
          <a:xfrm>
            <a:off x="3617677" y="626964"/>
            <a:ext cx="13641623" cy="1749425"/>
          </a:xfrm>
          <a:prstGeom prst="rect">
            <a:avLst/>
          </a:prstGeom>
        </p:spPr>
        <p:txBody>
          <a:bodyPr lIns="0" tIns="0" rIns="0" bIns="0" rtlCol="0" anchor="t">
            <a:spAutoFit/>
          </a:bodyPr>
          <a:lstStyle/>
          <a:p>
            <a:pPr algn="l">
              <a:lnSpc>
                <a:spcPts val="4599"/>
              </a:lnSpc>
            </a:pPr>
            <a:r>
              <a:rPr lang="en-US" sz="3999">
                <a:solidFill>
                  <a:srgbClr val="000000"/>
                </a:solidFill>
                <a:latin typeface="Pompiere"/>
                <a:ea typeface="Pompiere"/>
                <a:cs typeface="Pompiere"/>
                <a:sym typeface="Pompiere"/>
              </a:rPr>
              <a:t>Helena und Valentin sind miteinander verheiratet. Valentin macht immer öfter Überstunden, so dass er werktags seine Familie kaum noch sieht. Kann Helena dagegen etwas unternehmen?</a:t>
            </a:r>
          </a:p>
        </p:txBody>
      </p:sp>
      <p:sp>
        <p:nvSpPr>
          <p:cNvPr id="10" name="TextBox 10"/>
          <p:cNvSpPr txBox="1"/>
          <p:nvPr/>
        </p:nvSpPr>
        <p:spPr>
          <a:xfrm>
            <a:off x="1346866" y="2984500"/>
            <a:ext cx="15912434" cy="3511551"/>
          </a:xfrm>
          <a:prstGeom prst="rect">
            <a:avLst/>
          </a:prstGeom>
        </p:spPr>
        <p:txBody>
          <a:bodyPr lIns="0" tIns="0" rIns="0" bIns="0" rtlCol="0" anchor="t">
            <a:spAutoFit/>
          </a:bodyPr>
          <a:lstStyle/>
          <a:p>
            <a:pPr algn="ctr">
              <a:lnSpc>
                <a:spcPts val="6999"/>
              </a:lnSpc>
              <a:spcBef>
                <a:spcPct val="0"/>
              </a:spcBef>
            </a:pPr>
            <a:r>
              <a:rPr lang="en-US" sz="4999" dirty="0">
                <a:solidFill>
                  <a:srgbClr val="000000"/>
                </a:solidFill>
                <a:latin typeface="Pompiere"/>
                <a:ea typeface="Pompiere"/>
                <a:cs typeface="Pompiere"/>
                <a:sym typeface="Pompiere"/>
              </a:rPr>
              <a:t>ja, </a:t>
            </a:r>
            <a:r>
              <a:rPr lang="en-US" sz="4999" dirty="0" err="1">
                <a:solidFill>
                  <a:srgbClr val="000000"/>
                </a:solidFill>
                <a:latin typeface="Pompiere"/>
                <a:ea typeface="Pompiere"/>
                <a:cs typeface="Pompiere"/>
                <a:sym typeface="Pompiere"/>
              </a:rPr>
              <a:t>Ehegatten</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sind</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zwar</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grundsätzlich</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berechtigt</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erwerbstätig</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zu</a:t>
            </a:r>
            <a:r>
              <a:rPr lang="en-US" sz="4999" dirty="0">
                <a:solidFill>
                  <a:srgbClr val="000000"/>
                </a:solidFill>
                <a:latin typeface="Pompiere"/>
                <a:ea typeface="Pompiere"/>
                <a:cs typeface="Pompiere"/>
                <a:sym typeface="Pompiere"/>
              </a:rPr>
              <a:t> sein, </a:t>
            </a:r>
            <a:r>
              <a:rPr lang="en-US" sz="4999" dirty="0" err="1">
                <a:solidFill>
                  <a:srgbClr val="000000"/>
                </a:solidFill>
                <a:latin typeface="Pompiere"/>
                <a:ea typeface="Pompiere"/>
                <a:cs typeface="Pompiere"/>
                <a:sym typeface="Pompiere"/>
              </a:rPr>
              <a:t>sie</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haben</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aber</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bei</a:t>
            </a:r>
            <a:r>
              <a:rPr lang="en-US" sz="4999" dirty="0">
                <a:solidFill>
                  <a:srgbClr val="000000"/>
                </a:solidFill>
                <a:latin typeface="Pompiere"/>
                <a:ea typeface="Pompiere"/>
                <a:cs typeface="Pompiere"/>
                <a:sym typeface="Pompiere"/>
              </a:rPr>
              <a:t> der Wahl und </a:t>
            </a:r>
            <a:r>
              <a:rPr lang="en-US" sz="4999" dirty="0" err="1">
                <a:solidFill>
                  <a:srgbClr val="000000"/>
                </a:solidFill>
                <a:latin typeface="Pompiere"/>
                <a:ea typeface="Pompiere"/>
                <a:cs typeface="Pompiere"/>
                <a:sym typeface="Pompiere"/>
              </a:rPr>
              <a:t>Ausübung</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eines</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Berufs</a:t>
            </a:r>
            <a:r>
              <a:rPr lang="en-US" sz="4999" dirty="0">
                <a:solidFill>
                  <a:srgbClr val="000000"/>
                </a:solidFill>
                <a:latin typeface="Pompiere"/>
                <a:ea typeface="Pompiere"/>
                <a:cs typeface="Pompiere"/>
                <a:sym typeface="Pompiere"/>
              </a:rPr>
              <a:t> auf die </a:t>
            </a:r>
            <a:r>
              <a:rPr lang="en-US" sz="4999" dirty="0" err="1">
                <a:solidFill>
                  <a:srgbClr val="000000"/>
                </a:solidFill>
                <a:latin typeface="Pompiere"/>
                <a:ea typeface="Pompiere"/>
                <a:cs typeface="Pompiere"/>
                <a:sym typeface="Pompiere"/>
              </a:rPr>
              <a:t>Belange</a:t>
            </a:r>
            <a:r>
              <a:rPr lang="en-US" sz="4999" dirty="0">
                <a:solidFill>
                  <a:srgbClr val="000000"/>
                </a:solidFill>
                <a:latin typeface="Pompiere"/>
                <a:ea typeface="Pompiere"/>
                <a:cs typeface="Pompiere"/>
                <a:sym typeface="Pompiere"/>
              </a:rPr>
              <a:t> des </a:t>
            </a:r>
            <a:r>
              <a:rPr lang="en-US" sz="4999" dirty="0" err="1">
                <a:solidFill>
                  <a:srgbClr val="000000"/>
                </a:solidFill>
                <a:latin typeface="Pompiere"/>
                <a:ea typeface="Pompiere"/>
                <a:cs typeface="Pompiere"/>
                <a:sym typeface="Pompiere"/>
              </a:rPr>
              <a:t>Ehegatten</a:t>
            </a:r>
            <a:r>
              <a:rPr lang="en-US" sz="4999" dirty="0">
                <a:solidFill>
                  <a:srgbClr val="000000"/>
                </a:solidFill>
                <a:latin typeface="Pompiere"/>
                <a:ea typeface="Pompiere"/>
                <a:cs typeface="Pompiere"/>
                <a:sym typeface="Pompiere"/>
              </a:rPr>
              <a:t> und der </a:t>
            </a:r>
            <a:r>
              <a:rPr lang="en-US" sz="4999" dirty="0" err="1">
                <a:solidFill>
                  <a:srgbClr val="000000"/>
                </a:solidFill>
                <a:latin typeface="Pompiere"/>
                <a:ea typeface="Pompiere"/>
                <a:cs typeface="Pompiere"/>
                <a:sym typeface="Pompiere"/>
              </a:rPr>
              <a:t>Familie</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Rücksicht</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zu</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nehmen</a:t>
            </a:r>
            <a:r>
              <a:rPr lang="en-US" sz="4999" dirty="0">
                <a:solidFill>
                  <a:srgbClr val="000000"/>
                </a:solidFill>
                <a:latin typeface="Pompiere"/>
                <a:ea typeface="Pompiere"/>
                <a:cs typeface="Pompiere"/>
                <a:sym typeface="Pompiere"/>
              </a:rPr>
              <a:t> (§ 1356II BGB), </a:t>
            </a:r>
            <a:r>
              <a:rPr lang="en-US" sz="4999" dirty="0" err="1">
                <a:solidFill>
                  <a:srgbClr val="000000"/>
                </a:solidFill>
                <a:latin typeface="Pompiere"/>
                <a:ea typeface="Pompiere"/>
                <a:cs typeface="Pompiere"/>
                <a:sym typeface="Pompiere"/>
              </a:rPr>
              <a:t>eine</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Entscheidung</a:t>
            </a:r>
            <a:r>
              <a:rPr lang="en-US" sz="4999" dirty="0">
                <a:solidFill>
                  <a:srgbClr val="000000"/>
                </a:solidFill>
                <a:latin typeface="Pompiere"/>
                <a:ea typeface="Pompiere"/>
                <a:cs typeface="Pompiere"/>
                <a:sym typeface="Pompiere"/>
              </a:rPr>
              <a:t> des </a:t>
            </a:r>
            <a:r>
              <a:rPr lang="en-US" sz="4999" dirty="0" err="1">
                <a:solidFill>
                  <a:srgbClr val="000000"/>
                </a:solidFill>
                <a:latin typeface="Pompiere"/>
                <a:ea typeface="Pompiere"/>
                <a:cs typeface="Pompiere"/>
                <a:sym typeface="Pompiere"/>
              </a:rPr>
              <a:t>Familiengerichts</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hätte</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allerdings</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nur</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Signalcharakter</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vgl</a:t>
            </a:r>
            <a:r>
              <a:rPr lang="en-US" sz="4999" dirty="0">
                <a:solidFill>
                  <a:srgbClr val="000000"/>
                </a:solidFill>
                <a:latin typeface="Pompiere"/>
                <a:ea typeface="Pompiere"/>
                <a:cs typeface="Pompiere"/>
                <a:sym typeface="Pompiere"/>
              </a:rPr>
              <a:t>. § 120 III FamFG)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de-DE"/>
          </a:p>
        </p:txBody>
      </p:sp>
      <p:grpSp>
        <p:nvGrpSpPr>
          <p:cNvPr id="3" name="Group 3"/>
          <p:cNvGrpSpPr/>
          <p:nvPr/>
        </p:nvGrpSpPr>
        <p:grpSpPr>
          <a:xfrm>
            <a:off x="3285165" y="540275"/>
            <a:ext cx="14255359" cy="1836114"/>
            <a:chOff x="0" y="0"/>
            <a:chExt cx="2208528" cy="284462"/>
          </a:xfrm>
        </p:grpSpPr>
        <p:sp>
          <p:nvSpPr>
            <p:cNvPr id="4" name="Freeform 4"/>
            <p:cNvSpPr/>
            <p:nvPr/>
          </p:nvSpPr>
          <p:spPr>
            <a:xfrm>
              <a:off x="0" y="0"/>
              <a:ext cx="2208528" cy="284462"/>
            </a:xfrm>
            <a:custGeom>
              <a:avLst/>
              <a:gdLst/>
              <a:ahLst/>
              <a:cxnLst/>
              <a:rect l="l" t="t" r="r" b="b"/>
              <a:pathLst>
                <a:path w="2208528" h="284462">
                  <a:moveTo>
                    <a:pt x="12491" y="0"/>
                  </a:moveTo>
                  <a:lnTo>
                    <a:pt x="2196037" y="0"/>
                  </a:lnTo>
                  <a:cubicBezTo>
                    <a:pt x="2202936" y="0"/>
                    <a:pt x="2208528" y="5592"/>
                    <a:pt x="2208528" y="12491"/>
                  </a:cubicBezTo>
                  <a:lnTo>
                    <a:pt x="2208528" y="271971"/>
                  </a:lnTo>
                  <a:cubicBezTo>
                    <a:pt x="2208528" y="278870"/>
                    <a:pt x="2202936" y="284462"/>
                    <a:pt x="2196037" y="284462"/>
                  </a:cubicBezTo>
                  <a:lnTo>
                    <a:pt x="12491" y="284462"/>
                  </a:lnTo>
                  <a:cubicBezTo>
                    <a:pt x="5592" y="284462"/>
                    <a:pt x="0" y="278870"/>
                    <a:pt x="0" y="271971"/>
                  </a:cubicBezTo>
                  <a:lnTo>
                    <a:pt x="0" y="12491"/>
                  </a:lnTo>
                  <a:cubicBezTo>
                    <a:pt x="0" y="5592"/>
                    <a:pt x="5592" y="0"/>
                    <a:pt x="12491" y="0"/>
                  </a:cubicBezTo>
                  <a:close/>
                </a:path>
              </a:pathLst>
            </a:custGeom>
            <a:blipFill>
              <a:blip r:embed="rId3"/>
              <a:stretch>
                <a:fillRect t="-209119" b="-209119"/>
              </a:stretch>
            </a:blipFill>
          </p:spPr>
          <p:txBody>
            <a:bodyPr/>
            <a:lstStyle/>
            <a:p>
              <a:endParaRPr lang="de-DE"/>
            </a:p>
          </p:txBody>
        </p:sp>
      </p:grpSp>
      <p:sp>
        <p:nvSpPr>
          <p:cNvPr id="5" name="Freeform 5"/>
          <p:cNvSpPr/>
          <p:nvPr/>
        </p:nvSpPr>
        <p:spPr>
          <a:xfrm>
            <a:off x="499431" y="540275"/>
            <a:ext cx="2506640" cy="1836114"/>
          </a:xfrm>
          <a:custGeom>
            <a:avLst/>
            <a:gdLst/>
            <a:ahLst/>
            <a:cxnLst/>
            <a:rect l="l" t="t" r="r" b="b"/>
            <a:pathLst>
              <a:path w="2506640" h="1836114">
                <a:moveTo>
                  <a:pt x="0" y="0"/>
                </a:moveTo>
                <a:lnTo>
                  <a:pt x="2506640" y="0"/>
                </a:lnTo>
                <a:lnTo>
                  <a:pt x="2506640" y="1836114"/>
                </a:lnTo>
                <a:lnTo>
                  <a:pt x="0" y="18361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6" name="Group 6"/>
          <p:cNvGrpSpPr/>
          <p:nvPr/>
        </p:nvGrpSpPr>
        <p:grpSpPr>
          <a:xfrm>
            <a:off x="15216619" y="6539429"/>
            <a:ext cx="2602999" cy="4114800"/>
            <a:chOff x="0" y="0"/>
            <a:chExt cx="3470665" cy="5486400"/>
          </a:xfrm>
        </p:grpSpPr>
        <p:sp>
          <p:nvSpPr>
            <p:cNvPr id="7" name="Freeform 7"/>
            <p:cNvSpPr/>
            <p:nvPr/>
          </p:nvSpPr>
          <p:spPr>
            <a:xfrm>
              <a:off x="0" y="0"/>
              <a:ext cx="3470665" cy="5486399"/>
            </a:xfrm>
            <a:custGeom>
              <a:avLst/>
              <a:gdLst/>
              <a:ahLst/>
              <a:cxnLst/>
              <a:rect l="l" t="t" r="r" b="b"/>
              <a:pathLst>
                <a:path w="3470665" h="5486399">
                  <a:moveTo>
                    <a:pt x="0" y="0"/>
                  </a:moveTo>
                  <a:lnTo>
                    <a:pt x="3470665" y="0"/>
                  </a:lnTo>
                  <a:lnTo>
                    <a:pt x="3470665" y="5486399"/>
                  </a:lnTo>
                  <a:lnTo>
                    <a:pt x="0" y="5486399"/>
                  </a:lnTo>
                  <a:lnTo>
                    <a:pt x="0" y="0"/>
                  </a:lnTo>
                  <a:close/>
                </a:path>
              </a:pathLst>
            </a:custGeom>
            <a:blipFill>
              <a:blip r:embed="rId6"/>
              <a:stretch>
                <a:fillRect/>
              </a:stretch>
            </a:blipFill>
          </p:spPr>
          <p:txBody>
            <a:bodyPr/>
            <a:lstStyle/>
            <a:p>
              <a:endParaRPr lang="de-DE"/>
            </a:p>
          </p:txBody>
        </p:sp>
      </p:grpSp>
      <p:sp>
        <p:nvSpPr>
          <p:cNvPr id="8" name="TextBox 8"/>
          <p:cNvSpPr txBox="1"/>
          <p:nvPr/>
        </p:nvSpPr>
        <p:spPr>
          <a:xfrm>
            <a:off x="15778061" y="7604126"/>
            <a:ext cx="1481239" cy="679450"/>
          </a:xfrm>
          <a:prstGeom prst="rect">
            <a:avLst/>
          </a:prstGeom>
        </p:spPr>
        <p:txBody>
          <a:bodyPr lIns="0" tIns="0" rIns="0" bIns="0" rtlCol="0" anchor="t">
            <a:spAutoFit/>
          </a:bodyPr>
          <a:lstStyle/>
          <a:p>
            <a:pPr algn="ctr">
              <a:lnSpc>
                <a:spcPts val="5599"/>
              </a:lnSpc>
            </a:pPr>
            <a:r>
              <a:rPr lang="en-US" sz="3999" u="sng">
                <a:solidFill>
                  <a:srgbClr val="004AAD"/>
                </a:solidFill>
                <a:latin typeface="Canva Sans"/>
                <a:ea typeface="Canva Sans"/>
                <a:cs typeface="Canva Sans"/>
                <a:sym typeface="Canva Sans"/>
                <a:hlinkClick r:id="rId7" action="ppaction://hlinksldjump"/>
              </a:rPr>
              <a:t>B5c)</a:t>
            </a:r>
          </a:p>
        </p:txBody>
      </p:sp>
      <p:sp>
        <p:nvSpPr>
          <p:cNvPr id="9" name="TextBox 9"/>
          <p:cNvSpPr txBox="1"/>
          <p:nvPr/>
        </p:nvSpPr>
        <p:spPr>
          <a:xfrm>
            <a:off x="3412484" y="815394"/>
            <a:ext cx="13846816" cy="1295400"/>
          </a:xfrm>
          <a:prstGeom prst="rect">
            <a:avLst/>
          </a:prstGeom>
        </p:spPr>
        <p:txBody>
          <a:bodyPr lIns="0" tIns="0" rIns="0" bIns="0" rtlCol="0" anchor="t">
            <a:spAutoFit/>
          </a:bodyPr>
          <a:lstStyle/>
          <a:p>
            <a:pPr algn="l">
              <a:lnSpc>
                <a:spcPts val="3449"/>
              </a:lnSpc>
            </a:pPr>
            <a:r>
              <a:rPr lang="en-US" sz="2999">
                <a:solidFill>
                  <a:srgbClr val="000000"/>
                </a:solidFill>
                <a:latin typeface="Pompiere"/>
                <a:ea typeface="Pompiere"/>
                <a:cs typeface="Pompiere"/>
                <a:sym typeface="Pompiere"/>
              </a:rPr>
              <a:t>Magdalena und Theo sind miteinander verheiratet. Sie haben den Namen der Frau zum Ehenamen gewählt, weil Magdalena im Ort bekannt und beliebt ist. Nach einigen Jahren kommt es zur Scheidung, weil Theo in die kriminelle Szene abgerutscht ist. Darf Theo den Namen der Magdalena weiterführen, wenn sie absolut dagegen ist?</a:t>
            </a:r>
          </a:p>
        </p:txBody>
      </p:sp>
      <p:sp>
        <p:nvSpPr>
          <p:cNvPr id="10" name="TextBox 10"/>
          <p:cNvSpPr txBox="1"/>
          <p:nvPr/>
        </p:nvSpPr>
        <p:spPr>
          <a:xfrm>
            <a:off x="1028700" y="2632075"/>
            <a:ext cx="15762209" cy="4397376"/>
          </a:xfrm>
          <a:prstGeom prst="rect">
            <a:avLst/>
          </a:prstGeom>
        </p:spPr>
        <p:txBody>
          <a:bodyPr lIns="0" tIns="0" rIns="0" bIns="0" rtlCol="0" anchor="t">
            <a:spAutoFit/>
          </a:bodyPr>
          <a:lstStyle/>
          <a:p>
            <a:pPr algn="ctr">
              <a:lnSpc>
                <a:spcPts val="6999"/>
              </a:lnSpc>
              <a:spcBef>
                <a:spcPct val="0"/>
              </a:spcBef>
            </a:pPr>
            <a:r>
              <a:rPr lang="en-US" sz="4999" dirty="0">
                <a:solidFill>
                  <a:srgbClr val="000000"/>
                </a:solidFill>
                <a:latin typeface="Pompiere"/>
                <a:ea typeface="Pompiere"/>
                <a:cs typeface="Pompiere"/>
                <a:sym typeface="Pompiere"/>
              </a:rPr>
              <a:t>ja, </a:t>
            </a:r>
            <a:r>
              <a:rPr lang="en-US" sz="4999" dirty="0" err="1">
                <a:solidFill>
                  <a:srgbClr val="000000"/>
                </a:solidFill>
                <a:latin typeface="Pompiere"/>
                <a:ea typeface="Pompiere"/>
                <a:cs typeface="Pompiere"/>
                <a:sym typeface="Pompiere"/>
              </a:rPr>
              <a:t>grundsätzlich</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besteht</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ein</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Anspruch</a:t>
            </a:r>
            <a:r>
              <a:rPr lang="en-US" sz="4999" dirty="0">
                <a:solidFill>
                  <a:srgbClr val="000000"/>
                </a:solidFill>
                <a:latin typeface="Pompiere"/>
                <a:ea typeface="Pompiere"/>
                <a:cs typeface="Pompiere"/>
                <a:sym typeface="Pompiere"/>
              </a:rPr>
              <a:t> auf </a:t>
            </a:r>
            <a:r>
              <a:rPr lang="en-US" sz="4999" dirty="0" err="1">
                <a:solidFill>
                  <a:srgbClr val="000000"/>
                </a:solidFill>
                <a:latin typeface="Pompiere"/>
                <a:ea typeface="Pompiere"/>
                <a:cs typeface="Pompiere"/>
                <a:sym typeface="Pompiere"/>
              </a:rPr>
              <a:t>Weiterführung</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eines</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erheirateten</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Familiennamens</a:t>
            </a:r>
            <a:r>
              <a:rPr lang="en-US" sz="4999" dirty="0">
                <a:solidFill>
                  <a:srgbClr val="000000"/>
                </a:solidFill>
                <a:latin typeface="Pompiere"/>
                <a:ea typeface="Pompiere"/>
                <a:cs typeface="Pompiere"/>
                <a:sym typeface="Pompiere"/>
              </a:rPr>
              <a:t> (§ 1355 V1 BGB), Magdalena </a:t>
            </a:r>
            <a:r>
              <a:rPr lang="en-US" sz="4999" dirty="0" err="1">
                <a:solidFill>
                  <a:srgbClr val="000000"/>
                </a:solidFill>
                <a:latin typeface="Pompiere"/>
                <a:ea typeface="Pompiere"/>
                <a:cs typeface="Pompiere"/>
                <a:sym typeface="Pompiere"/>
              </a:rPr>
              <a:t>könnte</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allenfalls</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versuchen</a:t>
            </a:r>
            <a:r>
              <a:rPr lang="en-US" sz="4999" dirty="0">
                <a:solidFill>
                  <a:srgbClr val="000000"/>
                </a:solidFill>
                <a:latin typeface="Pompiere"/>
                <a:ea typeface="Pompiere"/>
                <a:cs typeface="Pompiere"/>
                <a:sym typeface="Pompiere"/>
              </a:rPr>
              <a:t>, den Theo </a:t>
            </a:r>
            <a:r>
              <a:rPr lang="en-US" sz="4999" dirty="0" err="1">
                <a:solidFill>
                  <a:srgbClr val="000000"/>
                </a:solidFill>
                <a:latin typeface="Pompiere"/>
                <a:ea typeface="Pompiere"/>
                <a:cs typeface="Pompiere"/>
                <a:sym typeface="Pompiere"/>
              </a:rPr>
              <a:t>zur</a:t>
            </a:r>
            <a:r>
              <a:rPr lang="en-US" sz="4999" dirty="0">
                <a:solidFill>
                  <a:srgbClr val="000000"/>
                </a:solidFill>
                <a:latin typeface="Pompiere"/>
                <a:ea typeface="Pompiere"/>
                <a:cs typeface="Pompiere"/>
                <a:sym typeface="Pompiere"/>
              </a:rPr>
              <a:t> Aufgabe des </a:t>
            </a:r>
            <a:r>
              <a:rPr lang="en-US" sz="4999" dirty="0" err="1">
                <a:solidFill>
                  <a:srgbClr val="000000"/>
                </a:solidFill>
                <a:latin typeface="Pompiere"/>
                <a:ea typeface="Pompiere"/>
                <a:cs typeface="Pompiere"/>
                <a:sym typeface="Pompiere"/>
              </a:rPr>
              <a:t>Namens</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zu</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bewegen</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wenn</a:t>
            </a:r>
            <a:r>
              <a:rPr lang="en-US" sz="4999" dirty="0">
                <a:solidFill>
                  <a:srgbClr val="000000"/>
                </a:solidFill>
                <a:latin typeface="Pompiere"/>
                <a:ea typeface="Pompiere"/>
                <a:cs typeface="Pompiere"/>
                <a:sym typeface="Pompiere"/>
              </a:rPr>
              <a:t> er </a:t>
            </a:r>
            <a:r>
              <a:rPr lang="en-US" sz="4999" dirty="0" err="1">
                <a:solidFill>
                  <a:srgbClr val="000000"/>
                </a:solidFill>
                <a:latin typeface="Pompiere"/>
                <a:ea typeface="Pompiere"/>
                <a:cs typeface="Pompiere"/>
                <a:sym typeface="Pompiere"/>
              </a:rPr>
              <a:t>diesen</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rechtsmissbräuchlich</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verwendet</a:t>
            </a:r>
            <a:r>
              <a:rPr lang="en-US" sz="4999" dirty="0">
                <a:solidFill>
                  <a:srgbClr val="000000"/>
                </a:solidFill>
                <a:latin typeface="Pompiere"/>
                <a:ea typeface="Pompiere"/>
                <a:cs typeface="Pompiere"/>
                <a:sym typeface="Pompiere"/>
              </a:rPr>
              <a:t> (§ 242 BGB), </a:t>
            </a:r>
            <a:r>
              <a:rPr lang="en-US" sz="4999" dirty="0" err="1">
                <a:solidFill>
                  <a:srgbClr val="000000"/>
                </a:solidFill>
                <a:latin typeface="Pompiere"/>
                <a:ea typeface="Pompiere"/>
                <a:cs typeface="Pompiere"/>
                <a:sym typeface="Pompiere"/>
              </a:rPr>
              <a:t>mangels</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näherer</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Anhaltspunkte</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ist</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hier</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davon</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eher</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nicht</a:t>
            </a:r>
            <a:r>
              <a:rPr lang="en-US" sz="4999" dirty="0">
                <a:solidFill>
                  <a:srgbClr val="000000"/>
                </a:solidFill>
                <a:latin typeface="Pompiere"/>
                <a:ea typeface="Pompiere"/>
                <a:cs typeface="Pompiere"/>
                <a:sym typeface="Pompiere"/>
              </a:rPr>
              <a:t> </a:t>
            </a:r>
          </a:p>
          <a:p>
            <a:pPr algn="ctr">
              <a:lnSpc>
                <a:spcPts val="6999"/>
              </a:lnSpc>
              <a:spcBef>
                <a:spcPct val="0"/>
              </a:spcBef>
            </a:pPr>
            <a:r>
              <a:rPr lang="en-US" sz="4999" dirty="0" err="1">
                <a:solidFill>
                  <a:srgbClr val="000000"/>
                </a:solidFill>
                <a:latin typeface="Pompiere"/>
                <a:ea typeface="Pompiere"/>
                <a:cs typeface="Pompiere"/>
                <a:sym typeface="Pompiere"/>
              </a:rPr>
              <a:t>auszugehen</a:t>
            </a:r>
            <a:r>
              <a:rPr lang="en-US" sz="4999" dirty="0">
                <a:solidFill>
                  <a:srgbClr val="000000"/>
                </a:solidFill>
                <a:latin typeface="Pompiere"/>
                <a:ea typeface="Pompiere"/>
                <a:cs typeface="Pompiere"/>
                <a:sym typeface="Pompiere"/>
              </a:rPr>
              <a:t> (BGH </a:t>
            </a:r>
            <a:r>
              <a:rPr lang="en-US" sz="4999" dirty="0" err="1">
                <a:solidFill>
                  <a:srgbClr val="000000"/>
                </a:solidFill>
                <a:latin typeface="Pompiere"/>
                <a:ea typeface="Pompiere"/>
                <a:cs typeface="Pompiere"/>
                <a:sym typeface="Pompiere"/>
              </a:rPr>
              <a:t>FamRZ</a:t>
            </a:r>
            <a:r>
              <a:rPr lang="en-US" sz="4999" dirty="0">
                <a:solidFill>
                  <a:srgbClr val="000000"/>
                </a:solidFill>
                <a:latin typeface="Pompiere"/>
                <a:ea typeface="Pompiere"/>
                <a:cs typeface="Pompiere"/>
                <a:sym typeface="Pompiere"/>
              </a:rPr>
              <a:t> 2005, 1658)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de-DE"/>
          </a:p>
        </p:txBody>
      </p:sp>
      <p:grpSp>
        <p:nvGrpSpPr>
          <p:cNvPr id="3" name="Group 3"/>
          <p:cNvGrpSpPr/>
          <p:nvPr/>
        </p:nvGrpSpPr>
        <p:grpSpPr>
          <a:xfrm>
            <a:off x="3285165" y="540275"/>
            <a:ext cx="14255359" cy="1836114"/>
            <a:chOff x="0" y="0"/>
            <a:chExt cx="2208528" cy="284462"/>
          </a:xfrm>
        </p:grpSpPr>
        <p:sp>
          <p:nvSpPr>
            <p:cNvPr id="4" name="Freeform 4"/>
            <p:cNvSpPr/>
            <p:nvPr/>
          </p:nvSpPr>
          <p:spPr>
            <a:xfrm>
              <a:off x="0" y="0"/>
              <a:ext cx="2208528" cy="284462"/>
            </a:xfrm>
            <a:custGeom>
              <a:avLst/>
              <a:gdLst/>
              <a:ahLst/>
              <a:cxnLst/>
              <a:rect l="l" t="t" r="r" b="b"/>
              <a:pathLst>
                <a:path w="2208528" h="284462">
                  <a:moveTo>
                    <a:pt x="12491" y="0"/>
                  </a:moveTo>
                  <a:lnTo>
                    <a:pt x="2196037" y="0"/>
                  </a:lnTo>
                  <a:cubicBezTo>
                    <a:pt x="2202936" y="0"/>
                    <a:pt x="2208528" y="5592"/>
                    <a:pt x="2208528" y="12491"/>
                  </a:cubicBezTo>
                  <a:lnTo>
                    <a:pt x="2208528" y="271971"/>
                  </a:lnTo>
                  <a:cubicBezTo>
                    <a:pt x="2208528" y="278870"/>
                    <a:pt x="2202936" y="284462"/>
                    <a:pt x="2196037" y="284462"/>
                  </a:cubicBezTo>
                  <a:lnTo>
                    <a:pt x="12491" y="284462"/>
                  </a:lnTo>
                  <a:cubicBezTo>
                    <a:pt x="5592" y="284462"/>
                    <a:pt x="0" y="278870"/>
                    <a:pt x="0" y="271971"/>
                  </a:cubicBezTo>
                  <a:lnTo>
                    <a:pt x="0" y="12491"/>
                  </a:lnTo>
                  <a:cubicBezTo>
                    <a:pt x="0" y="5592"/>
                    <a:pt x="5592" y="0"/>
                    <a:pt x="12491" y="0"/>
                  </a:cubicBezTo>
                  <a:close/>
                </a:path>
              </a:pathLst>
            </a:custGeom>
            <a:blipFill>
              <a:blip r:embed="rId3"/>
              <a:stretch>
                <a:fillRect t="-209119" b="-209119"/>
              </a:stretch>
            </a:blipFill>
          </p:spPr>
          <p:txBody>
            <a:bodyPr/>
            <a:lstStyle/>
            <a:p>
              <a:endParaRPr lang="de-DE"/>
            </a:p>
          </p:txBody>
        </p:sp>
      </p:grpSp>
      <p:sp>
        <p:nvSpPr>
          <p:cNvPr id="5" name="Freeform 5"/>
          <p:cNvSpPr/>
          <p:nvPr/>
        </p:nvSpPr>
        <p:spPr>
          <a:xfrm>
            <a:off x="499431" y="540275"/>
            <a:ext cx="2506640" cy="1836114"/>
          </a:xfrm>
          <a:custGeom>
            <a:avLst/>
            <a:gdLst/>
            <a:ahLst/>
            <a:cxnLst/>
            <a:rect l="l" t="t" r="r" b="b"/>
            <a:pathLst>
              <a:path w="2506640" h="1836114">
                <a:moveTo>
                  <a:pt x="0" y="0"/>
                </a:moveTo>
                <a:lnTo>
                  <a:pt x="2506640" y="0"/>
                </a:lnTo>
                <a:lnTo>
                  <a:pt x="2506640" y="1836114"/>
                </a:lnTo>
                <a:lnTo>
                  <a:pt x="0" y="18361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6" name="Group 6"/>
          <p:cNvGrpSpPr/>
          <p:nvPr/>
        </p:nvGrpSpPr>
        <p:grpSpPr>
          <a:xfrm>
            <a:off x="15216619" y="6539429"/>
            <a:ext cx="2602999" cy="4114800"/>
            <a:chOff x="0" y="0"/>
            <a:chExt cx="3470665" cy="5486400"/>
          </a:xfrm>
        </p:grpSpPr>
        <p:sp>
          <p:nvSpPr>
            <p:cNvPr id="7" name="Freeform 7"/>
            <p:cNvSpPr/>
            <p:nvPr/>
          </p:nvSpPr>
          <p:spPr>
            <a:xfrm>
              <a:off x="0" y="0"/>
              <a:ext cx="3470665" cy="5486399"/>
            </a:xfrm>
            <a:custGeom>
              <a:avLst/>
              <a:gdLst/>
              <a:ahLst/>
              <a:cxnLst/>
              <a:rect l="l" t="t" r="r" b="b"/>
              <a:pathLst>
                <a:path w="3470665" h="5486399">
                  <a:moveTo>
                    <a:pt x="0" y="0"/>
                  </a:moveTo>
                  <a:lnTo>
                    <a:pt x="3470665" y="0"/>
                  </a:lnTo>
                  <a:lnTo>
                    <a:pt x="3470665" y="5486399"/>
                  </a:lnTo>
                  <a:lnTo>
                    <a:pt x="0" y="5486399"/>
                  </a:lnTo>
                  <a:lnTo>
                    <a:pt x="0" y="0"/>
                  </a:lnTo>
                  <a:close/>
                </a:path>
              </a:pathLst>
            </a:custGeom>
            <a:blipFill>
              <a:blip r:embed="rId6"/>
              <a:stretch>
                <a:fillRect/>
              </a:stretch>
            </a:blipFill>
          </p:spPr>
          <p:txBody>
            <a:bodyPr/>
            <a:lstStyle/>
            <a:p>
              <a:endParaRPr lang="de-DE"/>
            </a:p>
          </p:txBody>
        </p:sp>
      </p:grpSp>
      <p:sp>
        <p:nvSpPr>
          <p:cNvPr id="8" name="TextBox 8"/>
          <p:cNvSpPr txBox="1"/>
          <p:nvPr/>
        </p:nvSpPr>
        <p:spPr>
          <a:xfrm>
            <a:off x="15778061" y="7604126"/>
            <a:ext cx="1481239" cy="679450"/>
          </a:xfrm>
          <a:prstGeom prst="rect">
            <a:avLst/>
          </a:prstGeom>
        </p:spPr>
        <p:txBody>
          <a:bodyPr lIns="0" tIns="0" rIns="0" bIns="0" rtlCol="0" anchor="t">
            <a:spAutoFit/>
          </a:bodyPr>
          <a:lstStyle/>
          <a:p>
            <a:pPr algn="ctr">
              <a:lnSpc>
                <a:spcPts val="5599"/>
              </a:lnSpc>
            </a:pPr>
            <a:r>
              <a:rPr lang="en-US" sz="3999" u="sng">
                <a:solidFill>
                  <a:srgbClr val="004AAD"/>
                </a:solidFill>
                <a:latin typeface="Canva Sans"/>
                <a:ea typeface="Canva Sans"/>
                <a:cs typeface="Canva Sans"/>
                <a:sym typeface="Canva Sans"/>
                <a:hlinkClick r:id="rId7" action="ppaction://hlinksldjump"/>
              </a:rPr>
              <a:t>B5d)</a:t>
            </a:r>
          </a:p>
        </p:txBody>
      </p:sp>
      <p:sp>
        <p:nvSpPr>
          <p:cNvPr id="9" name="TextBox 9"/>
          <p:cNvSpPr txBox="1"/>
          <p:nvPr/>
        </p:nvSpPr>
        <p:spPr>
          <a:xfrm>
            <a:off x="3556692" y="714112"/>
            <a:ext cx="13702608" cy="1497965"/>
          </a:xfrm>
          <a:prstGeom prst="rect">
            <a:avLst/>
          </a:prstGeom>
        </p:spPr>
        <p:txBody>
          <a:bodyPr lIns="0" tIns="0" rIns="0" bIns="0" rtlCol="0" anchor="t">
            <a:spAutoFit/>
          </a:bodyPr>
          <a:lstStyle/>
          <a:p>
            <a:pPr algn="l">
              <a:lnSpc>
                <a:spcPts val="3909"/>
              </a:lnSpc>
            </a:pPr>
            <a:r>
              <a:rPr lang="en-US" sz="3399">
                <a:solidFill>
                  <a:srgbClr val="000000"/>
                </a:solidFill>
                <a:latin typeface="Pompiere"/>
                <a:ea typeface="Pompiere"/>
                <a:cs typeface="Pompiere"/>
                <a:sym typeface="Pompiere"/>
              </a:rPr>
              <a:t>Luna und Jack sind miteinander verheiratet. Während einer Fortbildungsreihe kauft Jack einen DVD-Player für gemeinsame romantische Filmabende zum Sonderpreis von 100,00 € auf Rechnung. Zu Hause angekommen, vergisst Jack die Bezahlung. Der Verkäufer wendet sich an Luna. Mit Erfolg?</a:t>
            </a:r>
          </a:p>
        </p:txBody>
      </p:sp>
      <p:sp>
        <p:nvSpPr>
          <p:cNvPr id="10" name="TextBox 10"/>
          <p:cNvSpPr txBox="1"/>
          <p:nvPr/>
        </p:nvSpPr>
        <p:spPr>
          <a:xfrm>
            <a:off x="747476" y="7096126"/>
            <a:ext cx="16511824" cy="679450"/>
          </a:xfrm>
          <a:prstGeom prst="rect">
            <a:avLst/>
          </a:prstGeom>
        </p:spPr>
        <p:txBody>
          <a:bodyPr lIns="0" tIns="0" rIns="0" bIns="0" rtlCol="0" anchor="t">
            <a:spAutoFit/>
          </a:bodyPr>
          <a:lstStyle/>
          <a:p>
            <a:pPr algn="l">
              <a:lnSpc>
                <a:spcPts val="5599"/>
              </a:lnSpc>
              <a:spcBef>
                <a:spcPct val="0"/>
              </a:spcBef>
            </a:pPr>
            <a:r>
              <a:rPr lang="en-US" sz="3999" dirty="0">
                <a:solidFill>
                  <a:srgbClr val="000000"/>
                </a:solidFill>
                <a:latin typeface="Pompiere"/>
                <a:ea typeface="Pompiere"/>
                <a:cs typeface="Pompiere"/>
                <a:sym typeface="Pompiere"/>
              </a:rPr>
              <a:t>~ es </a:t>
            </a:r>
            <a:r>
              <a:rPr lang="en-US" sz="3999" dirty="0" err="1">
                <a:solidFill>
                  <a:srgbClr val="000000"/>
                </a:solidFill>
                <a:latin typeface="Pompiere"/>
                <a:ea typeface="Pompiere"/>
                <a:cs typeface="Pompiere"/>
                <a:sym typeface="Pompiere"/>
              </a:rPr>
              <a:t>handelt</a:t>
            </a:r>
            <a:r>
              <a:rPr lang="en-US" sz="3999" dirty="0">
                <a:solidFill>
                  <a:srgbClr val="000000"/>
                </a:solidFill>
                <a:latin typeface="Pompiere"/>
                <a:ea typeface="Pompiere"/>
                <a:cs typeface="Pompiere"/>
                <a:sym typeface="Pompiere"/>
              </a:rPr>
              <a:t> </a:t>
            </a:r>
            <a:r>
              <a:rPr lang="en-US" sz="3999" dirty="0" err="1">
                <a:solidFill>
                  <a:srgbClr val="000000"/>
                </a:solidFill>
                <a:latin typeface="Pompiere"/>
                <a:ea typeface="Pompiere"/>
                <a:cs typeface="Pompiere"/>
                <a:sym typeface="Pompiere"/>
              </a:rPr>
              <a:t>sich</a:t>
            </a:r>
            <a:r>
              <a:rPr lang="en-US" sz="3999" dirty="0">
                <a:solidFill>
                  <a:srgbClr val="000000"/>
                </a:solidFill>
                <a:latin typeface="Pompiere"/>
                <a:ea typeface="Pompiere"/>
                <a:cs typeface="Pompiere"/>
                <a:sym typeface="Pompiere"/>
              </a:rPr>
              <a:t> um </a:t>
            </a:r>
            <a:r>
              <a:rPr lang="en-US" sz="3999" dirty="0" err="1">
                <a:solidFill>
                  <a:srgbClr val="000000"/>
                </a:solidFill>
                <a:latin typeface="Pompiere"/>
                <a:ea typeface="Pompiere"/>
                <a:cs typeface="Pompiere"/>
                <a:sym typeface="Pompiere"/>
              </a:rPr>
              <a:t>keinen</a:t>
            </a:r>
            <a:r>
              <a:rPr lang="en-US" sz="3999" dirty="0">
                <a:solidFill>
                  <a:srgbClr val="000000"/>
                </a:solidFill>
                <a:latin typeface="Pompiere"/>
                <a:ea typeface="Pompiere"/>
                <a:cs typeface="Pompiere"/>
                <a:sym typeface="Pompiere"/>
              </a:rPr>
              <a:t> Kauf den Jack </a:t>
            </a:r>
            <a:r>
              <a:rPr lang="en-US" sz="3999" dirty="0" err="1">
                <a:solidFill>
                  <a:srgbClr val="000000"/>
                </a:solidFill>
                <a:latin typeface="Pompiere"/>
                <a:ea typeface="Pompiere"/>
                <a:cs typeface="Pompiere"/>
                <a:sym typeface="Pompiere"/>
              </a:rPr>
              <a:t>allein</a:t>
            </a:r>
            <a:r>
              <a:rPr lang="en-US" sz="3999" dirty="0">
                <a:solidFill>
                  <a:srgbClr val="000000"/>
                </a:solidFill>
                <a:latin typeface="Pompiere"/>
                <a:ea typeface="Pompiere"/>
                <a:cs typeface="Pompiere"/>
                <a:sym typeface="Pompiere"/>
              </a:rPr>
              <a:t> für </a:t>
            </a:r>
            <a:r>
              <a:rPr lang="en-US" sz="3999" dirty="0" err="1">
                <a:solidFill>
                  <a:srgbClr val="000000"/>
                </a:solidFill>
                <a:latin typeface="Pompiere"/>
                <a:ea typeface="Pompiere"/>
                <a:cs typeface="Pompiere"/>
                <a:sym typeface="Pompiere"/>
              </a:rPr>
              <a:t>sich</a:t>
            </a:r>
            <a:r>
              <a:rPr lang="en-US" sz="3999" dirty="0">
                <a:solidFill>
                  <a:srgbClr val="000000"/>
                </a:solidFill>
                <a:latin typeface="Pompiere"/>
                <a:ea typeface="Pompiere"/>
                <a:cs typeface="Pompiere"/>
                <a:sym typeface="Pompiere"/>
              </a:rPr>
              <a:t> </a:t>
            </a:r>
            <a:r>
              <a:rPr lang="en-US" sz="3999" dirty="0" err="1">
                <a:solidFill>
                  <a:srgbClr val="000000"/>
                </a:solidFill>
                <a:latin typeface="Pompiere"/>
                <a:ea typeface="Pompiere"/>
                <a:cs typeface="Pompiere"/>
                <a:sym typeface="Pompiere"/>
              </a:rPr>
              <a:t>selbst</a:t>
            </a:r>
            <a:r>
              <a:rPr lang="en-US" sz="3999" dirty="0">
                <a:solidFill>
                  <a:srgbClr val="000000"/>
                </a:solidFill>
                <a:latin typeface="Pompiere"/>
                <a:ea typeface="Pompiere"/>
                <a:cs typeface="Pompiere"/>
                <a:sym typeface="Pompiere"/>
              </a:rPr>
              <a:t> </a:t>
            </a:r>
            <a:r>
              <a:rPr lang="en-US" sz="3999" dirty="0" err="1">
                <a:solidFill>
                  <a:srgbClr val="000000"/>
                </a:solidFill>
                <a:latin typeface="Pompiere"/>
                <a:ea typeface="Pompiere"/>
                <a:cs typeface="Pompiere"/>
                <a:sym typeface="Pompiere"/>
              </a:rPr>
              <a:t>tätigt</a:t>
            </a:r>
            <a:r>
              <a:rPr lang="en-US" sz="3999" dirty="0">
                <a:solidFill>
                  <a:srgbClr val="000000"/>
                </a:solidFill>
                <a:latin typeface="Pompiere"/>
                <a:ea typeface="Pompiere"/>
                <a:cs typeface="Pompiere"/>
                <a:sym typeface="Pompiere"/>
              </a:rPr>
              <a:t> (§ 1357 I 2 BGB)</a:t>
            </a:r>
          </a:p>
        </p:txBody>
      </p:sp>
      <p:sp>
        <p:nvSpPr>
          <p:cNvPr id="11" name="TextBox 11"/>
          <p:cNvSpPr txBox="1"/>
          <p:nvPr/>
        </p:nvSpPr>
        <p:spPr>
          <a:xfrm>
            <a:off x="747476" y="2539113"/>
            <a:ext cx="16511824" cy="2089150"/>
          </a:xfrm>
          <a:prstGeom prst="rect">
            <a:avLst/>
          </a:prstGeom>
        </p:spPr>
        <p:txBody>
          <a:bodyPr lIns="0" tIns="0" rIns="0" bIns="0" rtlCol="0" anchor="t">
            <a:spAutoFit/>
          </a:bodyPr>
          <a:lstStyle/>
          <a:p>
            <a:pPr algn="l">
              <a:lnSpc>
                <a:spcPts val="5599"/>
              </a:lnSpc>
              <a:spcBef>
                <a:spcPct val="0"/>
              </a:spcBef>
            </a:pPr>
            <a:r>
              <a:rPr lang="en-US" sz="3999" dirty="0">
                <a:solidFill>
                  <a:srgbClr val="000000"/>
                </a:solidFill>
                <a:latin typeface="Pompiere"/>
                <a:ea typeface="Pompiere"/>
                <a:cs typeface="Pompiere"/>
                <a:sym typeface="Pompiere"/>
              </a:rPr>
              <a:t>ja, der </a:t>
            </a:r>
            <a:r>
              <a:rPr lang="en-US" sz="3999" dirty="0" err="1">
                <a:solidFill>
                  <a:srgbClr val="000000"/>
                </a:solidFill>
                <a:latin typeface="Pompiere"/>
                <a:ea typeface="Pompiere"/>
                <a:cs typeface="Pompiere"/>
                <a:sym typeface="Pompiere"/>
              </a:rPr>
              <a:t>Anspruch</a:t>
            </a:r>
            <a:r>
              <a:rPr lang="en-US" sz="3999" dirty="0">
                <a:solidFill>
                  <a:srgbClr val="000000"/>
                </a:solidFill>
                <a:latin typeface="Pompiere"/>
                <a:ea typeface="Pompiere"/>
                <a:cs typeface="Pompiere"/>
                <a:sym typeface="Pompiere"/>
              </a:rPr>
              <a:t> auf </a:t>
            </a:r>
            <a:r>
              <a:rPr lang="en-US" sz="3999" dirty="0" err="1">
                <a:solidFill>
                  <a:srgbClr val="000000"/>
                </a:solidFill>
                <a:latin typeface="Pompiere"/>
                <a:ea typeface="Pompiere"/>
                <a:cs typeface="Pompiere"/>
                <a:sym typeface="Pompiere"/>
              </a:rPr>
              <a:t>Kaufpreiszahlung</a:t>
            </a:r>
            <a:r>
              <a:rPr lang="en-US" sz="3999" dirty="0">
                <a:solidFill>
                  <a:srgbClr val="000000"/>
                </a:solidFill>
                <a:latin typeface="Pompiere"/>
                <a:ea typeface="Pompiere"/>
                <a:cs typeface="Pompiere"/>
                <a:sym typeface="Pompiere"/>
              </a:rPr>
              <a:t> (§ 433 II BGB) des </a:t>
            </a:r>
            <a:r>
              <a:rPr lang="en-US" sz="3999" dirty="0" err="1">
                <a:solidFill>
                  <a:srgbClr val="000000"/>
                </a:solidFill>
                <a:latin typeface="Pompiere"/>
                <a:ea typeface="Pompiere"/>
                <a:cs typeface="Pompiere"/>
                <a:sym typeface="Pompiere"/>
              </a:rPr>
              <a:t>Verkäufers</a:t>
            </a:r>
            <a:r>
              <a:rPr lang="en-US" sz="3999" dirty="0">
                <a:solidFill>
                  <a:srgbClr val="000000"/>
                </a:solidFill>
                <a:latin typeface="Pompiere"/>
                <a:ea typeface="Pompiere"/>
                <a:cs typeface="Pompiere"/>
                <a:sym typeface="Pompiere"/>
              </a:rPr>
              <a:t> </a:t>
            </a:r>
            <a:r>
              <a:rPr lang="en-US" sz="3999" dirty="0" err="1">
                <a:solidFill>
                  <a:srgbClr val="000000"/>
                </a:solidFill>
                <a:latin typeface="Pompiere"/>
                <a:ea typeface="Pompiere"/>
                <a:cs typeface="Pompiere"/>
                <a:sym typeface="Pompiere"/>
              </a:rPr>
              <a:t>gegen</a:t>
            </a:r>
            <a:r>
              <a:rPr lang="en-US" sz="3999" dirty="0">
                <a:solidFill>
                  <a:srgbClr val="000000"/>
                </a:solidFill>
                <a:latin typeface="Pompiere"/>
                <a:ea typeface="Pompiere"/>
                <a:cs typeface="Pompiere"/>
                <a:sym typeface="Pompiere"/>
              </a:rPr>
              <a:t> Jack </a:t>
            </a:r>
            <a:r>
              <a:rPr lang="en-US" sz="3999" dirty="0" err="1">
                <a:solidFill>
                  <a:srgbClr val="000000"/>
                </a:solidFill>
                <a:latin typeface="Pompiere"/>
                <a:ea typeface="Pompiere"/>
                <a:cs typeface="Pompiere"/>
                <a:sym typeface="Pompiere"/>
              </a:rPr>
              <a:t>setzt</a:t>
            </a:r>
            <a:r>
              <a:rPr lang="en-US" sz="3999" dirty="0">
                <a:solidFill>
                  <a:srgbClr val="000000"/>
                </a:solidFill>
                <a:latin typeface="Pompiere"/>
                <a:ea typeface="Pompiere"/>
                <a:cs typeface="Pompiere"/>
                <a:sym typeface="Pompiere"/>
              </a:rPr>
              <a:t> </a:t>
            </a:r>
            <a:r>
              <a:rPr lang="en-US" sz="3999" dirty="0" err="1">
                <a:solidFill>
                  <a:srgbClr val="000000"/>
                </a:solidFill>
                <a:latin typeface="Pompiere"/>
                <a:ea typeface="Pompiere"/>
                <a:cs typeface="Pompiere"/>
                <a:sym typeface="Pompiere"/>
              </a:rPr>
              <a:t>grundsätzlich</a:t>
            </a:r>
            <a:r>
              <a:rPr lang="en-US" sz="3999" dirty="0">
                <a:solidFill>
                  <a:srgbClr val="000000"/>
                </a:solidFill>
                <a:latin typeface="Pompiere"/>
                <a:ea typeface="Pompiere"/>
                <a:cs typeface="Pompiere"/>
                <a:sym typeface="Pompiere"/>
              </a:rPr>
              <a:t> </a:t>
            </a:r>
            <a:r>
              <a:rPr lang="en-US" sz="3999" dirty="0" err="1">
                <a:solidFill>
                  <a:srgbClr val="000000"/>
                </a:solidFill>
                <a:latin typeface="Pompiere"/>
                <a:ea typeface="Pompiere"/>
                <a:cs typeface="Pompiere"/>
                <a:sym typeface="Pompiere"/>
              </a:rPr>
              <a:t>einen</a:t>
            </a:r>
            <a:r>
              <a:rPr lang="en-US" sz="3999" dirty="0">
                <a:solidFill>
                  <a:srgbClr val="000000"/>
                </a:solidFill>
                <a:latin typeface="Pompiere"/>
                <a:ea typeface="Pompiere"/>
                <a:cs typeface="Pompiere"/>
                <a:sym typeface="Pompiere"/>
              </a:rPr>
              <a:t> </a:t>
            </a:r>
            <a:r>
              <a:rPr lang="en-US" sz="3999" dirty="0" err="1">
                <a:solidFill>
                  <a:srgbClr val="000000"/>
                </a:solidFill>
                <a:latin typeface="Pompiere"/>
                <a:ea typeface="Pompiere"/>
                <a:cs typeface="Pompiere"/>
                <a:sym typeface="Pompiere"/>
              </a:rPr>
              <a:t>wirksamen</a:t>
            </a:r>
            <a:r>
              <a:rPr lang="en-US" sz="3999" dirty="0">
                <a:solidFill>
                  <a:srgbClr val="000000"/>
                </a:solidFill>
                <a:latin typeface="Pompiere"/>
                <a:ea typeface="Pompiere"/>
                <a:cs typeface="Pompiere"/>
                <a:sym typeface="Pompiere"/>
              </a:rPr>
              <a:t> </a:t>
            </a:r>
            <a:r>
              <a:rPr lang="en-US" sz="3999" dirty="0" err="1">
                <a:solidFill>
                  <a:srgbClr val="000000"/>
                </a:solidFill>
                <a:latin typeface="Pompiere"/>
                <a:ea typeface="Pompiere"/>
                <a:cs typeface="Pompiere"/>
                <a:sym typeface="Pompiere"/>
              </a:rPr>
              <a:t>Kaufvertrag</a:t>
            </a:r>
            <a:r>
              <a:rPr lang="en-US" sz="3999" dirty="0">
                <a:solidFill>
                  <a:srgbClr val="000000"/>
                </a:solidFill>
                <a:latin typeface="Pompiere"/>
                <a:ea typeface="Pompiere"/>
                <a:cs typeface="Pompiere"/>
                <a:sym typeface="Pompiere"/>
              </a:rPr>
              <a:t> </a:t>
            </a:r>
            <a:r>
              <a:rPr lang="en-US" sz="3999" dirty="0" err="1">
                <a:solidFill>
                  <a:srgbClr val="000000"/>
                </a:solidFill>
                <a:latin typeface="Pompiere"/>
                <a:ea typeface="Pompiere"/>
                <a:cs typeface="Pompiere"/>
                <a:sym typeface="Pompiere"/>
              </a:rPr>
              <a:t>zwischen</a:t>
            </a:r>
            <a:r>
              <a:rPr lang="en-US" sz="3999" dirty="0">
                <a:solidFill>
                  <a:srgbClr val="000000"/>
                </a:solidFill>
                <a:latin typeface="Pompiere"/>
                <a:ea typeface="Pompiere"/>
                <a:cs typeface="Pompiere"/>
                <a:sym typeface="Pompiere"/>
              </a:rPr>
              <a:t> dem </a:t>
            </a:r>
            <a:r>
              <a:rPr lang="en-US" sz="3999" dirty="0" err="1">
                <a:solidFill>
                  <a:srgbClr val="000000"/>
                </a:solidFill>
                <a:latin typeface="Pompiere"/>
                <a:ea typeface="Pompiere"/>
                <a:cs typeface="Pompiere"/>
                <a:sym typeface="Pompiere"/>
              </a:rPr>
              <a:t>Verkäufer</a:t>
            </a:r>
            <a:r>
              <a:rPr lang="en-US" sz="3999" dirty="0">
                <a:solidFill>
                  <a:srgbClr val="000000"/>
                </a:solidFill>
                <a:latin typeface="Pompiere"/>
                <a:ea typeface="Pompiere"/>
                <a:cs typeface="Pompiere"/>
                <a:sym typeface="Pompiere"/>
              </a:rPr>
              <a:t> und Jack </a:t>
            </a:r>
            <a:r>
              <a:rPr lang="en-US" sz="3999" dirty="0" err="1">
                <a:solidFill>
                  <a:srgbClr val="000000"/>
                </a:solidFill>
                <a:latin typeface="Pompiere"/>
                <a:ea typeface="Pompiere"/>
                <a:cs typeface="Pompiere"/>
                <a:sym typeface="Pompiere"/>
              </a:rPr>
              <a:t>voraus</a:t>
            </a:r>
            <a:r>
              <a:rPr lang="en-US" sz="3999" dirty="0">
                <a:solidFill>
                  <a:srgbClr val="000000"/>
                </a:solidFill>
                <a:latin typeface="Pompiere"/>
                <a:ea typeface="Pompiere"/>
                <a:cs typeface="Pompiere"/>
                <a:sym typeface="Pompiere"/>
              </a:rPr>
              <a:t>. Eine </a:t>
            </a:r>
            <a:r>
              <a:rPr lang="en-US" sz="3999" dirty="0" err="1">
                <a:solidFill>
                  <a:srgbClr val="000000"/>
                </a:solidFill>
                <a:latin typeface="Pompiere"/>
                <a:ea typeface="Pompiere"/>
                <a:cs typeface="Pompiere"/>
                <a:sym typeface="Pompiere"/>
              </a:rPr>
              <a:t>Stellvertretung</a:t>
            </a:r>
            <a:r>
              <a:rPr lang="en-US" sz="3999" dirty="0">
                <a:solidFill>
                  <a:srgbClr val="000000"/>
                </a:solidFill>
                <a:latin typeface="Pompiere"/>
                <a:ea typeface="Pompiere"/>
                <a:cs typeface="Pompiere"/>
                <a:sym typeface="Pompiere"/>
              </a:rPr>
              <a:t> des Jack </a:t>
            </a:r>
            <a:r>
              <a:rPr lang="en-US" sz="3999" dirty="0" err="1">
                <a:solidFill>
                  <a:srgbClr val="000000"/>
                </a:solidFill>
                <a:latin typeface="Pompiere"/>
                <a:ea typeface="Pompiere"/>
                <a:cs typeface="Pompiere"/>
                <a:sym typeface="Pompiere"/>
              </a:rPr>
              <a:t>durch</a:t>
            </a:r>
            <a:r>
              <a:rPr lang="en-US" sz="3999" dirty="0">
                <a:solidFill>
                  <a:srgbClr val="000000"/>
                </a:solidFill>
                <a:latin typeface="Pompiere"/>
                <a:ea typeface="Pompiere"/>
                <a:cs typeface="Pompiere"/>
                <a:sym typeface="Pompiere"/>
              </a:rPr>
              <a:t> Luna </a:t>
            </a:r>
            <a:r>
              <a:rPr lang="en-US" sz="3999" dirty="0" err="1">
                <a:solidFill>
                  <a:srgbClr val="000000"/>
                </a:solidFill>
                <a:latin typeface="Pompiere"/>
                <a:ea typeface="Pompiere"/>
                <a:cs typeface="Pompiere"/>
                <a:sym typeface="Pompiere"/>
              </a:rPr>
              <a:t>ist</a:t>
            </a:r>
            <a:r>
              <a:rPr lang="en-US" sz="3999" dirty="0">
                <a:solidFill>
                  <a:srgbClr val="000000"/>
                </a:solidFill>
                <a:latin typeface="Pompiere"/>
                <a:ea typeface="Pompiere"/>
                <a:cs typeface="Pompiere"/>
                <a:sym typeface="Pompiere"/>
              </a:rPr>
              <a:t> </a:t>
            </a:r>
            <a:r>
              <a:rPr lang="en-US" sz="3999" dirty="0" err="1">
                <a:solidFill>
                  <a:srgbClr val="000000"/>
                </a:solidFill>
                <a:latin typeface="Pompiere"/>
                <a:ea typeface="Pompiere"/>
                <a:cs typeface="Pompiere"/>
                <a:sym typeface="Pompiere"/>
              </a:rPr>
              <a:t>nicht</a:t>
            </a:r>
            <a:r>
              <a:rPr lang="en-US" sz="3999" dirty="0">
                <a:solidFill>
                  <a:srgbClr val="000000"/>
                </a:solidFill>
                <a:latin typeface="Pompiere"/>
                <a:ea typeface="Pompiere"/>
                <a:cs typeface="Pompiere"/>
                <a:sym typeface="Pompiere"/>
              </a:rPr>
              <a:t> </a:t>
            </a:r>
            <a:r>
              <a:rPr lang="en-US" sz="3999" dirty="0" err="1">
                <a:solidFill>
                  <a:srgbClr val="000000"/>
                </a:solidFill>
                <a:latin typeface="Pompiere"/>
                <a:ea typeface="Pompiere"/>
                <a:cs typeface="Pompiere"/>
                <a:sym typeface="Pompiere"/>
              </a:rPr>
              <a:t>erfolgt</a:t>
            </a:r>
            <a:r>
              <a:rPr lang="en-US" sz="3999" dirty="0">
                <a:solidFill>
                  <a:srgbClr val="000000"/>
                </a:solidFill>
                <a:latin typeface="Pompiere"/>
                <a:ea typeface="Pompiere"/>
                <a:cs typeface="Pompiere"/>
                <a:sym typeface="Pompiere"/>
              </a:rPr>
              <a:t> (§ 164 BGB), </a:t>
            </a:r>
            <a:r>
              <a:rPr lang="en-US" sz="3999" dirty="0" err="1">
                <a:solidFill>
                  <a:srgbClr val="000000"/>
                </a:solidFill>
                <a:latin typeface="Pompiere"/>
                <a:ea typeface="Pompiere"/>
                <a:cs typeface="Pompiere"/>
                <a:sym typeface="Pompiere"/>
              </a:rPr>
              <a:t>allerdings</a:t>
            </a:r>
            <a:r>
              <a:rPr lang="en-US" sz="3999" dirty="0">
                <a:solidFill>
                  <a:srgbClr val="000000"/>
                </a:solidFill>
                <a:latin typeface="Pompiere"/>
                <a:ea typeface="Pompiere"/>
                <a:cs typeface="Pompiere"/>
                <a:sym typeface="Pompiere"/>
              </a:rPr>
              <a:t> </a:t>
            </a:r>
            <a:r>
              <a:rPr lang="en-US" sz="3999" dirty="0" err="1">
                <a:solidFill>
                  <a:srgbClr val="000000"/>
                </a:solidFill>
                <a:latin typeface="Pompiere"/>
                <a:ea typeface="Pompiere"/>
                <a:cs typeface="Pompiere"/>
                <a:sym typeface="Pompiere"/>
              </a:rPr>
              <a:t>liegen</a:t>
            </a:r>
            <a:r>
              <a:rPr lang="en-US" sz="3999" dirty="0">
                <a:solidFill>
                  <a:srgbClr val="000000"/>
                </a:solidFill>
                <a:latin typeface="Pompiere"/>
                <a:ea typeface="Pompiere"/>
                <a:cs typeface="Pompiere"/>
                <a:sym typeface="Pompiere"/>
              </a:rPr>
              <a:t> die </a:t>
            </a:r>
            <a:r>
              <a:rPr lang="en-US" sz="3999" dirty="0" err="1">
                <a:solidFill>
                  <a:srgbClr val="000000"/>
                </a:solidFill>
                <a:latin typeface="Pompiere"/>
                <a:ea typeface="Pompiere"/>
                <a:cs typeface="Pompiere"/>
                <a:sym typeface="Pompiere"/>
              </a:rPr>
              <a:t>Voraussetzungen</a:t>
            </a:r>
            <a:r>
              <a:rPr lang="en-US" sz="3999" dirty="0">
                <a:solidFill>
                  <a:srgbClr val="000000"/>
                </a:solidFill>
                <a:latin typeface="Pompiere"/>
                <a:ea typeface="Pompiere"/>
                <a:cs typeface="Pompiere"/>
                <a:sym typeface="Pompiere"/>
              </a:rPr>
              <a:t> von § 1357 I BGB </a:t>
            </a:r>
            <a:r>
              <a:rPr lang="en-US" sz="3999" dirty="0" err="1">
                <a:solidFill>
                  <a:srgbClr val="000000"/>
                </a:solidFill>
                <a:latin typeface="Pompiere"/>
                <a:ea typeface="Pompiere"/>
                <a:cs typeface="Pompiere"/>
                <a:sym typeface="Pompiere"/>
              </a:rPr>
              <a:t>vor</a:t>
            </a:r>
            <a:r>
              <a:rPr lang="en-US" sz="3999" dirty="0">
                <a:solidFill>
                  <a:srgbClr val="000000"/>
                </a:solidFill>
                <a:latin typeface="Pompiere"/>
                <a:ea typeface="Pompiere"/>
                <a:cs typeface="Pompiere"/>
                <a:sym typeface="Pompiere"/>
              </a:rPr>
              <a:t>:</a:t>
            </a:r>
          </a:p>
        </p:txBody>
      </p:sp>
      <p:sp>
        <p:nvSpPr>
          <p:cNvPr id="12" name="TextBox 12"/>
          <p:cNvSpPr txBox="1"/>
          <p:nvPr/>
        </p:nvSpPr>
        <p:spPr>
          <a:xfrm>
            <a:off x="747476" y="4765675"/>
            <a:ext cx="16511824" cy="679450"/>
          </a:xfrm>
          <a:prstGeom prst="rect">
            <a:avLst/>
          </a:prstGeom>
        </p:spPr>
        <p:txBody>
          <a:bodyPr lIns="0" tIns="0" rIns="0" bIns="0" rtlCol="0" anchor="t">
            <a:spAutoFit/>
          </a:bodyPr>
          <a:lstStyle/>
          <a:p>
            <a:pPr algn="l">
              <a:lnSpc>
                <a:spcPts val="5599"/>
              </a:lnSpc>
              <a:spcBef>
                <a:spcPct val="0"/>
              </a:spcBef>
            </a:pPr>
            <a:r>
              <a:rPr lang="en-US" sz="3999" dirty="0">
                <a:solidFill>
                  <a:srgbClr val="000000"/>
                </a:solidFill>
                <a:latin typeface="Pompiere"/>
                <a:ea typeface="Pompiere"/>
                <a:cs typeface="Pompiere"/>
                <a:sym typeface="Pompiere"/>
              </a:rPr>
              <a:t>~ Luna und Jack leben in </a:t>
            </a:r>
            <a:r>
              <a:rPr lang="en-US" sz="3999" dirty="0" err="1">
                <a:solidFill>
                  <a:srgbClr val="000000"/>
                </a:solidFill>
                <a:latin typeface="Pompiere"/>
                <a:ea typeface="Pompiere"/>
                <a:cs typeface="Pompiere"/>
                <a:sym typeface="Pompiere"/>
              </a:rPr>
              <a:t>einer</a:t>
            </a:r>
            <a:r>
              <a:rPr lang="en-US" sz="3999" dirty="0">
                <a:solidFill>
                  <a:srgbClr val="000000"/>
                </a:solidFill>
                <a:latin typeface="Pompiere"/>
                <a:ea typeface="Pompiere"/>
                <a:cs typeface="Pompiere"/>
                <a:sym typeface="Pompiere"/>
              </a:rPr>
              <a:t> </a:t>
            </a:r>
            <a:r>
              <a:rPr lang="en-US" sz="3999" dirty="0" err="1">
                <a:solidFill>
                  <a:srgbClr val="000000"/>
                </a:solidFill>
                <a:latin typeface="Pompiere"/>
                <a:ea typeface="Pompiere"/>
                <a:cs typeface="Pompiere"/>
                <a:sym typeface="Pompiere"/>
              </a:rPr>
              <a:t>intakten</a:t>
            </a:r>
            <a:r>
              <a:rPr lang="en-US" sz="3999" dirty="0">
                <a:solidFill>
                  <a:srgbClr val="000000"/>
                </a:solidFill>
                <a:latin typeface="Pompiere"/>
                <a:ea typeface="Pompiere"/>
                <a:cs typeface="Pompiere"/>
                <a:sym typeface="Pompiere"/>
              </a:rPr>
              <a:t> </a:t>
            </a:r>
            <a:r>
              <a:rPr lang="en-US" sz="3999" dirty="0" err="1">
                <a:solidFill>
                  <a:srgbClr val="000000"/>
                </a:solidFill>
                <a:latin typeface="Pompiere"/>
                <a:ea typeface="Pompiere"/>
                <a:cs typeface="Pompiere"/>
                <a:sym typeface="Pompiere"/>
              </a:rPr>
              <a:t>Ehe</a:t>
            </a:r>
            <a:r>
              <a:rPr lang="en-US" sz="3999" dirty="0">
                <a:solidFill>
                  <a:srgbClr val="000000"/>
                </a:solidFill>
                <a:latin typeface="Pompiere"/>
                <a:ea typeface="Pompiere"/>
                <a:cs typeface="Pompiere"/>
                <a:sym typeface="Pompiere"/>
              </a:rPr>
              <a:t> (</a:t>
            </a:r>
            <a:r>
              <a:rPr lang="en-US" sz="3999" dirty="0" err="1">
                <a:solidFill>
                  <a:srgbClr val="000000"/>
                </a:solidFill>
                <a:latin typeface="Pompiere"/>
                <a:ea typeface="Pompiere"/>
                <a:cs typeface="Pompiere"/>
                <a:sym typeface="Pompiere"/>
              </a:rPr>
              <a:t>vgl</a:t>
            </a:r>
            <a:r>
              <a:rPr lang="en-US" sz="3999" dirty="0">
                <a:solidFill>
                  <a:srgbClr val="000000"/>
                </a:solidFill>
                <a:latin typeface="Pompiere"/>
                <a:ea typeface="Pompiere"/>
                <a:cs typeface="Pompiere"/>
                <a:sym typeface="Pompiere"/>
              </a:rPr>
              <a:t>. § 1357 III BGB)</a:t>
            </a:r>
          </a:p>
        </p:txBody>
      </p:sp>
      <p:sp>
        <p:nvSpPr>
          <p:cNvPr id="13" name="TextBox 13"/>
          <p:cNvSpPr txBox="1"/>
          <p:nvPr/>
        </p:nvSpPr>
        <p:spPr>
          <a:xfrm>
            <a:off x="747476" y="5578475"/>
            <a:ext cx="16511824" cy="1384300"/>
          </a:xfrm>
          <a:prstGeom prst="rect">
            <a:avLst/>
          </a:prstGeom>
        </p:spPr>
        <p:txBody>
          <a:bodyPr lIns="0" tIns="0" rIns="0" bIns="0" rtlCol="0" anchor="t">
            <a:spAutoFit/>
          </a:bodyPr>
          <a:lstStyle/>
          <a:p>
            <a:pPr algn="l">
              <a:lnSpc>
                <a:spcPts val="5599"/>
              </a:lnSpc>
              <a:spcBef>
                <a:spcPct val="0"/>
              </a:spcBef>
            </a:pPr>
            <a:r>
              <a:rPr lang="en-US" sz="3999" dirty="0">
                <a:solidFill>
                  <a:srgbClr val="000000"/>
                </a:solidFill>
                <a:latin typeface="Pompiere"/>
                <a:ea typeface="Pompiere"/>
                <a:cs typeface="Pompiere"/>
                <a:sym typeface="Pompiere"/>
              </a:rPr>
              <a:t>~ der Kauf des </a:t>
            </a:r>
            <a:r>
              <a:rPr lang="en-US" sz="3999" dirty="0" err="1">
                <a:solidFill>
                  <a:srgbClr val="000000"/>
                </a:solidFill>
                <a:latin typeface="Pompiere"/>
                <a:ea typeface="Pompiere"/>
                <a:cs typeface="Pompiere"/>
                <a:sym typeface="Pompiere"/>
              </a:rPr>
              <a:t>preisgünstigen</a:t>
            </a:r>
            <a:r>
              <a:rPr lang="en-US" sz="3999" dirty="0">
                <a:solidFill>
                  <a:srgbClr val="000000"/>
                </a:solidFill>
                <a:latin typeface="Pompiere"/>
                <a:ea typeface="Pompiere"/>
                <a:cs typeface="Pompiere"/>
                <a:sym typeface="Pompiere"/>
              </a:rPr>
              <a:t> DVD-Players </a:t>
            </a:r>
            <a:r>
              <a:rPr lang="en-US" sz="3999" dirty="0" err="1">
                <a:solidFill>
                  <a:srgbClr val="000000"/>
                </a:solidFill>
                <a:latin typeface="Pompiere"/>
                <a:ea typeface="Pompiere"/>
                <a:cs typeface="Pompiere"/>
                <a:sym typeface="Pompiere"/>
              </a:rPr>
              <a:t>ist</a:t>
            </a:r>
            <a:r>
              <a:rPr lang="en-US" sz="3999" dirty="0">
                <a:solidFill>
                  <a:srgbClr val="000000"/>
                </a:solidFill>
                <a:latin typeface="Pompiere"/>
                <a:ea typeface="Pompiere"/>
                <a:cs typeface="Pompiere"/>
                <a:sym typeface="Pompiere"/>
              </a:rPr>
              <a:t> </a:t>
            </a:r>
            <a:r>
              <a:rPr lang="en-US" sz="3999" dirty="0" err="1">
                <a:solidFill>
                  <a:srgbClr val="000000"/>
                </a:solidFill>
                <a:latin typeface="Pompiere"/>
                <a:ea typeface="Pompiere"/>
                <a:cs typeface="Pompiere"/>
                <a:sym typeface="Pompiere"/>
              </a:rPr>
              <a:t>ein</a:t>
            </a:r>
            <a:r>
              <a:rPr lang="en-US" sz="3999" dirty="0">
                <a:solidFill>
                  <a:srgbClr val="000000"/>
                </a:solidFill>
                <a:latin typeface="Pompiere"/>
                <a:ea typeface="Pompiere"/>
                <a:cs typeface="Pompiere"/>
                <a:sym typeface="Pompiere"/>
              </a:rPr>
              <a:t> </a:t>
            </a:r>
            <a:r>
              <a:rPr lang="en-US" sz="3999" dirty="0" err="1">
                <a:solidFill>
                  <a:srgbClr val="000000"/>
                </a:solidFill>
                <a:latin typeface="Pompiere"/>
                <a:ea typeface="Pompiere"/>
                <a:cs typeface="Pompiere"/>
                <a:sym typeface="Pompiere"/>
              </a:rPr>
              <a:t>Geschäft</a:t>
            </a:r>
            <a:r>
              <a:rPr lang="en-US" sz="3999" dirty="0">
                <a:solidFill>
                  <a:srgbClr val="000000"/>
                </a:solidFill>
                <a:latin typeface="Pompiere"/>
                <a:ea typeface="Pompiere"/>
                <a:cs typeface="Pompiere"/>
                <a:sym typeface="Pompiere"/>
              </a:rPr>
              <a:t> </a:t>
            </a:r>
            <a:r>
              <a:rPr lang="en-US" sz="3999" dirty="0" err="1">
                <a:solidFill>
                  <a:srgbClr val="000000"/>
                </a:solidFill>
                <a:latin typeface="Pompiere"/>
                <a:ea typeface="Pompiere"/>
                <a:cs typeface="Pompiere"/>
                <a:sym typeface="Pompiere"/>
              </a:rPr>
              <a:t>zur</a:t>
            </a:r>
            <a:r>
              <a:rPr lang="en-US" sz="3999" dirty="0">
                <a:solidFill>
                  <a:srgbClr val="000000"/>
                </a:solidFill>
                <a:latin typeface="Pompiere"/>
                <a:ea typeface="Pompiere"/>
                <a:cs typeface="Pompiere"/>
                <a:sym typeface="Pompiere"/>
              </a:rPr>
              <a:t> </a:t>
            </a:r>
            <a:r>
              <a:rPr lang="en-US" sz="3999" dirty="0" err="1">
                <a:solidFill>
                  <a:srgbClr val="000000"/>
                </a:solidFill>
                <a:latin typeface="Pompiere"/>
                <a:ea typeface="Pompiere"/>
                <a:cs typeface="Pompiere"/>
                <a:sym typeface="Pompiere"/>
              </a:rPr>
              <a:t>angemessenen</a:t>
            </a:r>
            <a:r>
              <a:rPr lang="en-US" sz="3999" dirty="0">
                <a:solidFill>
                  <a:srgbClr val="000000"/>
                </a:solidFill>
                <a:latin typeface="Pompiere"/>
                <a:ea typeface="Pompiere"/>
                <a:cs typeface="Pompiere"/>
                <a:sym typeface="Pompiere"/>
              </a:rPr>
              <a:t> </a:t>
            </a:r>
            <a:r>
              <a:rPr lang="en-US" sz="3999" dirty="0" err="1">
                <a:solidFill>
                  <a:srgbClr val="000000"/>
                </a:solidFill>
                <a:latin typeface="Pompiere"/>
                <a:ea typeface="Pompiere"/>
                <a:cs typeface="Pompiere"/>
                <a:sym typeface="Pompiere"/>
              </a:rPr>
              <a:t>Deckung</a:t>
            </a:r>
            <a:r>
              <a:rPr lang="en-US" sz="3999" dirty="0">
                <a:solidFill>
                  <a:srgbClr val="000000"/>
                </a:solidFill>
                <a:latin typeface="Pompiere"/>
                <a:ea typeface="Pompiere"/>
                <a:cs typeface="Pompiere"/>
                <a:sym typeface="Pompiere"/>
              </a:rPr>
              <a:t> des </a:t>
            </a:r>
            <a:r>
              <a:rPr lang="en-US" sz="3999" dirty="0" err="1">
                <a:solidFill>
                  <a:srgbClr val="000000"/>
                </a:solidFill>
                <a:latin typeface="Pompiere"/>
                <a:ea typeface="Pompiere"/>
                <a:cs typeface="Pompiere"/>
                <a:sym typeface="Pompiere"/>
              </a:rPr>
              <a:t>Lebensbedarfs</a:t>
            </a:r>
            <a:endParaRPr lang="en-US" sz="3999" dirty="0">
              <a:solidFill>
                <a:srgbClr val="000000"/>
              </a:solidFill>
              <a:latin typeface="Pompiere"/>
              <a:ea typeface="Pompiere"/>
              <a:cs typeface="Pompiere"/>
              <a:sym typeface="Pompiere"/>
            </a:endParaRPr>
          </a:p>
          <a:p>
            <a:pPr algn="l">
              <a:lnSpc>
                <a:spcPts val="5599"/>
              </a:lnSpc>
              <a:spcBef>
                <a:spcPct val="0"/>
              </a:spcBef>
            </a:pPr>
            <a:r>
              <a:rPr lang="en-US" sz="3999" dirty="0">
                <a:solidFill>
                  <a:srgbClr val="000000"/>
                </a:solidFill>
                <a:latin typeface="Pompiere"/>
                <a:ea typeface="Pompiere"/>
                <a:cs typeface="Pompiere"/>
                <a:sym typeface="Pompiere"/>
              </a:rPr>
              <a:t>   der </a:t>
            </a:r>
            <a:r>
              <a:rPr lang="en-US" sz="3999" dirty="0" err="1">
                <a:solidFill>
                  <a:srgbClr val="000000"/>
                </a:solidFill>
                <a:latin typeface="Pompiere"/>
                <a:ea typeface="Pompiere"/>
                <a:cs typeface="Pompiere"/>
                <a:sym typeface="Pompiere"/>
              </a:rPr>
              <a:t>Familie</a:t>
            </a:r>
            <a:endParaRPr lang="en-US" sz="3999" dirty="0">
              <a:solidFill>
                <a:srgbClr val="000000"/>
              </a:solidFill>
              <a:latin typeface="Pompiere"/>
              <a:ea typeface="Pompiere"/>
              <a:cs typeface="Pompiere"/>
              <a:sym typeface="Pompiere"/>
            </a:endParaRPr>
          </a:p>
        </p:txBody>
      </p:sp>
      <p:sp>
        <p:nvSpPr>
          <p:cNvPr id="14" name="TextBox 14"/>
          <p:cNvSpPr txBox="1"/>
          <p:nvPr/>
        </p:nvSpPr>
        <p:spPr>
          <a:xfrm>
            <a:off x="747476" y="7905751"/>
            <a:ext cx="14469144" cy="2089150"/>
          </a:xfrm>
          <a:prstGeom prst="rect">
            <a:avLst/>
          </a:prstGeom>
        </p:spPr>
        <p:txBody>
          <a:bodyPr lIns="0" tIns="0" rIns="0" bIns="0" rtlCol="0" anchor="t">
            <a:spAutoFit/>
          </a:bodyPr>
          <a:lstStyle/>
          <a:p>
            <a:pPr algn="l">
              <a:lnSpc>
                <a:spcPts val="5599"/>
              </a:lnSpc>
              <a:spcBef>
                <a:spcPct val="0"/>
              </a:spcBef>
            </a:pPr>
            <a:r>
              <a:rPr lang="en-US" sz="3999" dirty="0">
                <a:solidFill>
                  <a:srgbClr val="000000"/>
                </a:solidFill>
                <a:latin typeface="Pompiere"/>
                <a:ea typeface="Pompiere"/>
                <a:cs typeface="Pompiere"/>
                <a:sym typeface="Pompiere"/>
              </a:rPr>
              <a:t>~ </a:t>
            </a:r>
            <a:r>
              <a:rPr lang="en-US" sz="3999" dirty="0" err="1">
                <a:solidFill>
                  <a:srgbClr val="000000"/>
                </a:solidFill>
                <a:latin typeface="Pompiere"/>
                <a:ea typeface="Pompiere"/>
                <a:cs typeface="Pompiere"/>
                <a:sym typeface="Pompiere"/>
              </a:rPr>
              <a:t>auch</a:t>
            </a:r>
            <a:r>
              <a:rPr lang="en-US" sz="3999" dirty="0">
                <a:solidFill>
                  <a:srgbClr val="000000"/>
                </a:solidFill>
                <a:latin typeface="Pompiere"/>
                <a:ea typeface="Pompiere"/>
                <a:cs typeface="Pompiere"/>
                <a:sym typeface="Pompiere"/>
              </a:rPr>
              <a:t> </a:t>
            </a:r>
            <a:r>
              <a:rPr lang="en-US" sz="3999" dirty="0" err="1">
                <a:solidFill>
                  <a:srgbClr val="000000"/>
                </a:solidFill>
                <a:latin typeface="Pompiere"/>
                <a:ea typeface="Pompiere"/>
                <a:cs typeface="Pompiere"/>
                <a:sym typeface="Pompiere"/>
              </a:rPr>
              <a:t>wurde</a:t>
            </a:r>
            <a:r>
              <a:rPr lang="en-US" sz="3999" dirty="0">
                <a:solidFill>
                  <a:srgbClr val="000000"/>
                </a:solidFill>
                <a:latin typeface="Pompiere"/>
                <a:ea typeface="Pompiere"/>
                <a:cs typeface="Pompiere"/>
                <a:sym typeface="Pompiere"/>
              </a:rPr>
              <a:t> die „</a:t>
            </a:r>
            <a:r>
              <a:rPr lang="en-US" sz="3999" dirty="0" err="1">
                <a:solidFill>
                  <a:srgbClr val="000000"/>
                </a:solidFill>
                <a:latin typeface="Pompiere"/>
                <a:ea typeface="Pompiere"/>
                <a:cs typeface="Pompiere"/>
                <a:sym typeface="Pompiere"/>
              </a:rPr>
              <a:t>Schlüsselgewalt</a:t>
            </a:r>
            <a:r>
              <a:rPr lang="en-US" sz="3999" dirty="0">
                <a:solidFill>
                  <a:srgbClr val="000000"/>
                </a:solidFill>
                <a:latin typeface="Pompiere"/>
                <a:ea typeface="Pompiere"/>
                <a:cs typeface="Pompiere"/>
                <a:sym typeface="Pompiere"/>
              </a:rPr>
              <a:t>“ der Luna </a:t>
            </a:r>
            <a:r>
              <a:rPr lang="en-US" sz="3999" dirty="0" err="1">
                <a:solidFill>
                  <a:srgbClr val="000000"/>
                </a:solidFill>
                <a:latin typeface="Pompiere"/>
                <a:ea typeface="Pompiere"/>
                <a:cs typeface="Pompiere"/>
                <a:sym typeface="Pompiere"/>
              </a:rPr>
              <a:t>nicht</a:t>
            </a:r>
            <a:r>
              <a:rPr lang="en-US" sz="3999" dirty="0">
                <a:solidFill>
                  <a:srgbClr val="000000"/>
                </a:solidFill>
                <a:latin typeface="Pompiere"/>
                <a:ea typeface="Pompiere"/>
                <a:cs typeface="Pompiere"/>
                <a:sym typeface="Pompiere"/>
              </a:rPr>
              <a:t> </a:t>
            </a:r>
            <a:r>
              <a:rPr lang="en-US" sz="3999" dirty="0" err="1">
                <a:solidFill>
                  <a:srgbClr val="000000"/>
                </a:solidFill>
                <a:latin typeface="Pompiere"/>
                <a:ea typeface="Pompiere"/>
                <a:cs typeface="Pompiere"/>
                <a:sym typeface="Pompiere"/>
              </a:rPr>
              <a:t>etwa</a:t>
            </a:r>
            <a:r>
              <a:rPr lang="en-US" sz="3999" dirty="0">
                <a:solidFill>
                  <a:srgbClr val="000000"/>
                </a:solidFill>
                <a:latin typeface="Pompiere"/>
                <a:ea typeface="Pompiere"/>
                <a:cs typeface="Pompiere"/>
                <a:sym typeface="Pompiere"/>
              </a:rPr>
              <a:t> </a:t>
            </a:r>
            <a:r>
              <a:rPr lang="en-US" sz="3999" dirty="0" err="1">
                <a:solidFill>
                  <a:srgbClr val="000000"/>
                </a:solidFill>
                <a:latin typeface="Pompiere"/>
                <a:ea typeface="Pompiere"/>
                <a:cs typeface="Pompiere"/>
                <a:sym typeface="Pompiere"/>
              </a:rPr>
              <a:t>nach</a:t>
            </a:r>
            <a:r>
              <a:rPr lang="en-US" sz="3999" dirty="0">
                <a:solidFill>
                  <a:srgbClr val="000000"/>
                </a:solidFill>
                <a:latin typeface="Pompiere"/>
                <a:ea typeface="Pompiere"/>
                <a:cs typeface="Pompiere"/>
                <a:sym typeface="Pompiere"/>
              </a:rPr>
              <a:t> § 1357 II BGB </a:t>
            </a:r>
            <a:r>
              <a:rPr lang="en-US" sz="3999" dirty="0" err="1">
                <a:solidFill>
                  <a:srgbClr val="000000"/>
                </a:solidFill>
                <a:latin typeface="Pompiere"/>
                <a:ea typeface="Pompiere"/>
                <a:cs typeface="Pompiere"/>
                <a:sym typeface="Pompiere"/>
              </a:rPr>
              <a:t>beschränkt</a:t>
            </a:r>
            <a:endParaRPr lang="en-US" sz="3999" dirty="0">
              <a:solidFill>
                <a:srgbClr val="000000"/>
              </a:solidFill>
              <a:latin typeface="Pompiere"/>
              <a:ea typeface="Pompiere"/>
              <a:cs typeface="Pompiere"/>
              <a:sym typeface="Pompiere"/>
            </a:endParaRPr>
          </a:p>
          <a:p>
            <a:pPr algn="l">
              <a:lnSpc>
                <a:spcPts val="5599"/>
              </a:lnSpc>
              <a:spcBef>
                <a:spcPct val="0"/>
              </a:spcBef>
            </a:pPr>
            <a:r>
              <a:rPr lang="en-US" sz="3999" dirty="0">
                <a:solidFill>
                  <a:srgbClr val="000000"/>
                </a:solidFill>
                <a:latin typeface="Pompiere"/>
                <a:ea typeface="Pompiere"/>
                <a:cs typeface="Pompiere"/>
                <a:sym typeface="Pompiere"/>
              </a:rPr>
              <a:t>    </a:t>
            </a:r>
            <a:r>
              <a:rPr lang="en-US" sz="3999" dirty="0" err="1">
                <a:solidFill>
                  <a:srgbClr val="000000"/>
                </a:solidFill>
                <a:latin typeface="Pompiere"/>
                <a:ea typeface="Pompiere"/>
                <a:cs typeface="Pompiere"/>
                <a:sym typeface="Pompiere"/>
              </a:rPr>
              <a:t>damit</a:t>
            </a:r>
            <a:r>
              <a:rPr lang="en-US" sz="3999" dirty="0">
                <a:solidFill>
                  <a:srgbClr val="000000"/>
                </a:solidFill>
                <a:latin typeface="Pompiere"/>
                <a:ea typeface="Pompiere"/>
                <a:cs typeface="Pompiere"/>
                <a:sym typeface="Pompiere"/>
              </a:rPr>
              <a:t> </a:t>
            </a:r>
            <a:r>
              <a:rPr lang="en-US" sz="3999" dirty="0" err="1">
                <a:solidFill>
                  <a:srgbClr val="000000"/>
                </a:solidFill>
                <a:latin typeface="Pompiere"/>
                <a:ea typeface="Pompiere"/>
                <a:cs typeface="Pompiere"/>
                <a:sym typeface="Pompiere"/>
              </a:rPr>
              <a:t>wirkt</a:t>
            </a:r>
            <a:r>
              <a:rPr lang="en-US" sz="3999" dirty="0">
                <a:solidFill>
                  <a:srgbClr val="000000"/>
                </a:solidFill>
                <a:latin typeface="Pompiere"/>
                <a:ea typeface="Pompiere"/>
                <a:cs typeface="Pompiere"/>
                <a:sym typeface="Pompiere"/>
              </a:rPr>
              <a:t> der </a:t>
            </a:r>
            <a:r>
              <a:rPr lang="en-US" sz="3999" dirty="0" err="1">
                <a:solidFill>
                  <a:srgbClr val="000000"/>
                </a:solidFill>
                <a:latin typeface="Pompiere"/>
                <a:ea typeface="Pompiere"/>
                <a:cs typeface="Pompiere"/>
                <a:sym typeface="Pompiere"/>
              </a:rPr>
              <a:t>Kaufvertrag</a:t>
            </a:r>
            <a:r>
              <a:rPr lang="en-US" sz="3999" dirty="0">
                <a:solidFill>
                  <a:srgbClr val="000000"/>
                </a:solidFill>
                <a:latin typeface="Pompiere"/>
                <a:ea typeface="Pompiere"/>
                <a:cs typeface="Pompiere"/>
                <a:sym typeface="Pompiere"/>
              </a:rPr>
              <a:t> </a:t>
            </a:r>
            <a:r>
              <a:rPr lang="en-US" sz="3999" dirty="0" err="1">
                <a:solidFill>
                  <a:srgbClr val="000000"/>
                </a:solidFill>
                <a:latin typeface="Pompiere"/>
                <a:ea typeface="Pompiere"/>
                <a:cs typeface="Pompiere"/>
                <a:sym typeface="Pompiere"/>
              </a:rPr>
              <a:t>auch</a:t>
            </a:r>
            <a:r>
              <a:rPr lang="en-US" sz="3999" dirty="0">
                <a:solidFill>
                  <a:srgbClr val="000000"/>
                </a:solidFill>
                <a:latin typeface="Pompiere"/>
                <a:ea typeface="Pompiere"/>
                <a:cs typeface="Pompiere"/>
                <a:sym typeface="Pompiere"/>
              </a:rPr>
              <a:t> </a:t>
            </a:r>
            <a:r>
              <a:rPr lang="en-US" sz="3999" dirty="0" err="1">
                <a:solidFill>
                  <a:srgbClr val="000000"/>
                </a:solidFill>
                <a:latin typeface="Pompiere"/>
                <a:ea typeface="Pompiere"/>
                <a:cs typeface="Pompiere"/>
                <a:sym typeface="Pompiere"/>
              </a:rPr>
              <a:t>zwischen</a:t>
            </a:r>
            <a:r>
              <a:rPr lang="en-US" sz="3999" dirty="0">
                <a:solidFill>
                  <a:srgbClr val="000000"/>
                </a:solidFill>
                <a:latin typeface="Pompiere"/>
                <a:ea typeface="Pompiere"/>
                <a:cs typeface="Pompiere"/>
                <a:sym typeface="Pompiere"/>
              </a:rPr>
              <a:t> dem </a:t>
            </a:r>
            <a:r>
              <a:rPr lang="en-US" sz="3999" dirty="0" err="1">
                <a:solidFill>
                  <a:srgbClr val="000000"/>
                </a:solidFill>
                <a:latin typeface="Pompiere"/>
                <a:ea typeface="Pompiere"/>
                <a:cs typeface="Pompiere"/>
                <a:sym typeface="Pompiere"/>
              </a:rPr>
              <a:t>Verkäufer</a:t>
            </a:r>
            <a:r>
              <a:rPr lang="en-US" sz="3999" dirty="0">
                <a:solidFill>
                  <a:srgbClr val="000000"/>
                </a:solidFill>
                <a:latin typeface="Pompiere"/>
                <a:ea typeface="Pompiere"/>
                <a:cs typeface="Pompiere"/>
                <a:sym typeface="Pompiere"/>
              </a:rPr>
              <a:t> und Luna (§ 1357 I 2 BGB) und </a:t>
            </a:r>
          </a:p>
          <a:p>
            <a:pPr algn="l">
              <a:lnSpc>
                <a:spcPts val="5599"/>
              </a:lnSpc>
              <a:spcBef>
                <a:spcPct val="0"/>
              </a:spcBef>
            </a:pPr>
            <a:r>
              <a:rPr lang="en-US" sz="3999" dirty="0">
                <a:solidFill>
                  <a:srgbClr val="000000"/>
                </a:solidFill>
                <a:latin typeface="Pompiere"/>
                <a:ea typeface="Pompiere"/>
                <a:cs typeface="Pompiere"/>
                <a:sym typeface="Pompiere"/>
              </a:rPr>
              <a:t>    Luna muss </a:t>
            </a:r>
            <a:r>
              <a:rPr lang="en-US" sz="3999" dirty="0" err="1">
                <a:solidFill>
                  <a:srgbClr val="000000"/>
                </a:solidFill>
                <a:latin typeface="Pompiere"/>
                <a:ea typeface="Pompiere"/>
                <a:cs typeface="Pompiere"/>
                <a:sym typeface="Pompiere"/>
              </a:rPr>
              <a:t>zahlen</a:t>
            </a:r>
            <a:endParaRPr lang="en-US" sz="3999" dirty="0">
              <a:solidFill>
                <a:srgbClr val="000000"/>
              </a:solidFill>
              <a:latin typeface="Pompiere"/>
              <a:ea typeface="Pompiere"/>
              <a:cs typeface="Pompiere"/>
              <a:sym typeface="Pompier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txBody>
          <a:bodyPr/>
          <a:lstStyle/>
          <a:p>
            <a:endParaRPr lang="de-DE"/>
          </a:p>
        </p:txBody>
      </p:sp>
      <p:grpSp>
        <p:nvGrpSpPr>
          <p:cNvPr id="3" name="Group 3"/>
          <p:cNvGrpSpPr/>
          <p:nvPr/>
        </p:nvGrpSpPr>
        <p:grpSpPr>
          <a:xfrm>
            <a:off x="3285165" y="540275"/>
            <a:ext cx="14255359" cy="1836114"/>
            <a:chOff x="0" y="0"/>
            <a:chExt cx="2208528" cy="284462"/>
          </a:xfrm>
        </p:grpSpPr>
        <p:sp>
          <p:nvSpPr>
            <p:cNvPr id="4" name="Freeform 4"/>
            <p:cNvSpPr/>
            <p:nvPr/>
          </p:nvSpPr>
          <p:spPr>
            <a:xfrm>
              <a:off x="0" y="0"/>
              <a:ext cx="2208528" cy="284462"/>
            </a:xfrm>
            <a:custGeom>
              <a:avLst/>
              <a:gdLst/>
              <a:ahLst/>
              <a:cxnLst/>
              <a:rect l="l" t="t" r="r" b="b"/>
              <a:pathLst>
                <a:path w="2208528" h="284462">
                  <a:moveTo>
                    <a:pt x="12491" y="0"/>
                  </a:moveTo>
                  <a:lnTo>
                    <a:pt x="2196037" y="0"/>
                  </a:lnTo>
                  <a:cubicBezTo>
                    <a:pt x="2202936" y="0"/>
                    <a:pt x="2208528" y="5592"/>
                    <a:pt x="2208528" y="12491"/>
                  </a:cubicBezTo>
                  <a:lnTo>
                    <a:pt x="2208528" y="271971"/>
                  </a:lnTo>
                  <a:cubicBezTo>
                    <a:pt x="2208528" y="278870"/>
                    <a:pt x="2202936" y="284462"/>
                    <a:pt x="2196037" y="284462"/>
                  </a:cubicBezTo>
                  <a:lnTo>
                    <a:pt x="12491" y="284462"/>
                  </a:lnTo>
                  <a:cubicBezTo>
                    <a:pt x="5592" y="284462"/>
                    <a:pt x="0" y="278870"/>
                    <a:pt x="0" y="271971"/>
                  </a:cubicBezTo>
                  <a:lnTo>
                    <a:pt x="0" y="12491"/>
                  </a:lnTo>
                  <a:cubicBezTo>
                    <a:pt x="0" y="5592"/>
                    <a:pt x="5592" y="0"/>
                    <a:pt x="12491" y="0"/>
                  </a:cubicBezTo>
                  <a:close/>
                </a:path>
              </a:pathLst>
            </a:custGeom>
            <a:blipFill>
              <a:blip r:embed="rId3"/>
              <a:stretch>
                <a:fillRect t="-209119" b="-209119"/>
              </a:stretch>
            </a:blipFill>
          </p:spPr>
          <p:txBody>
            <a:bodyPr/>
            <a:lstStyle/>
            <a:p>
              <a:endParaRPr lang="de-DE"/>
            </a:p>
          </p:txBody>
        </p:sp>
      </p:grpSp>
      <p:sp>
        <p:nvSpPr>
          <p:cNvPr id="5" name="Freeform 5"/>
          <p:cNvSpPr/>
          <p:nvPr/>
        </p:nvSpPr>
        <p:spPr>
          <a:xfrm>
            <a:off x="499431" y="540275"/>
            <a:ext cx="2506640" cy="1836114"/>
          </a:xfrm>
          <a:custGeom>
            <a:avLst/>
            <a:gdLst/>
            <a:ahLst/>
            <a:cxnLst/>
            <a:rect l="l" t="t" r="r" b="b"/>
            <a:pathLst>
              <a:path w="2506640" h="1836114">
                <a:moveTo>
                  <a:pt x="0" y="0"/>
                </a:moveTo>
                <a:lnTo>
                  <a:pt x="2506640" y="0"/>
                </a:lnTo>
                <a:lnTo>
                  <a:pt x="2506640" y="1836114"/>
                </a:lnTo>
                <a:lnTo>
                  <a:pt x="0" y="18361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6" name="Group 6"/>
          <p:cNvGrpSpPr/>
          <p:nvPr/>
        </p:nvGrpSpPr>
        <p:grpSpPr>
          <a:xfrm>
            <a:off x="15216619" y="6539429"/>
            <a:ext cx="2602999" cy="4114800"/>
            <a:chOff x="0" y="0"/>
            <a:chExt cx="3470665" cy="5486400"/>
          </a:xfrm>
        </p:grpSpPr>
        <p:sp>
          <p:nvSpPr>
            <p:cNvPr id="7" name="Freeform 7"/>
            <p:cNvSpPr/>
            <p:nvPr/>
          </p:nvSpPr>
          <p:spPr>
            <a:xfrm>
              <a:off x="0" y="0"/>
              <a:ext cx="3470665" cy="5486399"/>
            </a:xfrm>
            <a:custGeom>
              <a:avLst/>
              <a:gdLst/>
              <a:ahLst/>
              <a:cxnLst/>
              <a:rect l="l" t="t" r="r" b="b"/>
              <a:pathLst>
                <a:path w="3470665" h="5486399">
                  <a:moveTo>
                    <a:pt x="0" y="0"/>
                  </a:moveTo>
                  <a:lnTo>
                    <a:pt x="3470665" y="0"/>
                  </a:lnTo>
                  <a:lnTo>
                    <a:pt x="3470665" y="5486399"/>
                  </a:lnTo>
                  <a:lnTo>
                    <a:pt x="0" y="5486399"/>
                  </a:lnTo>
                  <a:lnTo>
                    <a:pt x="0" y="0"/>
                  </a:lnTo>
                  <a:close/>
                </a:path>
              </a:pathLst>
            </a:custGeom>
            <a:blipFill>
              <a:blip r:embed="rId6"/>
              <a:stretch>
                <a:fillRect/>
              </a:stretch>
            </a:blipFill>
          </p:spPr>
          <p:txBody>
            <a:bodyPr/>
            <a:lstStyle/>
            <a:p>
              <a:endParaRPr lang="de-DE"/>
            </a:p>
          </p:txBody>
        </p:sp>
      </p:grpSp>
      <p:sp>
        <p:nvSpPr>
          <p:cNvPr id="8" name="TextBox 8"/>
          <p:cNvSpPr txBox="1"/>
          <p:nvPr/>
        </p:nvSpPr>
        <p:spPr>
          <a:xfrm>
            <a:off x="15778061" y="7604126"/>
            <a:ext cx="1481239" cy="679450"/>
          </a:xfrm>
          <a:prstGeom prst="rect">
            <a:avLst/>
          </a:prstGeom>
        </p:spPr>
        <p:txBody>
          <a:bodyPr lIns="0" tIns="0" rIns="0" bIns="0" rtlCol="0" anchor="t">
            <a:spAutoFit/>
          </a:bodyPr>
          <a:lstStyle/>
          <a:p>
            <a:pPr algn="ctr">
              <a:lnSpc>
                <a:spcPts val="5599"/>
              </a:lnSpc>
            </a:pPr>
            <a:r>
              <a:rPr lang="en-US" sz="3999" u="sng">
                <a:solidFill>
                  <a:srgbClr val="004AAD"/>
                </a:solidFill>
                <a:latin typeface="Canva Sans"/>
                <a:ea typeface="Canva Sans"/>
                <a:cs typeface="Canva Sans"/>
                <a:sym typeface="Canva Sans"/>
                <a:hlinkClick r:id="rId7" action="ppaction://hlinksldjump"/>
              </a:rPr>
              <a:t>B5e)</a:t>
            </a:r>
          </a:p>
        </p:txBody>
      </p:sp>
      <p:sp>
        <p:nvSpPr>
          <p:cNvPr id="9" name="TextBox 9"/>
          <p:cNvSpPr txBox="1"/>
          <p:nvPr/>
        </p:nvSpPr>
        <p:spPr>
          <a:xfrm>
            <a:off x="3399957" y="815394"/>
            <a:ext cx="14025776" cy="1295400"/>
          </a:xfrm>
          <a:prstGeom prst="rect">
            <a:avLst/>
          </a:prstGeom>
        </p:spPr>
        <p:txBody>
          <a:bodyPr lIns="0" tIns="0" rIns="0" bIns="0" rtlCol="0" anchor="t">
            <a:spAutoFit/>
          </a:bodyPr>
          <a:lstStyle/>
          <a:p>
            <a:pPr algn="l">
              <a:lnSpc>
                <a:spcPts val="3449"/>
              </a:lnSpc>
            </a:pPr>
            <a:r>
              <a:rPr lang="en-US" sz="2999">
                <a:solidFill>
                  <a:srgbClr val="000000"/>
                </a:solidFill>
                <a:latin typeface="Pompiere"/>
                <a:ea typeface="Pompiere"/>
                <a:cs typeface="Pompiere"/>
                <a:sym typeface="Pompiere"/>
              </a:rPr>
              <a:t>Levi und Chloe sind miteinander verheiratet. Nach mehreren Streitigkeiten trennen sich die beiden. Levi verdient monatlich 2.500,00 € netto (bereinigt), Chloe hat keine Einkünfte, weil sie sich um die Erziehung der gemeinsamen siebenjährigen Tochter kümmert. Kann Chloe von Levi Unterhalt für sie verlangen?</a:t>
            </a:r>
          </a:p>
        </p:txBody>
      </p:sp>
      <p:sp>
        <p:nvSpPr>
          <p:cNvPr id="10" name="TextBox 10"/>
          <p:cNvSpPr txBox="1"/>
          <p:nvPr/>
        </p:nvSpPr>
        <p:spPr>
          <a:xfrm>
            <a:off x="1028700" y="3689350"/>
            <a:ext cx="16511824" cy="2625726"/>
          </a:xfrm>
          <a:prstGeom prst="rect">
            <a:avLst/>
          </a:prstGeom>
        </p:spPr>
        <p:txBody>
          <a:bodyPr lIns="0" tIns="0" rIns="0" bIns="0" rtlCol="0" anchor="t">
            <a:spAutoFit/>
          </a:bodyPr>
          <a:lstStyle/>
          <a:p>
            <a:pPr algn="ctr">
              <a:lnSpc>
                <a:spcPts val="6999"/>
              </a:lnSpc>
              <a:spcBef>
                <a:spcPct val="0"/>
              </a:spcBef>
            </a:pPr>
            <a:r>
              <a:rPr lang="en-US" sz="4999" dirty="0">
                <a:solidFill>
                  <a:srgbClr val="000000"/>
                </a:solidFill>
                <a:latin typeface="Pompiere"/>
                <a:ea typeface="Pompiere"/>
                <a:cs typeface="Pompiere"/>
                <a:sym typeface="Pompiere"/>
              </a:rPr>
              <a:t>ja, leben die </a:t>
            </a:r>
            <a:r>
              <a:rPr lang="en-US" sz="4999" dirty="0" err="1">
                <a:solidFill>
                  <a:srgbClr val="000000"/>
                </a:solidFill>
                <a:latin typeface="Pompiere"/>
                <a:ea typeface="Pompiere"/>
                <a:cs typeface="Pompiere"/>
                <a:sym typeface="Pompiere"/>
              </a:rPr>
              <a:t>Ehegatten</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getrennt</a:t>
            </a:r>
            <a:r>
              <a:rPr lang="en-US" sz="4999" dirty="0">
                <a:solidFill>
                  <a:srgbClr val="000000"/>
                </a:solidFill>
                <a:latin typeface="Pompiere"/>
                <a:ea typeface="Pompiere"/>
                <a:cs typeface="Pompiere"/>
                <a:sym typeface="Pompiere"/>
              </a:rPr>
              <a:t> (§ 1567 I BGB), so </a:t>
            </a:r>
            <a:r>
              <a:rPr lang="en-US" sz="4999" dirty="0" err="1">
                <a:solidFill>
                  <a:srgbClr val="000000"/>
                </a:solidFill>
                <a:latin typeface="Pompiere"/>
                <a:ea typeface="Pompiere"/>
                <a:cs typeface="Pompiere"/>
                <a:sym typeface="Pompiere"/>
              </a:rPr>
              <a:t>kann</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ein</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Ehegatte</a:t>
            </a:r>
            <a:r>
              <a:rPr lang="en-US" sz="4999" dirty="0">
                <a:solidFill>
                  <a:srgbClr val="000000"/>
                </a:solidFill>
                <a:latin typeface="Pompiere"/>
                <a:ea typeface="Pompiere"/>
                <a:cs typeface="Pompiere"/>
                <a:sym typeface="Pompiere"/>
              </a:rPr>
              <a:t> von dem </a:t>
            </a:r>
            <a:r>
              <a:rPr lang="en-US" sz="4999" dirty="0" err="1">
                <a:solidFill>
                  <a:srgbClr val="000000"/>
                </a:solidFill>
                <a:latin typeface="Pompiere"/>
                <a:ea typeface="Pompiere"/>
                <a:cs typeface="Pompiere"/>
                <a:sym typeface="Pompiere"/>
              </a:rPr>
              <a:t>anderen</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angemessenen</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Unterhalt</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verlangen</a:t>
            </a:r>
            <a:r>
              <a:rPr lang="en-US" sz="4999" dirty="0">
                <a:solidFill>
                  <a:srgbClr val="000000"/>
                </a:solidFill>
                <a:latin typeface="Pompiere"/>
                <a:ea typeface="Pompiere"/>
                <a:cs typeface="Pompiere"/>
                <a:sym typeface="Pompiere"/>
              </a:rPr>
              <a:t> (§ 1361 I BGB), </a:t>
            </a:r>
            <a:r>
              <a:rPr lang="en-US" sz="4999" dirty="0" err="1">
                <a:solidFill>
                  <a:srgbClr val="000000"/>
                </a:solidFill>
                <a:latin typeface="Pompiere"/>
                <a:ea typeface="Pompiere"/>
                <a:cs typeface="Pompiere"/>
                <a:sym typeface="Pompiere"/>
              </a:rPr>
              <a:t>eine</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Erwerbsobliegenheit</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besteht</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im</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ersten</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Trennungsjahr</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nach</a:t>
            </a:r>
            <a:r>
              <a:rPr lang="en-US" sz="4999" dirty="0">
                <a:solidFill>
                  <a:srgbClr val="000000"/>
                </a:solidFill>
                <a:latin typeface="Pompiere"/>
                <a:ea typeface="Pompiere"/>
                <a:cs typeface="Pompiere"/>
                <a:sym typeface="Pompiere"/>
              </a:rPr>
              <a:t> der </a:t>
            </a:r>
            <a:r>
              <a:rPr lang="en-US" sz="4999" dirty="0" err="1">
                <a:solidFill>
                  <a:srgbClr val="000000"/>
                </a:solidFill>
                <a:latin typeface="Pompiere"/>
                <a:ea typeface="Pompiere"/>
                <a:cs typeface="Pompiere"/>
                <a:sym typeface="Pompiere"/>
              </a:rPr>
              <a:t>Rechtsprechung</a:t>
            </a:r>
            <a:r>
              <a:rPr lang="en-US" sz="4999" dirty="0">
                <a:solidFill>
                  <a:srgbClr val="000000"/>
                </a:solidFill>
                <a:latin typeface="Pompiere"/>
                <a:ea typeface="Pompiere"/>
                <a:cs typeface="Pompiere"/>
                <a:sym typeface="Pompiere"/>
              </a:rPr>
              <a:t> </a:t>
            </a:r>
            <a:r>
              <a:rPr lang="en-US" sz="4999" dirty="0" err="1">
                <a:solidFill>
                  <a:srgbClr val="000000"/>
                </a:solidFill>
                <a:latin typeface="Pompiere"/>
                <a:ea typeface="Pompiere"/>
                <a:cs typeface="Pompiere"/>
                <a:sym typeface="Pompiere"/>
              </a:rPr>
              <a:t>nicht</a:t>
            </a:r>
            <a:endParaRPr lang="en-US" sz="4999" dirty="0">
              <a:solidFill>
                <a:srgbClr val="000000"/>
              </a:solidFill>
              <a:latin typeface="Pompiere"/>
              <a:ea typeface="Pompiere"/>
              <a:cs typeface="Pompiere"/>
              <a:sym typeface="Pompier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700</Words>
  <Application>Microsoft Macintosh PowerPoint</Application>
  <PresentationFormat>Benutzerdefiniert</PresentationFormat>
  <Paragraphs>39</Paragraphs>
  <Slides>6</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6</vt:i4>
      </vt:variant>
    </vt:vector>
  </HeadingPairs>
  <TitlesOfParts>
    <vt:vector size="12" baseType="lpstr">
      <vt:lpstr>Pompiere</vt:lpstr>
      <vt:lpstr>Canva Sans</vt:lpstr>
      <vt:lpstr>Calibri</vt:lpstr>
      <vt:lpstr>Canva Sans Bold</vt:lpstr>
      <vt:lpstr>Arial</vt:lpstr>
      <vt:lpstr>Office Theme</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B5</dc:title>
  <cp:lastModifiedBy>Katja Dittrich</cp:lastModifiedBy>
  <cp:revision>1</cp:revision>
  <dcterms:created xsi:type="dcterms:W3CDTF">2006-08-16T00:00:00Z</dcterms:created>
  <dcterms:modified xsi:type="dcterms:W3CDTF">2025-01-03T13:08:14Z</dcterms:modified>
  <dc:identifier>DAGbJCbUDpQ</dc:identifier>
</cp:coreProperties>
</file>