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0" r:id="rId3"/>
    <p:sldId id="258" r:id="rId4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2" autoAdjust="0"/>
    <p:restoredTop sz="94660"/>
  </p:normalViewPr>
  <p:slideViewPr>
    <p:cSldViewPr snapToGrid="0" showGuides="1">
      <p:cViewPr varScale="1">
        <p:scale>
          <a:sx n="67" d="100"/>
          <a:sy n="67" d="100"/>
        </p:scale>
        <p:origin x="642" y="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509C7B-378A-4523-9FC2-89DAF1833773}" type="datetimeFigureOut">
              <a:rPr lang="de-DE" smtClean="0"/>
              <a:t>24.08.2023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9CF6B3-8A8D-4375-B514-B82555FE430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594939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509C7B-378A-4523-9FC2-89DAF1833773}" type="datetimeFigureOut">
              <a:rPr lang="de-DE" smtClean="0"/>
              <a:t>24.08.2023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9CF6B3-8A8D-4375-B514-B82555FE430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874233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509C7B-378A-4523-9FC2-89DAF1833773}" type="datetimeFigureOut">
              <a:rPr lang="de-DE" smtClean="0"/>
              <a:t>24.08.2023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9CF6B3-8A8D-4375-B514-B82555FE430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662076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509C7B-378A-4523-9FC2-89DAF1833773}" type="datetimeFigureOut">
              <a:rPr lang="de-DE" smtClean="0"/>
              <a:t>24.08.2023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9CF6B3-8A8D-4375-B514-B82555FE430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526047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509C7B-378A-4523-9FC2-89DAF1833773}" type="datetimeFigureOut">
              <a:rPr lang="de-DE" smtClean="0"/>
              <a:t>24.08.2023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9CF6B3-8A8D-4375-B514-B82555FE430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747682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509C7B-378A-4523-9FC2-89DAF1833773}" type="datetimeFigureOut">
              <a:rPr lang="de-DE" smtClean="0"/>
              <a:t>24.08.2023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9CF6B3-8A8D-4375-B514-B82555FE430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074635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509C7B-378A-4523-9FC2-89DAF1833773}" type="datetimeFigureOut">
              <a:rPr lang="de-DE" smtClean="0"/>
              <a:t>24.08.2023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9CF6B3-8A8D-4375-B514-B82555FE430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874802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509C7B-378A-4523-9FC2-89DAF1833773}" type="datetimeFigureOut">
              <a:rPr lang="de-DE" smtClean="0"/>
              <a:t>24.08.2023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9CF6B3-8A8D-4375-B514-B82555FE430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820578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509C7B-378A-4523-9FC2-89DAF1833773}" type="datetimeFigureOut">
              <a:rPr lang="de-DE" smtClean="0"/>
              <a:t>24.08.2023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9CF6B3-8A8D-4375-B514-B82555FE430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672661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509C7B-378A-4523-9FC2-89DAF1833773}" type="datetimeFigureOut">
              <a:rPr lang="de-DE" smtClean="0"/>
              <a:t>24.08.2023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9CF6B3-8A8D-4375-B514-B82555FE430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717104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509C7B-378A-4523-9FC2-89DAF1833773}" type="datetimeFigureOut">
              <a:rPr lang="de-DE" smtClean="0"/>
              <a:t>24.08.2023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9CF6B3-8A8D-4375-B514-B82555FE430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337179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509C7B-378A-4523-9FC2-89DAF1833773}" type="datetimeFigureOut">
              <a:rPr lang="de-DE" smtClean="0"/>
              <a:t>24.08.2023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9CF6B3-8A8D-4375-B514-B82555FE430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892412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Abgerundetes Rechteck 5"/>
          <p:cNvSpPr/>
          <p:nvPr/>
        </p:nvSpPr>
        <p:spPr>
          <a:xfrm>
            <a:off x="2874612" y="69375"/>
            <a:ext cx="6472988" cy="422276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Familiensachen</a:t>
            </a:r>
            <a:endParaRPr kumimoji="0" lang="de-DE" sz="3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Rechteck 6"/>
          <p:cNvSpPr/>
          <p:nvPr/>
        </p:nvSpPr>
        <p:spPr>
          <a:xfrm>
            <a:off x="0" y="6615112"/>
            <a:ext cx="828675" cy="24288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263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Rechteck 7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KG-Ref.AF Carus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Abgerundetes Rechteck 4"/>
          <p:cNvSpPr/>
          <p:nvPr/>
        </p:nvSpPr>
        <p:spPr>
          <a:xfrm>
            <a:off x="1776066" y="2410634"/>
            <a:ext cx="8968133" cy="795593"/>
          </a:xfrm>
          <a:prstGeom prst="round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Personensorge = Recht, die Herausgabe des Kindes von jedem zu verlangen, der es den Sorgeberechtigten widerrechtlich vorenthält</a:t>
            </a:r>
            <a:endParaRPr lang="de-DE" dirty="0"/>
          </a:p>
        </p:txBody>
      </p:sp>
      <p:sp>
        <p:nvSpPr>
          <p:cNvPr id="10" name="Abgerundetes Rechteck 9"/>
          <p:cNvSpPr/>
          <p:nvPr/>
        </p:nvSpPr>
        <p:spPr>
          <a:xfrm>
            <a:off x="2637271" y="487513"/>
            <a:ext cx="6947670" cy="571500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400" b="1"/>
              <a:t>Kindesherausgabe (§§ 1632 BGB, 151 Nr. 3 FamFG)</a:t>
            </a:r>
            <a:endParaRPr lang="de-DE" sz="2400">
              <a:effectLst/>
            </a:endParaRPr>
          </a:p>
        </p:txBody>
      </p:sp>
      <p:sp>
        <p:nvSpPr>
          <p:cNvPr id="11" name="Abgerundetes Rechteck 10"/>
          <p:cNvSpPr/>
          <p:nvPr/>
        </p:nvSpPr>
        <p:spPr>
          <a:xfrm>
            <a:off x="1776066" y="3184903"/>
            <a:ext cx="8968132" cy="795593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>
                <a:latin typeface="Arial" panose="020B0604020202020204" pitchFamily="34" charset="0"/>
                <a:cs typeface="Arial" panose="020B0604020202020204" pitchFamily="34" charset="0"/>
              </a:rPr>
              <a:t>auch im Wege der einstweiligen Anordnung möglich </a:t>
            </a:r>
            <a:endParaRPr lang="de-D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Abgerundetes Rechteck 11"/>
          <p:cNvSpPr/>
          <p:nvPr/>
        </p:nvSpPr>
        <p:spPr>
          <a:xfrm>
            <a:off x="1776065" y="3980496"/>
            <a:ext cx="8968133" cy="774269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  <a:spcAft>
                <a:spcPts val="0"/>
              </a:spcAft>
            </a:pPr>
            <a:r>
              <a:rPr lang="de-DE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JA und ggf. VB sind zu beteiligen </a:t>
            </a:r>
            <a:endParaRPr lang="de-DE" dirty="0"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3" name="Abgerundetes Rechteck 12"/>
          <p:cNvSpPr/>
          <p:nvPr/>
        </p:nvSpPr>
        <p:spPr>
          <a:xfrm>
            <a:off x="1776065" y="4908579"/>
            <a:ext cx="8968134" cy="715075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>
                <a:latin typeface="Arial" panose="020B0604020202020204" pitchFamily="34" charset="0"/>
                <a:cs typeface="Arial" panose="020B0604020202020204" pitchFamily="34" charset="0"/>
              </a:rPr>
              <a:t>Vollstreckung: Ordnungsgeld bzw. –haft, unmittelbarer Zwang – ggf. Vollstreckung durch GV</a:t>
            </a:r>
            <a:endParaRPr lang="de-D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096034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11" grpId="0" animBg="1"/>
      <p:bldP spid="12" grpId="0" animBg="1"/>
      <p:bldP spid="13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Abgerundetes Rechteck 5"/>
          <p:cNvSpPr/>
          <p:nvPr/>
        </p:nvSpPr>
        <p:spPr>
          <a:xfrm>
            <a:off x="2874612" y="69375"/>
            <a:ext cx="6472988" cy="422276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Familiensachen</a:t>
            </a:r>
            <a:endParaRPr kumimoji="0" lang="de-DE" sz="3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Rechteck 6"/>
          <p:cNvSpPr/>
          <p:nvPr/>
        </p:nvSpPr>
        <p:spPr>
          <a:xfrm>
            <a:off x="0" y="6615112"/>
            <a:ext cx="828675" cy="24288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264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Rechteck 7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KG-Ref.AF Carus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9" name="Gefaltete Ecke 18"/>
          <p:cNvSpPr/>
          <p:nvPr/>
        </p:nvSpPr>
        <p:spPr>
          <a:xfrm rot="21106200">
            <a:off x="525309" y="215981"/>
            <a:ext cx="1634847" cy="1668092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§§ 1632 BGB, 151 Nr.3 </a:t>
            </a:r>
            <a:r>
              <a:rPr lang="de-DE" sz="2000" b="1" dirty="0" err="1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FamFG</a:t>
            </a:r>
            <a:endParaRPr lang="de-DE" sz="20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3" name="Abgerundetes Rechteck 2"/>
          <p:cNvSpPr/>
          <p:nvPr/>
        </p:nvSpPr>
        <p:spPr>
          <a:xfrm>
            <a:off x="2453130" y="1208372"/>
            <a:ext cx="8096596" cy="728662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000" dirty="0" smtClean="0"/>
              <a:t>Personensorge = Recht, die Herausgabe des Kindes von jedem zu verlangen, der es den Sorgeberechtigten widerrechtlich vorenthält</a:t>
            </a:r>
            <a:endParaRPr lang="de-DE" sz="2000" dirty="0">
              <a:effectLst/>
            </a:endParaRPr>
          </a:p>
        </p:txBody>
      </p:sp>
      <p:sp>
        <p:nvSpPr>
          <p:cNvPr id="5" name="Abgerundetes Rechteck 4"/>
          <p:cNvSpPr/>
          <p:nvPr/>
        </p:nvSpPr>
        <p:spPr>
          <a:xfrm>
            <a:off x="1776066" y="2410634"/>
            <a:ext cx="8968133" cy="795593"/>
          </a:xfrm>
          <a:prstGeom prst="round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de-DE" dirty="0" smtClean="0"/>
              <a:t>Mutter hat die alleinige </a:t>
            </a:r>
            <a:r>
              <a:rPr lang="de-DE" dirty="0" err="1" smtClean="0"/>
              <a:t>eSo</a:t>
            </a:r>
            <a:r>
              <a:rPr lang="de-DE" dirty="0" smtClean="0"/>
              <a:t>, Vater hat Umgang und bringt das Kind anschließend nicht zurück</a:t>
            </a:r>
            <a:endParaRPr lang="de-DE" dirty="0"/>
          </a:p>
        </p:txBody>
      </p:sp>
      <p:sp>
        <p:nvSpPr>
          <p:cNvPr id="10" name="Abgerundetes Rechteck 9"/>
          <p:cNvSpPr/>
          <p:nvPr/>
        </p:nvSpPr>
        <p:spPr>
          <a:xfrm>
            <a:off x="2637271" y="487513"/>
            <a:ext cx="6947670" cy="571500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400" b="1"/>
              <a:t>Kindesherausgabe (§§ 1632 BGB, 151 Nr. 3 FamFG)</a:t>
            </a:r>
            <a:endParaRPr lang="de-DE" sz="2400">
              <a:effectLst/>
            </a:endParaRPr>
          </a:p>
        </p:txBody>
      </p:sp>
      <p:sp>
        <p:nvSpPr>
          <p:cNvPr id="11" name="Abgerundetes Rechteck 10"/>
          <p:cNvSpPr/>
          <p:nvPr/>
        </p:nvSpPr>
        <p:spPr>
          <a:xfrm>
            <a:off x="1776066" y="3184903"/>
            <a:ext cx="8968132" cy="795593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de-DE" dirty="0" smtClean="0"/>
              <a:t>Großeltern halten die Kindeseltern für unfähig, für das Kind zu sorgen und geben es nach einem Besuchswochenende nicht wieder in die Obhut der Eltern</a:t>
            </a:r>
            <a:endParaRPr lang="de-DE" dirty="0"/>
          </a:p>
        </p:txBody>
      </p:sp>
      <p:sp>
        <p:nvSpPr>
          <p:cNvPr id="12" name="Abgerundetes Rechteck 11"/>
          <p:cNvSpPr/>
          <p:nvPr/>
        </p:nvSpPr>
        <p:spPr>
          <a:xfrm>
            <a:off x="1776065" y="3980496"/>
            <a:ext cx="8968133" cy="1090106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de-DE" dirty="0" smtClean="0"/>
              <a:t>Entzug der </a:t>
            </a:r>
            <a:r>
              <a:rPr lang="de-DE" dirty="0" err="1" smtClean="0"/>
              <a:t>eSo</a:t>
            </a:r>
            <a:r>
              <a:rPr lang="de-DE" dirty="0" smtClean="0"/>
              <a:t>, das JA wird als Vormund bestellt, der Vormund entscheidet, dass das Kind im Haushalt der Eltern gefährdet ist und sofort herausgenommen werden muss, aufgrund der Vormundschaft besteht hier ein Herausgabeanspruch</a:t>
            </a:r>
            <a:endParaRPr lang="de-DE" dirty="0"/>
          </a:p>
        </p:txBody>
      </p:sp>
      <p:sp>
        <p:nvSpPr>
          <p:cNvPr id="13" name="Abgerundetes Rechteck 12"/>
          <p:cNvSpPr/>
          <p:nvPr/>
        </p:nvSpPr>
        <p:spPr>
          <a:xfrm>
            <a:off x="1066800" y="5471413"/>
            <a:ext cx="10058400" cy="1080323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de-DE" dirty="0" smtClean="0"/>
              <a:t>in diesen Fällen gilt, wenn die Herausgabe nicht freiwillig erfolgt, dann hat das Gericht über diesen Antrag zu entscheiden</a:t>
            </a:r>
          </a:p>
          <a:p>
            <a:pPr lvl="0"/>
            <a:r>
              <a:rPr lang="de-DE" dirty="0" smtClean="0"/>
              <a:t>Verfahren im Wege der e. A. möglich</a:t>
            </a:r>
            <a:endParaRPr lang="de-DE" dirty="0"/>
          </a:p>
        </p:txBody>
      </p:sp>
      <p:sp>
        <p:nvSpPr>
          <p:cNvPr id="2" name="Abgerundetes Rechteck 1"/>
          <p:cNvSpPr/>
          <p:nvPr/>
        </p:nvSpPr>
        <p:spPr>
          <a:xfrm>
            <a:off x="388587" y="2034161"/>
            <a:ext cx="2486025" cy="567362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 smtClean="0"/>
              <a:t>Beispiele</a:t>
            </a:r>
            <a:endParaRPr lang="de-DE" sz="2400" b="1" dirty="0"/>
          </a:p>
        </p:txBody>
      </p:sp>
    </p:spTree>
    <p:extLst>
      <p:ext uri="{BB962C8B-B14F-4D97-AF65-F5344CB8AC3E}">
        <p14:creationId xmlns:p14="http://schemas.microsoft.com/office/powerpoint/2010/main" val="9888386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  <p:bldP spid="3" grpId="0" animBg="1"/>
      <p:bldP spid="5" grpId="0" animBg="1"/>
      <p:bldP spid="11" grpId="0" animBg="1"/>
      <p:bldP spid="12" grpId="0" animBg="1"/>
      <p:bldP spid="1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Abgerundetes Rechteck 5"/>
          <p:cNvSpPr/>
          <p:nvPr/>
        </p:nvSpPr>
        <p:spPr>
          <a:xfrm>
            <a:off x="2874612" y="69375"/>
            <a:ext cx="6472988" cy="422276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Familiensachen</a:t>
            </a:r>
            <a:endParaRPr kumimoji="0" lang="de-DE" sz="3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Rechteck 6"/>
          <p:cNvSpPr/>
          <p:nvPr/>
        </p:nvSpPr>
        <p:spPr>
          <a:xfrm>
            <a:off x="0" y="6615112"/>
            <a:ext cx="828675" cy="24288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265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Rechteck 7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KG-Ref.AF Carus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Abgerundetes Rechteck 4"/>
          <p:cNvSpPr/>
          <p:nvPr/>
        </p:nvSpPr>
        <p:spPr>
          <a:xfrm>
            <a:off x="1776066" y="2410635"/>
            <a:ext cx="8968133" cy="2389966"/>
          </a:xfrm>
          <a:prstGeom prst="round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de-DE" dirty="0" smtClean="0"/>
              <a:t>wurde im Beschluss die Entscheidung getroffen, dass das Kind herauszugeben ist, dann ist dieser Beschluss auch vollstreckbar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de-DE" dirty="0" smtClean="0"/>
              <a:t>Ordnungsmittel können festgesetzt werden, sollte dies nicht fruchten, dann ergeht Ordnungshaft (§ 89 </a:t>
            </a:r>
            <a:r>
              <a:rPr lang="de-DE" dirty="0" err="1" smtClean="0"/>
              <a:t>FamFG</a:t>
            </a:r>
            <a:r>
              <a:rPr lang="de-DE" dirty="0" smtClean="0"/>
              <a:t>)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de-DE" dirty="0" smtClean="0"/>
              <a:t>sollten diese Mittel nicht ausreichen – unmittelbarer Zwang (§ 90 </a:t>
            </a:r>
            <a:r>
              <a:rPr lang="de-DE" dirty="0" err="1" smtClean="0"/>
              <a:t>FamFG</a:t>
            </a:r>
            <a:r>
              <a:rPr lang="de-DE" dirty="0" smtClean="0"/>
              <a:t>)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de-DE" dirty="0" smtClean="0"/>
              <a:t>im Wege der e. A.: im Beschluss wird angeordnet, dass die Vollstreckung durch den GV erfolgen soll </a:t>
            </a:r>
          </a:p>
        </p:txBody>
      </p:sp>
      <p:sp>
        <p:nvSpPr>
          <p:cNvPr id="10" name="Abgerundetes Rechteck 9"/>
          <p:cNvSpPr/>
          <p:nvPr/>
        </p:nvSpPr>
        <p:spPr>
          <a:xfrm>
            <a:off x="2637271" y="487513"/>
            <a:ext cx="6947670" cy="571500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400" b="1"/>
              <a:t>Kindesherausgabe (§§ 1632 BGB, 151 Nr. 3 FamFG)</a:t>
            </a:r>
            <a:endParaRPr lang="de-DE" sz="2400">
              <a:effectLst/>
            </a:endParaRPr>
          </a:p>
        </p:txBody>
      </p:sp>
      <p:sp>
        <p:nvSpPr>
          <p:cNvPr id="2" name="Abgerundetes Rechteck 1"/>
          <p:cNvSpPr/>
          <p:nvPr/>
        </p:nvSpPr>
        <p:spPr>
          <a:xfrm>
            <a:off x="414337" y="1963938"/>
            <a:ext cx="8412513" cy="567362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smtClean="0"/>
              <a:t>Verfahrensrecht – Besonderheiten bei der Kindesherausgabe</a:t>
            </a:r>
            <a:endParaRPr lang="de-DE" sz="2400" b="1" dirty="0"/>
          </a:p>
        </p:txBody>
      </p:sp>
      <p:sp>
        <p:nvSpPr>
          <p:cNvPr id="19" name="Gefaltete Ecke 18"/>
          <p:cNvSpPr/>
          <p:nvPr/>
        </p:nvSpPr>
        <p:spPr>
          <a:xfrm rot="163141">
            <a:off x="5841432" y="4430983"/>
            <a:ext cx="1555767" cy="1632630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§§ 89, 90 </a:t>
            </a:r>
            <a:r>
              <a:rPr lang="de-DE" sz="2000" b="1" dirty="0" err="1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FamFG</a:t>
            </a:r>
            <a:endParaRPr lang="de-DE" sz="20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4" name="Ellipse 3"/>
          <p:cNvSpPr/>
          <p:nvPr/>
        </p:nvSpPr>
        <p:spPr>
          <a:xfrm>
            <a:off x="1228725" y="5186363"/>
            <a:ext cx="3443288" cy="1365373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/>
              <a:t>JA + VB sind immer zu beteiligen </a:t>
            </a:r>
          </a:p>
        </p:txBody>
      </p:sp>
    </p:spTree>
    <p:extLst>
      <p:ext uri="{BB962C8B-B14F-4D97-AF65-F5344CB8AC3E}">
        <p14:creationId xmlns:p14="http://schemas.microsoft.com/office/powerpoint/2010/main" val="3176125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1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19" grpId="0" animBg="1"/>
      <p:bldP spid="4" grpId="0" animBg="1"/>
    </p:bldLst>
  </p:timing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316</Words>
  <Application>Microsoft Office PowerPoint</Application>
  <PresentationFormat>Breitbild</PresentationFormat>
  <Paragraphs>31</Paragraphs>
  <Slides>3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3</vt:i4>
      </vt:variant>
    </vt:vector>
  </HeadingPairs>
  <TitlesOfParts>
    <vt:vector size="9" baseType="lpstr">
      <vt:lpstr>Arial</vt:lpstr>
      <vt:lpstr>Calibri</vt:lpstr>
      <vt:lpstr>Calibri Light</vt:lpstr>
      <vt:lpstr>MV Boli</vt:lpstr>
      <vt:lpstr>Times New Roman</vt:lpstr>
      <vt:lpstr>Office</vt:lpstr>
      <vt:lpstr>PowerPoint-Präsentation</vt:lpstr>
      <vt:lpstr>PowerPoint-Präsentation</vt:lpstr>
      <vt:lpstr>PowerPoint-Präsentation</vt:lpstr>
    </vt:vector>
  </TitlesOfParts>
  <Company>ITDZ-Berlin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Carus, Natascha</dc:creator>
  <cp:lastModifiedBy>Carus, Natascha</cp:lastModifiedBy>
  <cp:revision>2</cp:revision>
  <dcterms:created xsi:type="dcterms:W3CDTF">2023-08-24T15:22:24Z</dcterms:created>
  <dcterms:modified xsi:type="dcterms:W3CDTF">2023-08-24T15:26:56Z</dcterms:modified>
</cp:coreProperties>
</file>