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B6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showGuides="1">
      <p:cViewPr varScale="1">
        <p:scale>
          <a:sx n="123" d="100"/>
          <a:sy n="123" d="100"/>
        </p:scale>
        <p:origin x="108" y="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92DA7592-6C94-400D-A5AF-5FFCC14707DC}"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980308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2DA7592-6C94-400D-A5AF-5FFCC14707DC}"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674769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2DA7592-6C94-400D-A5AF-5FFCC14707DC}"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2701770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2DA7592-6C94-400D-A5AF-5FFCC14707DC}"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2142247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92DA7592-6C94-400D-A5AF-5FFCC14707DC}" type="datetimeFigureOut">
              <a:rPr lang="de-DE" smtClean="0"/>
              <a:t>06.03.2024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384822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92DA7592-6C94-400D-A5AF-5FFCC14707DC}" type="datetimeFigureOut">
              <a:rPr lang="de-DE" smtClean="0"/>
              <a:t>06.03.2024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2636263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92DA7592-6C94-400D-A5AF-5FFCC14707DC}" type="datetimeFigureOut">
              <a:rPr lang="de-DE" smtClean="0"/>
              <a:t>06.03.2024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2494873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2DA7592-6C94-400D-A5AF-5FFCC14707DC}" type="datetimeFigureOut">
              <a:rPr lang="de-DE" smtClean="0"/>
              <a:t>06.03.2024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4064472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2DA7592-6C94-400D-A5AF-5FFCC14707DC}" type="datetimeFigureOut">
              <a:rPr lang="de-DE" smtClean="0"/>
              <a:t>06.03.2024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124502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2DA7592-6C94-400D-A5AF-5FFCC14707DC}" type="datetimeFigureOut">
              <a:rPr lang="de-DE" smtClean="0"/>
              <a:t>06.03.2024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1766707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2DA7592-6C94-400D-A5AF-5FFCC14707DC}" type="datetimeFigureOut">
              <a:rPr lang="de-DE" smtClean="0"/>
              <a:t>06.03.2024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B9E4434-FECC-4753-8DD1-84121A6FADEB}" type="slidenum">
              <a:rPr lang="de-DE" smtClean="0"/>
              <a:t>‹Nr.›</a:t>
            </a:fld>
            <a:endParaRPr lang="de-DE"/>
          </a:p>
        </p:txBody>
      </p:sp>
    </p:spTree>
    <p:extLst>
      <p:ext uri="{BB962C8B-B14F-4D97-AF65-F5344CB8AC3E}">
        <p14:creationId xmlns:p14="http://schemas.microsoft.com/office/powerpoint/2010/main" val="266220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DA7592-6C94-400D-A5AF-5FFCC14707DC}" type="datetimeFigureOut">
              <a:rPr lang="de-DE" smtClean="0"/>
              <a:t>06.03.2024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E4434-FECC-4753-8DD1-84121A6FADEB}" type="slidenum">
              <a:rPr lang="de-DE" smtClean="0"/>
              <a:t>‹Nr.›</a:t>
            </a:fld>
            <a:endParaRPr lang="de-DE"/>
          </a:p>
        </p:txBody>
      </p:sp>
    </p:spTree>
    <p:extLst>
      <p:ext uri="{BB962C8B-B14F-4D97-AF65-F5344CB8AC3E}">
        <p14:creationId xmlns:p14="http://schemas.microsoft.com/office/powerpoint/2010/main" val="774307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245415" y="2492759"/>
            <a:ext cx="9886951" cy="252822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r>
              <a:rPr lang="de-DE" sz="2400" smtClean="0"/>
              <a:t>Eine </a:t>
            </a:r>
            <a:r>
              <a:rPr lang="de-DE" sz="2400" smtClean="0"/>
              <a:t>Warenlieferung </a:t>
            </a:r>
            <a:r>
              <a:rPr lang="de-DE" sz="2400" dirty="0"/>
              <a:t>wurde vom Kunden nicht bezahlt. Nachdem </a:t>
            </a:r>
            <a:r>
              <a:rPr lang="de-DE" sz="2400" dirty="0" smtClean="0"/>
              <a:t>der beauftragte Rechtsanwalts die Zahlung angemahnt hat, bezahlt der Kunde die offene Hauptforderung, nicht jedoch die bereits angefallenen Zinsen und vorgerichtliche Anwaltskosten. Wegen der noch offenen  Nebenforderung </a:t>
            </a:r>
            <a:r>
              <a:rPr lang="de-DE" sz="2400" dirty="0"/>
              <a:t>wird nun folgende Klage eingereicht:</a:t>
            </a:r>
            <a:br>
              <a:rPr lang="de-DE" sz="2400" dirty="0"/>
            </a:br>
            <a:endParaRPr lang="de-DE" sz="2400" dirty="0"/>
          </a:p>
        </p:txBody>
      </p:sp>
      <p:sp>
        <p:nvSpPr>
          <p:cNvPr id="4" name="Abgerundetes Rechteck 3"/>
          <p:cNvSpPr/>
          <p:nvPr/>
        </p:nvSpPr>
        <p:spPr>
          <a:xfrm>
            <a:off x="4425741" y="1292656"/>
            <a:ext cx="359933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Streitwert</a:t>
            </a:r>
          </a:p>
        </p:txBody>
      </p:sp>
      <p:sp>
        <p:nvSpPr>
          <p:cNvPr id="7" name="Abgerundetes Rechteck 6"/>
          <p:cNvSpPr/>
          <p:nvPr/>
        </p:nvSpPr>
        <p:spPr>
          <a:xfrm>
            <a:off x="435769" y="2244066"/>
            <a:ext cx="565070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effectLst>
                  <a:outerShdw blurRad="38100" dist="38100" dir="2700000" algn="tl">
                    <a:srgbClr val="000000">
                      <a:alpha val="43137"/>
                    </a:srgbClr>
                  </a:outerShdw>
                </a:effectLst>
              </a:rPr>
              <a:t>Wie hoch ist jeweils der Streitwert?</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38954">
            <a:off x="1593611" y="471158"/>
            <a:ext cx="1783822" cy="1601623"/>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solidFill>
                <a:schemeClr val="tx1"/>
              </a:solidFill>
              <a:latin typeface="MV Boli" panose="02000500030200090000" pitchFamily="2" charset="0"/>
              <a:cs typeface="MV Boli" panose="02000500030200090000" pitchFamily="2" charset="0"/>
            </a:endParaRPr>
          </a:p>
          <a:p>
            <a:pPr algn="ctr"/>
            <a:r>
              <a:rPr lang="de-DE" sz="2800" b="1" dirty="0" smtClean="0">
                <a:solidFill>
                  <a:schemeClr val="tx1"/>
                </a:solidFill>
                <a:latin typeface="MV Boli" panose="02000500030200090000" pitchFamily="2" charset="0"/>
                <a:cs typeface="MV Boli" panose="02000500030200090000" pitchFamily="2" charset="0"/>
              </a:rPr>
              <a:t>Übung</a:t>
            </a:r>
          </a:p>
          <a:p>
            <a:pPr algn="ctr"/>
            <a:r>
              <a:rPr lang="de-DE" sz="2800" b="1" dirty="0" smtClean="0">
                <a:solidFill>
                  <a:schemeClr val="tx1"/>
                </a:solidFill>
                <a:latin typeface="MV Boli" panose="02000500030200090000" pitchFamily="2" charset="0"/>
                <a:cs typeface="MV Boli" panose="02000500030200090000" pitchFamily="2" charset="0"/>
              </a:rPr>
              <a:t>002z</a:t>
            </a:r>
          </a:p>
        </p:txBody>
      </p:sp>
      <p:sp>
        <p:nvSpPr>
          <p:cNvPr id="11" name="Gefaltete Ecke 10"/>
          <p:cNvSpPr/>
          <p:nvPr/>
        </p:nvSpPr>
        <p:spPr>
          <a:xfrm>
            <a:off x="9612347" y="1737482"/>
            <a:ext cx="1985041" cy="1828800"/>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Lösung:</a:t>
            </a:r>
          </a:p>
        </p:txBody>
      </p:sp>
      <p:sp>
        <p:nvSpPr>
          <p:cNvPr id="5" name="Ellipse 4"/>
          <p:cNvSpPr/>
          <p:nvPr/>
        </p:nvSpPr>
        <p:spPr>
          <a:xfrm>
            <a:off x="560948" y="3212283"/>
            <a:ext cx="914400"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1.</a:t>
            </a:r>
            <a:endParaRPr lang="de-DE" sz="3200" b="1" dirty="0">
              <a:effectLst>
                <a:outerShdw blurRad="38100" dist="38100" dir="2700000" algn="tl">
                  <a:srgbClr val="000000">
                    <a:alpha val="43137"/>
                  </a:srgbClr>
                </a:outerShdw>
              </a:effectLst>
            </a:endParaRPr>
          </a:p>
        </p:txBody>
      </p:sp>
      <p:sp>
        <p:nvSpPr>
          <p:cNvPr id="6" name="Abgerundetes Rechteck 5"/>
          <p:cNvSpPr/>
          <p:nvPr/>
        </p:nvSpPr>
        <p:spPr>
          <a:xfrm>
            <a:off x="1308163" y="5020987"/>
            <a:ext cx="9886951" cy="14573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„Der Beklagte wird verurteilt, an den Kläger </a:t>
            </a:r>
            <a:r>
              <a:rPr lang="de-DE" sz="2400" dirty="0" smtClean="0">
                <a:solidFill>
                  <a:schemeClr val="tx1"/>
                </a:solidFill>
              </a:rPr>
              <a:t>500,00 </a:t>
            </a:r>
            <a:r>
              <a:rPr lang="de-DE" sz="2400" dirty="0">
                <a:solidFill>
                  <a:schemeClr val="tx1"/>
                </a:solidFill>
              </a:rPr>
              <a:t>€ </a:t>
            </a:r>
            <a:r>
              <a:rPr lang="de-DE" sz="2400" dirty="0" smtClean="0">
                <a:solidFill>
                  <a:schemeClr val="tx1"/>
                </a:solidFill>
              </a:rPr>
              <a:t>Zinsen aus der in der inzwischen gezahlten Warenlieferung sowie 300,00 </a:t>
            </a:r>
            <a:r>
              <a:rPr lang="de-DE" sz="2400" dirty="0">
                <a:solidFill>
                  <a:schemeClr val="tx1"/>
                </a:solidFill>
              </a:rPr>
              <a:t>€ vorgerichtliche Kosten zu zahlen“</a:t>
            </a:r>
            <a:br>
              <a:rPr lang="de-DE" sz="2400" dirty="0">
                <a:solidFill>
                  <a:schemeClr val="tx1"/>
                </a:solidFill>
              </a:rPr>
            </a:br>
            <a:endParaRPr lang="de-DE" sz="2400" dirty="0">
              <a:solidFill>
                <a:schemeClr val="tx1"/>
              </a:solidFill>
            </a:endParaRPr>
          </a:p>
        </p:txBody>
      </p:sp>
      <p:sp>
        <p:nvSpPr>
          <p:cNvPr id="12" name="Gefaltete Ecke 11"/>
          <p:cNvSpPr/>
          <p:nvPr/>
        </p:nvSpPr>
        <p:spPr>
          <a:xfrm rot="580966">
            <a:off x="9754756" y="3004402"/>
            <a:ext cx="1993144" cy="186223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tx1"/>
                </a:solidFill>
                <a:latin typeface="MV Boli" panose="02000500030200090000" pitchFamily="2" charset="0"/>
                <a:cs typeface="MV Boli" panose="02000500030200090000" pitchFamily="2" charset="0"/>
              </a:rPr>
              <a:t>8</a:t>
            </a:r>
            <a:r>
              <a:rPr lang="de-DE" sz="2800" b="1" dirty="0" smtClean="0">
                <a:solidFill>
                  <a:schemeClr val="tx1"/>
                </a:solidFill>
                <a:latin typeface="MV Boli" panose="02000500030200090000" pitchFamily="2" charset="0"/>
                <a:cs typeface="MV Boli" panose="02000500030200090000" pitchFamily="2" charset="0"/>
              </a:rPr>
              <a:t>00€</a:t>
            </a:r>
          </a:p>
        </p:txBody>
      </p:sp>
      <p:sp>
        <p:nvSpPr>
          <p:cNvPr id="13" name="Ellipse 12"/>
          <p:cNvSpPr/>
          <p:nvPr/>
        </p:nvSpPr>
        <p:spPr>
          <a:xfrm>
            <a:off x="3389964" y="4077642"/>
            <a:ext cx="6222381" cy="2290662"/>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Da hier nur Zinsen und Kosten ohne Hauptforderung betroffen sind, ist nun der Wert dieser Forderung maßgebend, § 43 II GKG.</a:t>
            </a:r>
            <a:endParaRPr lang="de-DE" sz="2400" dirty="0"/>
          </a:p>
        </p:txBody>
      </p:sp>
    </p:spTree>
    <p:extLst>
      <p:ext uri="{BB962C8B-B14F-4D97-AF65-F5344CB8AC3E}">
        <p14:creationId xmlns:p14="http://schemas.microsoft.com/office/powerpoint/2010/main" val="80701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heel(1)">
                                      <p:cBhvr>
                                        <p:cTn id="7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5" grpId="0" animBg="1"/>
      <p:bldP spid="6"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245415" y="2492759"/>
            <a:ext cx="9886951" cy="252822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r>
              <a:rPr lang="de-DE" sz="2400" dirty="0" smtClean="0"/>
              <a:t>Eine Kaufpreiszahlung für ein Fahrrad wurde nicht gezahlt. Es folgt Mahnung an den Käufer, durch den Fahrradhändler. Die Forderung wird weiterhin nicht vom Käufer beglichen, nun wird folgender Klageantrag, durch den Fahrradhändler eingereicht:</a:t>
            </a:r>
            <a:r>
              <a:rPr lang="de-DE" sz="2400" dirty="0"/>
              <a:t/>
            </a:r>
            <a:br>
              <a:rPr lang="de-DE" sz="2400" dirty="0"/>
            </a:br>
            <a:endParaRPr lang="de-DE" sz="2400" dirty="0"/>
          </a:p>
        </p:txBody>
      </p:sp>
      <p:sp>
        <p:nvSpPr>
          <p:cNvPr id="4" name="Abgerundetes Rechteck 3"/>
          <p:cNvSpPr/>
          <p:nvPr/>
        </p:nvSpPr>
        <p:spPr>
          <a:xfrm>
            <a:off x="4425741" y="1292656"/>
            <a:ext cx="359933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Streitwert</a:t>
            </a:r>
          </a:p>
        </p:txBody>
      </p:sp>
      <p:sp>
        <p:nvSpPr>
          <p:cNvPr id="7" name="Abgerundetes Rechteck 6"/>
          <p:cNvSpPr/>
          <p:nvPr/>
        </p:nvSpPr>
        <p:spPr>
          <a:xfrm>
            <a:off x="435769" y="2244066"/>
            <a:ext cx="565070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effectLst>
                  <a:outerShdw blurRad="38100" dist="38100" dir="2700000" algn="tl">
                    <a:srgbClr val="000000">
                      <a:alpha val="43137"/>
                    </a:srgbClr>
                  </a:outerShdw>
                </a:effectLst>
              </a:rPr>
              <a:t>Wie hoch ist jeweils der Streitwert?</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2</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38954">
            <a:off x="1593611" y="471158"/>
            <a:ext cx="1783822" cy="1601623"/>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solidFill>
                <a:schemeClr val="tx1"/>
              </a:solidFill>
              <a:latin typeface="MV Boli" panose="02000500030200090000" pitchFamily="2" charset="0"/>
              <a:cs typeface="MV Boli" panose="02000500030200090000" pitchFamily="2" charset="0"/>
            </a:endParaRPr>
          </a:p>
          <a:p>
            <a:pPr algn="ctr"/>
            <a:r>
              <a:rPr lang="de-DE" sz="2800" b="1" dirty="0" smtClean="0">
                <a:solidFill>
                  <a:schemeClr val="tx1"/>
                </a:solidFill>
                <a:latin typeface="MV Boli" panose="02000500030200090000" pitchFamily="2" charset="0"/>
                <a:cs typeface="MV Boli" panose="02000500030200090000" pitchFamily="2" charset="0"/>
              </a:rPr>
              <a:t>Übung</a:t>
            </a:r>
          </a:p>
          <a:p>
            <a:pPr algn="ctr"/>
            <a:r>
              <a:rPr lang="de-DE" sz="2800" b="1" dirty="0" smtClean="0">
                <a:solidFill>
                  <a:schemeClr val="tx1"/>
                </a:solidFill>
                <a:latin typeface="MV Boli" panose="02000500030200090000" pitchFamily="2" charset="0"/>
                <a:cs typeface="MV Boli" panose="02000500030200090000" pitchFamily="2" charset="0"/>
              </a:rPr>
              <a:t>002z</a:t>
            </a:r>
          </a:p>
        </p:txBody>
      </p:sp>
      <p:sp>
        <p:nvSpPr>
          <p:cNvPr id="11" name="Gefaltete Ecke 10"/>
          <p:cNvSpPr/>
          <p:nvPr/>
        </p:nvSpPr>
        <p:spPr>
          <a:xfrm>
            <a:off x="9771262" y="1650236"/>
            <a:ext cx="1985041" cy="1828800"/>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Lösung:</a:t>
            </a:r>
          </a:p>
        </p:txBody>
      </p:sp>
      <p:sp>
        <p:nvSpPr>
          <p:cNvPr id="5" name="Ellipse 4"/>
          <p:cNvSpPr/>
          <p:nvPr/>
        </p:nvSpPr>
        <p:spPr>
          <a:xfrm>
            <a:off x="560948" y="3212283"/>
            <a:ext cx="914400"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2</a:t>
            </a:r>
            <a:r>
              <a:rPr lang="de-DE" sz="3200" b="1" dirty="0" smtClean="0">
                <a:effectLst>
                  <a:outerShdw blurRad="38100" dist="38100" dir="2700000" algn="tl">
                    <a:srgbClr val="000000">
                      <a:alpha val="43137"/>
                    </a:srgbClr>
                  </a:outerShdw>
                </a:effectLst>
              </a:rPr>
              <a:t>.</a:t>
            </a:r>
            <a:endParaRPr lang="de-DE" sz="3200" b="1" dirty="0">
              <a:effectLst>
                <a:outerShdw blurRad="38100" dist="38100" dir="2700000" algn="tl">
                  <a:srgbClr val="000000">
                    <a:alpha val="43137"/>
                  </a:srgbClr>
                </a:outerShdw>
              </a:effectLst>
            </a:endParaRPr>
          </a:p>
        </p:txBody>
      </p:sp>
      <p:sp>
        <p:nvSpPr>
          <p:cNvPr id="6" name="Abgerundetes Rechteck 5"/>
          <p:cNvSpPr/>
          <p:nvPr/>
        </p:nvSpPr>
        <p:spPr>
          <a:xfrm>
            <a:off x="1308163" y="5020987"/>
            <a:ext cx="9886951" cy="14573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„Der Beklagte wird verurteilt, an den Kläger </a:t>
            </a:r>
            <a:r>
              <a:rPr lang="de-DE" sz="2400" dirty="0" smtClean="0">
                <a:solidFill>
                  <a:schemeClr val="tx1"/>
                </a:solidFill>
              </a:rPr>
              <a:t>1200,00 </a:t>
            </a:r>
            <a:r>
              <a:rPr lang="de-DE" sz="2400" dirty="0">
                <a:solidFill>
                  <a:schemeClr val="tx1"/>
                </a:solidFill>
              </a:rPr>
              <a:t>€ </a:t>
            </a:r>
            <a:r>
              <a:rPr lang="de-DE" sz="2400" dirty="0" smtClean="0">
                <a:solidFill>
                  <a:schemeClr val="tx1"/>
                </a:solidFill>
              </a:rPr>
              <a:t>nebst 150,00 Euro Zinsen hieraus zu </a:t>
            </a:r>
            <a:r>
              <a:rPr lang="de-DE" sz="2400" dirty="0">
                <a:solidFill>
                  <a:schemeClr val="tx1"/>
                </a:solidFill>
              </a:rPr>
              <a:t>zahlen“</a:t>
            </a:r>
            <a:br>
              <a:rPr lang="de-DE" sz="2400" dirty="0">
                <a:solidFill>
                  <a:schemeClr val="tx1"/>
                </a:solidFill>
              </a:rPr>
            </a:br>
            <a:endParaRPr lang="de-DE" sz="2400" dirty="0">
              <a:solidFill>
                <a:schemeClr val="tx1"/>
              </a:solidFill>
            </a:endParaRPr>
          </a:p>
        </p:txBody>
      </p:sp>
      <p:sp>
        <p:nvSpPr>
          <p:cNvPr id="12" name="Gefaltete Ecke 11"/>
          <p:cNvSpPr/>
          <p:nvPr/>
        </p:nvSpPr>
        <p:spPr>
          <a:xfrm rot="580966">
            <a:off x="9620748" y="3253095"/>
            <a:ext cx="1993144" cy="186223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1200€</a:t>
            </a:r>
          </a:p>
        </p:txBody>
      </p:sp>
    </p:spTree>
    <p:extLst>
      <p:ext uri="{BB962C8B-B14F-4D97-AF65-F5344CB8AC3E}">
        <p14:creationId xmlns:p14="http://schemas.microsoft.com/office/powerpoint/2010/main" val="124437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5" grpId="0" animBg="1"/>
      <p:bldP spid="6"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871538" y="2688363"/>
            <a:ext cx="9738464" cy="193439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r>
              <a:rPr lang="de-DE" sz="2400" dirty="0"/>
              <a:t>Das Bankhaus Horten reicht eine Klage, nach Nichtzahlung einer Darlehensforderung, mit folgendem Klageantrag ein</a:t>
            </a:r>
            <a:r>
              <a:rPr lang="de-DE" sz="2400" b="1" dirty="0"/>
              <a:t>:</a:t>
            </a:r>
            <a:endParaRPr lang="de-DE" sz="2400" dirty="0"/>
          </a:p>
        </p:txBody>
      </p:sp>
      <p:sp>
        <p:nvSpPr>
          <p:cNvPr id="4" name="Abgerundetes Rechteck 3"/>
          <p:cNvSpPr/>
          <p:nvPr/>
        </p:nvSpPr>
        <p:spPr>
          <a:xfrm>
            <a:off x="4425741" y="1292656"/>
            <a:ext cx="359933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Streitwert</a:t>
            </a:r>
          </a:p>
        </p:txBody>
      </p:sp>
      <p:sp>
        <p:nvSpPr>
          <p:cNvPr id="7" name="Abgerundetes Rechteck 6"/>
          <p:cNvSpPr/>
          <p:nvPr/>
        </p:nvSpPr>
        <p:spPr>
          <a:xfrm>
            <a:off x="435769" y="2244066"/>
            <a:ext cx="565070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effectLst>
                  <a:outerShdw blurRad="38100" dist="38100" dir="2700000" algn="tl">
                    <a:srgbClr val="000000">
                      <a:alpha val="43137"/>
                    </a:srgbClr>
                  </a:outerShdw>
                </a:effectLst>
              </a:rPr>
              <a:t>Wie hoch ist jeweils der Streitwert?</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3</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38954">
            <a:off x="1593611" y="471158"/>
            <a:ext cx="1783822" cy="1601623"/>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solidFill>
                <a:schemeClr val="tx1"/>
              </a:solidFill>
              <a:latin typeface="MV Boli" panose="02000500030200090000" pitchFamily="2" charset="0"/>
              <a:cs typeface="MV Boli" panose="02000500030200090000" pitchFamily="2" charset="0"/>
            </a:endParaRPr>
          </a:p>
          <a:p>
            <a:pPr algn="ctr"/>
            <a:r>
              <a:rPr lang="de-DE" sz="2800" b="1" dirty="0" smtClean="0">
                <a:solidFill>
                  <a:schemeClr val="tx1"/>
                </a:solidFill>
                <a:latin typeface="MV Boli" panose="02000500030200090000" pitchFamily="2" charset="0"/>
                <a:cs typeface="MV Boli" panose="02000500030200090000" pitchFamily="2" charset="0"/>
              </a:rPr>
              <a:t>Übung</a:t>
            </a:r>
          </a:p>
          <a:p>
            <a:pPr algn="ctr"/>
            <a:r>
              <a:rPr lang="de-DE" sz="2800" b="1" dirty="0" smtClean="0">
                <a:solidFill>
                  <a:schemeClr val="tx1"/>
                </a:solidFill>
                <a:latin typeface="MV Boli" panose="02000500030200090000" pitchFamily="2" charset="0"/>
                <a:cs typeface="MV Boli" panose="02000500030200090000" pitchFamily="2" charset="0"/>
              </a:rPr>
              <a:t>002z</a:t>
            </a:r>
          </a:p>
        </p:txBody>
      </p:sp>
      <p:sp>
        <p:nvSpPr>
          <p:cNvPr id="11" name="Gefaltete Ecke 10"/>
          <p:cNvSpPr/>
          <p:nvPr/>
        </p:nvSpPr>
        <p:spPr>
          <a:xfrm>
            <a:off x="7956471" y="2426306"/>
            <a:ext cx="1985041" cy="1828800"/>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Lösung:</a:t>
            </a:r>
          </a:p>
        </p:txBody>
      </p:sp>
      <p:sp>
        <p:nvSpPr>
          <p:cNvPr id="5" name="Ellipse 4"/>
          <p:cNvSpPr/>
          <p:nvPr/>
        </p:nvSpPr>
        <p:spPr>
          <a:xfrm>
            <a:off x="560948" y="3212283"/>
            <a:ext cx="914400"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3.</a:t>
            </a:r>
            <a:endParaRPr lang="de-DE" sz="3200" b="1" dirty="0">
              <a:effectLst>
                <a:outerShdw blurRad="38100" dist="38100" dir="2700000" algn="tl">
                  <a:srgbClr val="000000">
                    <a:alpha val="43137"/>
                  </a:srgbClr>
                </a:outerShdw>
              </a:effectLst>
            </a:endParaRPr>
          </a:p>
        </p:txBody>
      </p:sp>
      <p:sp>
        <p:nvSpPr>
          <p:cNvPr id="6" name="Abgerundetes Rechteck 5"/>
          <p:cNvSpPr/>
          <p:nvPr/>
        </p:nvSpPr>
        <p:spPr>
          <a:xfrm>
            <a:off x="1018148" y="4622762"/>
            <a:ext cx="9886951" cy="115678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i="1" dirty="0" smtClean="0">
              <a:solidFill>
                <a:schemeClr val="tx1"/>
              </a:solidFill>
            </a:endParaRPr>
          </a:p>
          <a:p>
            <a:pPr algn="ctr"/>
            <a:r>
              <a:rPr lang="de-DE" sz="2400" i="1" dirty="0" smtClean="0">
                <a:solidFill>
                  <a:schemeClr val="tx1"/>
                </a:solidFill>
              </a:rPr>
              <a:t>„</a:t>
            </a:r>
            <a:r>
              <a:rPr lang="de-DE" sz="2400" i="1" dirty="0">
                <a:solidFill>
                  <a:schemeClr val="tx1"/>
                </a:solidFill>
              </a:rPr>
              <a:t>Der Beklagte wird verurteilt, an den Kläger 25.000,00 € nebst 990,00 Euro Zinsen hieraus zu zahlen“</a:t>
            </a:r>
            <a:endParaRPr lang="de-DE" sz="2400" dirty="0">
              <a:solidFill>
                <a:schemeClr val="tx1"/>
              </a:solidFill>
            </a:endParaRPr>
          </a:p>
          <a:p>
            <a:pPr algn="ctr"/>
            <a:r>
              <a:rPr lang="de-DE" sz="2000" dirty="0">
                <a:solidFill>
                  <a:schemeClr val="tx1"/>
                </a:solidFill>
              </a:rPr>
              <a:t/>
            </a:r>
            <a:br>
              <a:rPr lang="de-DE" sz="2000" dirty="0">
                <a:solidFill>
                  <a:schemeClr val="tx1"/>
                </a:solidFill>
              </a:rPr>
            </a:br>
            <a:endParaRPr lang="de-DE" sz="2000" dirty="0">
              <a:solidFill>
                <a:schemeClr val="tx1"/>
              </a:solidFill>
            </a:endParaRPr>
          </a:p>
        </p:txBody>
      </p:sp>
      <p:sp>
        <p:nvSpPr>
          <p:cNvPr id="12" name="Gefaltete Ecke 11"/>
          <p:cNvSpPr/>
          <p:nvPr/>
        </p:nvSpPr>
        <p:spPr>
          <a:xfrm rot="580966">
            <a:off x="9620652" y="2868234"/>
            <a:ext cx="1993144" cy="186223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25.000€</a:t>
            </a:r>
          </a:p>
        </p:txBody>
      </p:sp>
      <p:sp>
        <p:nvSpPr>
          <p:cNvPr id="13" name="Gefaltete Ecke 12"/>
          <p:cNvSpPr/>
          <p:nvPr/>
        </p:nvSpPr>
        <p:spPr>
          <a:xfrm rot="274954">
            <a:off x="8086201" y="5071755"/>
            <a:ext cx="1783822" cy="1601623"/>
          </a:xfrm>
          <a:prstGeom prst="foldedCorner">
            <a:avLst/>
          </a:prstGeom>
          <a:solidFill>
            <a:srgbClr val="D8B67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d</a:t>
            </a:r>
            <a:r>
              <a:rPr lang="de-DE" sz="2400" b="1" dirty="0" smtClean="0">
                <a:solidFill>
                  <a:schemeClr val="tx1"/>
                </a:solidFill>
                <a:latin typeface="MV Boli" panose="02000500030200090000" pitchFamily="2" charset="0"/>
                <a:cs typeface="MV Boli" panose="02000500030200090000" pitchFamily="2" charset="0"/>
              </a:rPr>
              <a:t>as Wort </a:t>
            </a:r>
            <a:r>
              <a:rPr lang="de-DE" sz="2400" b="1" u="sng" dirty="0" smtClean="0">
                <a:solidFill>
                  <a:schemeClr val="tx1"/>
                </a:solidFill>
                <a:latin typeface="MV Boli" panose="02000500030200090000" pitchFamily="2" charset="0"/>
                <a:cs typeface="MV Boli" panose="02000500030200090000" pitchFamily="2" charset="0"/>
              </a:rPr>
              <a:t>nebst</a:t>
            </a:r>
            <a:r>
              <a:rPr lang="de-DE" sz="2400" b="1" dirty="0" smtClean="0">
                <a:solidFill>
                  <a:schemeClr val="tx1"/>
                </a:solidFill>
                <a:latin typeface="MV Boli" panose="02000500030200090000" pitchFamily="2" charset="0"/>
                <a:cs typeface="MV Boli" panose="02000500030200090000" pitchFamily="2" charset="0"/>
              </a:rPr>
              <a:t> beachten</a:t>
            </a:r>
          </a:p>
        </p:txBody>
      </p:sp>
    </p:spTree>
    <p:extLst>
      <p:ext uri="{BB962C8B-B14F-4D97-AF65-F5344CB8AC3E}">
        <p14:creationId xmlns:p14="http://schemas.microsoft.com/office/powerpoint/2010/main" val="353223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1000" fill="hold"/>
                                        <p:tgtEl>
                                          <p:spTgt spid="13"/>
                                        </p:tgtEl>
                                        <p:attrNameLst>
                                          <p:attrName>ppt_w</p:attrName>
                                        </p:attrNameLst>
                                      </p:cBhvr>
                                      <p:tavLst>
                                        <p:tav tm="0">
                                          <p:val>
                                            <p:fltVal val="0"/>
                                          </p:val>
                                        </p:tav>
                                        <p:tav tm="100000">
                                          <p:val>
                                            <p:strVal val="#ppt_w"/>
                                          </p:val>
                                        </p:tav>
                                      </p:tavLst>
                                    </p:anim>
                                    <p:anim calcmode="lin" valueType="num">
                                      <p:cBhvr>
                                        <p:cTn id="72" dur="1000" fill="hold"/>
                                        <p:tgtEl>
                                          <p:spTgt spid="13"/>
                                        </p:tgtEl>
                                        <p:attrNameLst>
                                          <p:attrName>ppt_h</p:attrName>
                                        </p:attrNameLst>
                                      </p:cBhvr>
                                      <p:tavLst>
                                        <p:tav tm="0">
                                          <p:val>
                                            <p:fltVal val="0"/>
                                          </p:val>
                                        </p:tav>
                                        <p:tav tm="100000">
                                          <p:val>
                                            <p:strVal val="#ppt_h"/>
                                          </p:val>
                                        </p:tav>
                                      </p:tavLst>
                                    </p:anim>
                                    <p:anim calcmode="lin" valueType="num">
                                      <p:cBhvr>
                                        <p:cTn id="73" dur="1000" fill="hold"/>
                                        <p:tgtEl>
                                          <p:spTgt spid="13"/>
                                        </p:tgtEl>
                                        <p:attrNameLst>
                                          <p:attrName>style.rotation</p:attrName>
                                        </p:attrNameLst>
                                      </p:cBhvr>
                                      <p:tavLst>
                                        <p:tav tm="0">
                                          <p:val>
                                            <p:fltVal val="90"/>
                                          </p:val>
                                        </p:tav>
                                        <p:tav tm="100000">
                                          <p:val>
                                            <p:fltVal val="0"/>
                                          </p:val>
                                        </p:tav>
                                      </p:tavLst>
                                    </p:anim>
                                    <p:animEffect transition="in" filter="fade">
                                      <p:cBhvr>
                                        <p:cTn id="7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5" grpId="0" animBg="1"/>
      <p:bldP spid="6" grpId="0" animBg="1"/>
      <p:bldP spid="12" grpId="0" animBg="1"/>
      <p:bldP spid="1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265</Words>
  <Application>Microsoft Office PowerPoint</Application>
  <PresentationFormat>Breitbild</PresentationFormat>
  <Paragraphs>46</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7</cp:revision>
  <dcterms:created xsi:type="dcterms:W3CDTF">2023-05-25T11:02:27Z</dcterms:created>
  <dcterms:modified xsi:type="dcterms:W3CDTF">2024-03-06T08:24:17Z</dcterms:modified>
</cp:coreProperties>
</file>