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4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97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7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80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5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2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0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EE64-A140-4CAC-8C08-656773EC9877}" type="datetimeFigureOut">
              <a:rPr lang="de-DE" smtClean="0"/>
              <a:t>18.01.2024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Bitte geben Sie die funktionelle Zuständigkeit für folgende Sachen an?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1.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564918" y="2076314"/>
            <a:ext cx="2161377" cy="209580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Güterrecht/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Zugewinn</a:t>
            </a: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198902">
            <a:off x="2551892" y="2076315"/>
            <a:ext cx="2161377" cy="2095806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</a:p>
        </p:txBody>
      </p:sp>
      <p:sp>
        <p:nvSpPr>
          <p:cNvPr id="12" name="Gefaltete Ecke 11"/>
          <p:cNvSpPr/>
          <p:nvPr/>
        </p:nvSpPr>
        <p:spPr>
          <a:xfrm rot="21260758">
            <a:off x="1431740" y="4446044"/>
            <a:ext cx="2161377" cy="2095806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Umgangsregelung</a:t>
            </a:r>
          </a:p>
        </p:txBody>
      </p:sp>
      <p:sp>
        <p:nvSpPr>
          <p:cNvPr id="13" name="Gefaltete Ecke 12"/>
          <p:cNvSpPr/>
          <p:nvPr/>
        </p:nvSpPr>
        <p:spPr>
          <a:xfrm rot="198902">
            <a:off x="3483188" y="4460072"/>
            <a:ext cx="2161377" cy="2095806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Richter</a:t>
            </a:r>
          </a:p>
        </p:txBody>
      </p:sp>
      <p:sp>
        <p:nvSpPr>
          <p:cNvPr id="15" name="Gefaltete Ecke 14"/>
          <p:cNvSpPr/>
          <p:nvPr/>
        </p:nvSpPr>
        <p:spPr>
          <a:xfrm>
            <a:off x="5144717" y="2015576"/>
            <a:ext cx="2161377" cy="209580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Genehmigung für Eltern bei Erbausschlagung</a:t>
            </a:r>
          </a:p>
        </p:txBody>
      </p:sp>
      <p:sp>
        <p:nvSpPr>
          <p:cNvPr id="14" name="Gefaltete Ecke 13"/>
          <p:cNvSpPr/>
          <p:nvPr/>
        </p:nvSpPr>
        <p:spPr>
          <a:xfrm rot="198902">
            <a:off x="7241734" y="2116950"/>
            <a:ext cx="2161377" cy="209580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Rechts-pfleger</a:t>
            </a:r>
          </a:p>
        </p:txBody>
      </p:sp>
      <p:sp>
        <p:nvSpPr>
          <p:cNvPr id="16" name="Gefaltete Ecke 15"/>
          <p:cNvSpPr/>
          <p:nvPr/>
        </p:nvSpPr>
        <p:spPr>
          <a:xfrm>
            <a:off x="6969079" y="4369230"/>
            <a:ext cx="2161377" cy="2095806"/>
          </a:xfrm>
          <a:prstGeom prst="foldedCorner">
            <a:avLst/>
          </a:prstGeom>
          <a:solidFill>
            <a:srgbClr val="E6BDE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Entschädigung von Vormündern, 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Rechtsanwälten,Verfahrensbeist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.,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Pflegschaften</a:t>
            </a:r>
            <a:endParaRPr lang="de-DE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198902">
            <a:off x="9117540" y="4425850"/>
            <a:ext cx="2161377" cy="2095806"/>
          </a:xfrm>
          <a:prstGeom prst="foldedCorner">
            <a:avLst/>
          </a:prstGeom>
          <a:solidFill>
            <a:srgbClr val="E6BDE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Rechts-pfleger</a:t>
            </a:r>
          </a:p>
        </p:txBody>
      </p:sp>
    </p:spTree>
    <p:extLst>
      <p:ext uri="{BB962C8B-B14F-4D97-AF65-F5344CB8AC3E}">
        <p14:creationId xmlns:p14="http://schemas.microsoft.com/office/powerpoint/2010/main" val="7166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  <p:bldP spid="12" grpId="0" animBg="1"/>
      <p:bldP spid="13" grpId="0" animBg="1"/>
      <p:bldP spid="15" grpId="0" animBg="1"/>
      <p:bldP spid="14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werden folgende Entscheidungen wirksam?</a:t>
              </a:r>
            </a:p>
            <a:p>
              <a:r>
                <a:rPr lang="de-DE" sz="2400" b="1" dirty="0" smtClean="0"/>
                <a:t>Nennen Sie die gesetzlichen Bestimmungen.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2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4" name="Gefaltete Ecke 23"/>
          <p:cNvSpPr/>
          <p:nvPr/>
        </p:nvSpPr>
        <p:spPr>
          <a:xfrm rot="21348825">
            <a:off x="340087" y="2110029"/>
            <a:ext cx="1824902" cy="1688839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Ehesachen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369764">
            <a:off x="1945156" y="2252154"/>
            <a:ext cx="1824902" cy="1688839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 Rechtskraft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48825">
            <a:off x="3683254" y="2223434"/>
            <a:ext cx="1824902" cy="1688839"/>
          </a:xfrm>
          <a:prstGeom prst="foldedCorner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116 II 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348825">
            <a:off x="6155207" y="2036850"/>
            <a:ext cx="1824902" cy="1688839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Familienstreit-sachen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7883580" y="2377491"/>
            <a:ext cx="1824902" cy="1688839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 Rechtskraft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348825">
            <a:off x="9531894" y="2101278"/>
            <a:ext cx="1824902" cy="1688839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116 III 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21348825">
            <a:off x="9777860" y="3384493"/>
            <a:ext cx="2072322" cy="1976547"/>
          </a:xfrm>
          <a:prstGeom prst="foldedCorner">
            <a:avLst/>
          </a:prstGeom>
          <a:solidFill>
            <a:srgbClr val="FFC0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Ausnahme: Entscheidung mit Verpflichtung zur Unterhaltszahlung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…diese sofort!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83949">
            <a:off x="609625" y="4324538"/>
            <a:ext cx="2032311" cy="187034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Angelegen-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heiten</a:t>
            </a:r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der freiwilligen Gerichtsbarkeit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2570778" y="4612735"/>
            <a:ext cx="1824902" cy="168883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 Bekanntgabe, Rechtskraft, oder sofort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348825">
            <a:off x="4392102" y="4677090"/>
            <a:ext cx="1824902" cy="1688839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§ 40 I,II,III </a:t>
            </a:r>
            <a:r>
              <a:rPr lang="de-DE" sz="2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772525" cy="1512839"/>
            <a:chOff x="871538" y="1405759"/>
            <a:chExt cx="8772525" cy="1512839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7922419" cy="1314063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 smtClean="0"/>
                <a:t>Wie ergehen Entscheidungen in Familiensachen?</a:t>
              </a:r>
            </a:p>
            <a:p>
              <a:r>
                <a:rPr lang="de-DE" sz="2400" dirty="0" smtClean="0"/>
                <a:t>Nennen Sie die gesetzlichen Bestimmungen.</a:t>
              </a:r>
              <a:endParaRPr lang="de-DE" sz="2400" dirty="0"/>
            </a:p>
            <a:p>
              <a:endParaRPr lang="de-DE" sz="2400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3.</a:t>
              </a:r>
              <a:endParaRPr lang="de-DE" sz="3600" dirty="0"/>
            </a:p>
          </p:txBody>
        </p:sp>
      </p:grpSp>
      <p:sp>
        <p:nvSpPr>
          <p:cNvPr id="23" name="Wolkenförmige Legende 22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429385">
            <a:off x="3097008" y="2502486"/>
            <a:ext cx="1881310" cy="1853027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urch Beschluss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91048">
            <a:off x="6204096" y="2709615"/>
            <a:ext cx="1881310" cy="1853027"/>
          </a:xfrm>
          <a:prstGeom prst="foldedCorner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38 I </a:t>
            </a:r>
            <a:r>
              <a:rPr lang="de-DE" sz="24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die gesetzlichen Bestimmungen, die den Inhalt eines Beschlusses in Familiensachen definieren.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4755816" y="2688329"/>
            <a:ext cx="2258130" cy="217173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§§ 38 und 39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FamFG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5" name="Abgerundetes Rechteck 14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2755852"/>
            <a:chOff x="871538" y="1405759"/>
            <a:chExt cx="8853668" cy="2755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4"/>
              <a:ext cx="8003562" cy="2557077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Beginn und Ende der Ehe.</a:t>
              </a:r>
            </a:p>
            <a:p>
              <a:endParaRPr lang="de-DE" sz="2400" b="1" dirty="0"/>
            </a:p>
            <a:p>
              <a:r>
                <a:rPr lang="de-DE" sz="2400" b="1" dirty="0" smtClean="0"/>
                <a:t>Frank und Silke haben am 10.02.2005 geheiratet.</a:t>
              </a:r>
            </a:p>
            <a:p>
              <a:r>
                <a:rPr lang="de-DE" sz="2400" b="1" dirty="0" smtClean="0"/>
                <a:t>Frank reicht am 22.11.2023, nach über einem Jahr Trennungszeit, die Scheidung ein. Der Scheidungsantrag wird  am 15.12.2023 zugestellt.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2484977" y="3795797"/>
            <a:ext cx="2722367" cy="256644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Beginn der Ehe: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01.02.2005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Wolkenförmige Legende 2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5796068" y="3795798"/>
            <a:ext cx="2722367" cy="256644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Ende der Ehe: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30.11.2023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725084"/>
            <a:ext cx="10487025" cy="3234077"/>
            <a:chOff x="871538" y="1405759"/>
            <a:chExt cx="8853668" cy="323407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30353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Wann wird eine Entscheidung rechtskräftig, wenn ein Verbundbeschluss zur Scheidung und dem VA ergeht und auf Rechtsmittel für die Scheidung verzichtet wird.</a:t>
              </a:r>
            </a:p>
            <a:p>
              <a:r>
                <a:rPr lang="de-DE" sz="2400" b="1" dirty="0" smtClean="0"/>
                <a:t>Der Beschluss wird am 22.10.2023 verkündet und der Teilbeschluss </a:t>
              </a:r>
              <a:r>
                <a:rPr lang="de-DE" sz="2400" b="1" dirty="0" err="1" smtClean="0"/>
                <a:t>bzg</a:t>
              </a:r>
              <a:r>
                <a:rPr lang="de-DE" sz="2400" b="1" dirty="0" smtClean="0"/>
                <a:t>. des Versorgungsausgleichs am 15.11.2023 an die Antragstellerin, am 13.11.2023 an den Antragsgegner, sowie an die Rentenversicherung am 10.11.1023 zugestellt.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6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1863129" y="4176520"/>
            <a:ext cx="2302118" cy="211509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Teilrechts-kraft bezgl. Scheidung am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340923">
            <a:off x="4155584" y="4427453"/>
            <a:ext cx="1853766" cy="184236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22.10.2023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28997">
            <a:off x="6694105" y="4096437"/>
            <a:ext cx="2302118" cy="2115095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Teilrechts-kraft bezgl. VA am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1292598">
            <a:off x="8972912" y="4334268"/>
            <a:ext cx="1853766" cy="1842360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16.12.2023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7" grpId="0" animBg="1"/>
      <p:bldP spid="13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7" y="544561"/>
            <a:ext cx="10487025" cy="1298527"/>
            <a:chOff x="871538" y="1405759"/>
            <a:chExt cx="8853668" cy="129852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9975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Nennen Sie Folgesachen einer Ehescheidung? Und bis wann muss ein Antrag für eine Folgesache beim Gericht eingereicht werden?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smtClean="0"/>
                <a:t>7.</a:t>
              </a:r>
              <a:endParaRPr lang="de-DE" sz="3600" dirty="0"/>
            </a:p>
          </p:txBody>
        </p:sp>
      </p:grpSp>
      <p:sp>
        <p:nvSpPr>
          <p:cNvPr id="19" name="Gefaltete Ecke 18"/>
          <p:cNvSpPr/>
          <p:nvPr/>
        </p:nvSpPr>
        <p:spPr>
          <a:xfrm>
            <a:off x="931389" y="2093295"/>
            <a:ext cx="1854673" cy="186434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Güter-</a:t>
            </a:r>
          </a:p>
          <a:p>
            <a:pPr algn="ctr"/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rechtsachen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Gefaltete Ecke 22"/>
          <p:cNvSpPr/>
          <p:nvPr/>
        </p:nvSpPr>
        <p:spPr>
          <a:xfrm rot="510815">
            <a:off x="8354080" y="2325908"/>
            <a:ext cx="1964902" cy="1902934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Kindes-herausgabe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4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 rot="21390355">
            <a:off x="3474525" y="2072040"/>
            <a:ext cx="1822843" cy="188559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Übertragung/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Entziehung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eSo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Gefaltete Ecke 25"/>
          <p:cNvSpPr/>
          <p:nvPr/>
        </p:nvSpPr>
        <p:spPr>
          <a:xfrm>
            <a:off x="5985831" y="2190947"/>
            <a:ext cx="1903430" cy="18204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Umgangsrecht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Gefaltete Ecke 26"/>
          <p:cNvSpPr/>
          <p:nvPr/>
        </p:nvSpPr>
        <p:spPr>
          <a:xfrm>
            <a:off x="2528585" y="4209449"/>
            <a:ext cx="1857361" cy="1799690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Ehewohnungs- und </a:t>
            </a:r>
            <a:r>
              <a:rPr lang="de-DE" sz="20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Hausahlts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-sachen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482678" y="4325924"/>
            <a:ext cx="1699941" cy="1662658"/>
          </a:xfrm>
          <a:prstGeom prst="foldedCorner">
            <a:avLst/>
          </a:prstGeom>
          <a:solidFill>
            <a:srgbClr val="FFC0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VA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4889728" y="4319527"/>
            <a:ext cx="1728790" cy="1785402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Unterhalts-sachen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8720226" y="4572000"/>
            <a:ext cx="1923962" cy="1918133"/>
          </a:xfrm>
          <a:prstGeom prst="foldedCorner">
            <a:avLst/>
          </a:prstGeom>
          <a:solidFill>
            <a:srgbClr val="FFC0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is spätestens 2 Wochen vor Verhandlung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Breitbild</PresentationFormat>
  <Paragraphs>104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41</cp:revision>
  <dcterms:created xsi:type="dcterms:W3CDTF">2023-07-04T15:45:21Z</dcterms:created>
  <dcterms:modified xsi:type="dcterms:W3CDTF">2024-01-18T09:14:43Z</dcterms:modified>
</cp:coreProperties>
</file>